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63"/>
  </p:notesMasterIdLst>
  <p:sldIdLst>
    <p:sldId id="258" r:id="rId3"/>
    <p:sldId id="340" r:id="rId4"/>
    <p:sldId id="326" r:id="rId5"/>
    <p:sldId id="473" r:id="rId6"/>
    <p:sldId id="809" r:id="rId7"/>
    <p:sldId id="806" r:id="rId8"/>
    <p:sldId id="833" r:id="rId9"/>
    <p:sldId id="807" r:id="rId10"/>
    <p:sldId id="716" r:id="rId11"/>
    <p:sldId id="829" r:id="rId12"/>
    <p:sldId id="810" r:id="rId13"/>
    <p:sldId id="818" r:id="rId14"/>
    <p:sldId id="812" r:id="rId15"/>
    <p:sldId id="811" r:id="rId16"/>
    <p:sldId id="824" r:id="rId17"/>
    <p:sldId id="814" r:id="rId18"/>
    <p:sldId id="717" r:id="rId19"/>
    <p:sldId id="819" r:id="rId20"/>
    <p:sldId id="718" r:id="rId21"/>
    <p:sldId id="820" r:id="rId22"/>
    <p:sldId id="825" r:id="rId23"/>
    <p:sldId id="834" r:id="rId24"/>
    <p:sldId id="823" r:id="rId25"/>
    <p:sldId id="826" r:id="rId26"/>
    <p:sldId id="828" r:id="rId27"/>
    <p:sldId id="839" r:id="rId28"/>
    <p:sldId id="844" r:id="rId29"/>
    <p:sldId id="845" r:id="rId30"/>
    <p:sldId id="846" r:id="rId31"/>
    <p:sldId id="848" r:id="rId32"/>
    <p:sldId id="852" r:id="rId33"/>
    <p:sldId id="854" r:id="rId34"/>
    <p:sldId id="855" r:id="rId35"/>
    <p:sldId id="856" r:id="rId36"/>
    <p:sldId id="857" r:id="rId37"/>
    <p:sldId id="858" r:id="rId38"/>
    <p:sldId id="862" r:id="rId39"/>
    <p:sldId id="863" r:id="rId40"/>
    <p:sldId id="867" r:id="rId41"/>
    <p:sldId id="870" r:id="rId42"/>
    <p:sldId id="875" r:id="rId43"/>
    <p:sldId id="878" r:id="rId44"/>
    <p:sldId id="727" r:id="rId45"/>
    <p:sldId id="641" r:id="rId46"/>
    <p:sldId id="880" r:id="rId47"/>
    <p:sldId id="884" r:id="rId48"/>
    <p:sldId id="886" r:id="rId49"/>
    <p:sldId id="728" r:id="rId50"/>
    <p:sldId id="888" r:id="rId51"/>
    <p:sldId id="887" r:id="rId52"/>
    <p:sldId id="889" r:id="rId53"/>
    <p:sldId id="890" r:id="rId54"/>
    <p:sldId id="891" r:id="rId55"/>
    <p:sldId id="729" r:id="rId56"/>
    <p:sldId id="892" r:id="rId57"/>
    <p:sldId id="893" r:id="rId58"/>
    <p:sldId id="894" r:id="rId59"/>
    <p:sldId id="895" r:id="rId60"/>
    <p:sldId id="896" r:id="rId61"/>
    <p:sldId id="504" r:id="rId62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99278" autoAdjust="0"/>
  </p:normalViewPr>
  <p:slideViewPr>
    <p:cSldViewPr>
      <p:cViewPr>
        <p:scale>
          <a:sx n="125" d="100"/>
          <a:sy n="125" d="100"/>
        </p:scale>
        <p:origin x="-784" y="-12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you may choose Python for data analysis tasks or to build a web application, but probably not to re-write the Linux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Imperative is probably what you think of when you think of programming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(point out some features)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Point out some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Just keep this in mind for the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Python is explicitly not a functional language (you can read a lot about this online)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But, it does support some functional constructs, mostly for convenience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Any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haskell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fans?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you can usually find a decent package to help you out with any type of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Guido was at Google for a long time, then went to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Dropbox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 Dec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Very important points!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Very important points!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&gt;&gt; import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takes fewer LOC to achieve same thing in Python as in other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Makes a great first language, also makes a great tool for day-to-day expert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pep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As you may have grasped from your experience with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Weird bugs to creep in, but this is easy to avoid with good code hygiene.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Interpreted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lang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rapid prototyping,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plasticky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can do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multiproc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but sometimes that’s not quite what you’re after…this is a specialized complaint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Allegedly allows weird bugs to creep in, but this is easy to avoid with good code hygiene.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numeric computation isn’t great in python, but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numpy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gives you all the matrix-based operations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Matlab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(and it’s fast!)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j for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sqrt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demo: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elts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slicing,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indices, reversal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demo x, y = y,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demo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csv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line unpacking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&gt;&gt; help(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These are very fast, flexible, and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stdin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stdout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stderr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are also file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can also just be if (though else: pass is cleaner)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Useful pattern: while True -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Also mention lazy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iterables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connection to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func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prog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Also mention lazy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iterables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connection to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func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prog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Can use both in same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func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 constructor, self, default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kwarg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 constructor, self, default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kwarg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Point out class, inheritance, if/else, shebang, if name == main, list, set, tuple, list comp,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etc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Class, inheritance, if/else, shebang, if name == main, list, set, tuple, list comp,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etc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can download it just to use it, or you can download the source files to look around/hack/contribute to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Compared to ‘low-level’ language like C/C++ or even Java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different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Again, unlike lower-level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interpreted language  interpreter (can run an interactive session)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Alt: statically typed language (most lower level languages)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4" Type="http://schemas.openxmlformats.org/officeDocument/2006/relationships/hyperlink" Target="http://pandas.pydata.org/" TargetMode="External"/><Relationship Id="rId5" Type="http://schemas.openxmlformats.org/officeDocument/2006/relationships/hyperlink" Target="http://docs.fabfile.org/en/1.6/" TargetMode="External"/><Relationship Id="rId6" Type="http://schemas.openxmlformats.org/officeDocument/2006/relationships/hyperlink" Target="https://github.com/languages/Pyth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python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python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Python?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An open source, high-level, dynamic scripting language.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Medium"/>
                <a:cs typeface="PFDinTextCompPro-Medium"/>
              </a:rPr>
              <a:t>open source</a:t>
            </a:r>
            <a:r>
              <a:rPr lang="en-US" sz="3000" dirty="0">
                <a:latin typeface="PFDinTextCompPro-Italic"/>
                <a:cs typeface="PFDinTextCompPro-Italic"/>
              </a:rPr>
              <a:t>: free! (both binaries and source files)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high-level</a:t>
            </a:r>
            <a:r>
              <a:rPr lang="en-US" sz="3000" dirty="0" smtClean="0">
                <a:latin typeface="PFDinTextCompPro-Italic"/>
                <a:cs typeface="PFDinTextCompPro-Italic"/>
              </a:rPr>
              <a:t>: interpreted (not compiled)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dynamic</a:t>
            </a:r>
            <a:r>
              <a:rPr lang="en-US" sz="3000" dirty="0" smtClean="0">
                <a:latin typeface="PFDinTextCompPro-Italic"/>
                <a:cs typeface="PFDinTextCompPro-Italic"/>
              </a:rPr>
              <a:t>: things that would typically happen at compile time happen 	   at runtime instead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dynamic typing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scripting language</a:t>
            </a:r>
            <a:r>
              <a:rPr lang="en-US" sz="3000" dirty="0" smtClean="0">
                <a:latin typeface="PFDinTextCompPro-Italic"/>
                <a:cs typeface="PFDinTextCompPro-Italic"/>
              </a:rPr>
              <a:t>: “middle-weight”</a:t>
            </a:r>
          </a:p>
        </p:txBody>
      </p:sp>
    </p:spTree>
    <p:extLst>
      <p:ext uri="{BB962C8B-B14F-4D97-AF65-F5344CB8AC3E}">
        <p14:creationId xmlns:p14="http://schemas.microsoft.com/office/powerpoint/2010/main" val="5452360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python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supports multiple programming paradigms, such as:</a:t>
            </a:r>
          </a:p>
        </p:txBody>
      </p:sp>
    </p:spTree>
    <p:extLst>
      <p:ext uri="{BB962C8B-B14F-4D97-AF65-F5344CB8AC3E}">
        <p14:creationId xmlns:p14="http://schemas.microsoft.com/office/powerpoint/2010/main" val="1322199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python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supports multiple programming paradigms, such as: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imperative programming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object oriented </a:t>
            </a:r>
            <a:r>
              <a:rPr lang="en-US" sz="3000" dirty="0" smtClean="0">
                <a:latin typeface="PFDinTextCompPro-Italic"/>
                <a:cs typeface="PFDinTextCompPro-Italic"/>
              </a:rPr>
              <a:t>programming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functional programming (sort of)</a:t>
            </a:r>
          </a:p>
        </p:txBody>
      </p:sp>
    </p:spTree>
    <p:extLst>
      <p:ext uri="{BB962C8B-B14F-4D97-AF65-F5344CB8AC3E}">
        <p14:creationId xmlns:p14="http://schemas.microsoft.com/office/powerpoint/2010/main" val="1788727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Imperative programming in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739900"/>
            <a:ext cx="7620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651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Oop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397000"/>
            <a:ext cx="85090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473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Oop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397000"/>
            <a:ext cx="8509000" cy="30607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In Python,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everything is an object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604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Functional programming in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137" y="1930400"/>
            <a:ext cx="3606800" cy="1917700"/>
          </a:xfrm>
          <a:prstGeom prst="rect">
            <a:avLst/>
          </a:prstGeom>
        </p:spPr>
      </p:pic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6036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9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called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list comprehension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922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is an open source project which is maintained by a large and very active community.</a:t>
            </a:r>
          </a:p>
        </p:txBody>
      </p:sp>
    </p:spTree>
    <p:extLst>
      <p:ext uri="{BB962C8B-B14F-4D97-AF65-F5344CB8AC3E}">
        <p14:creationId xmlns:p14="http://schemas.microsoft.com/office/powerpoint/2010/main" val="4116018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is an open source project which is maintained by a large and very active community.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It was originally created by Guido Van </a:t>
            </a:r>
            <a:r>
              <a:rPr lang="en-US" sz="3000" dirty="0" err="1" smtClean="0">
                <a:latin typeface="PFDinTextCompPro-Italic"/>
                <a:cs typeface="PFDinTextCompPro-Italic"/>
                <a:sym typeface="Wingdings"/>
              </a:rPr>
              <a:t>Rossum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in the 1990s, who currently holds the title of Benevolent Dictator For Life (</a:t>
            </a:r>
            <a:r>
              <a:rPr lang="en-US" sz="3000" dirty="0" smtClean="0">
                <a:latin typeface="PFDinTextCompPro-Medium"/>
                <a:cs typeface="PFDinTextCompPro-Medium"/>
                <a:sym typeface="Wingdings"/>
              </a:rPr>
              <a:t>BDFL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619069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guido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537" y="1181100"/>
            <a:ext cx="2540000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5441" y="4914900"/>
            <a:ext cx="2544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>
                <a:latin typeface="+mn-lt"/>
              </a:rPr>
              <a:t>http://</a:t>
            </a:r>
            <a:r>
              <a:rPr lang="en-US" sz="800" i="1" dirty="0" err="1">
                <a:latin typeface="+mn-lt"/>
              </a:rPr>
              <a:t>en.wikipedia.org</a:t>
            </a:r>
            <a:r>
              <a:rPr lang="en-US" sz="800" i="1" dirty="0">
                <a:latin typeface="+mn-lt"/>
              </a:rPr>
              <a:t>/wiki/</a:t>
            </a:r>
            <a:r>
              <a:rPr lang="en-US" sz="800" i="1" dirty="0" err="1">
                <a:latin typeface="+mn-lt"/>
              </a:rPr>
              <a:t>Guido_van_Rossum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6818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intro to python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Python strengths &amp; weaknesses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Python data structures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Python control flow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Guido: the early years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438" y="1028700"/>
            <a:ext cx="3778198" cy="4125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441" y="4914900"/>
            <a:ext cx="2659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>
                <a:latin typeface="+mn-lt"/>
              </a:rPr>
              <a:t>http://</a:t>
            </a:r>
            <a:r>
              <a:rPr lang="en-US" sz="800" i="1" dirty="0" err="1">
                <a:latin typeface="+mn-lt"/>
              </a:rPr>
              <a:t>pytalent.zandstrasystems.com</a:t>
            </a:r>
            <a:r>
              <a:rPr lang="en-US" sz="800" i="1" dirty="0">
                <a:latin typeface="+mn-lt"/>
              </a:rPr>
              <a:t>/meet_py1.html</a:t>
            </a:r>
          </a:p>
        </p:txBody>
      </p:sp>
    </p:spTree>
    <p:extLst>
      <p:ext uri="{BB962C8B-B14F-4D97-AF65-F5344CB8AC3E}">
        <p14:creationId xmlns:p14="http://schemas.microsoft.com/office/powerpoint/2010/main" val="1316837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presence of a BDFL means that Python has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unified design philosophy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4004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presence of a BDFL means that Python has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unified design philosophy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design philosophy emphasizes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readability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ease of use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is codified in </a:t>
            </a:r>
            <a:r>
              <a:rPr lang="en-US" sz="3000" dirty="0">
                <a:latin typeface="PFDinTextCompPro-Italic"/>
                <a:cs typeface="PFDinTextCompPro-Italic"/>
              </a:rPr>
              <a:t>PEP8 (the </a:t>
            </a:r>
            <a:r>
              <a:rPr lang="en-US" sz="3000" dirty="0" smtClean="0">
                <a:latin typeface="PFDinTextCompPro-Italic"/>
                <a:cs typeface="PFDinTextCompPro-Italic"/>
              </a:rPr>
              <a:t>Python style </a:t>
            </a:r>
            <a:r>
              <a:rPr lang="en-US" sz="3000" dirty="0">
                <a:latin typeface="PFDinTextCompPro-Italic"/>
                <a:cs typeface="PFDinTextCompPro-Italic"/>
              </a:rPr>
              <a:t>guide</a:t>
            </a:r>
            <a:r>
              <a:rPr lang="en-US" sz="3000" dirty="0" smtClean="0">
                <a:latin typeface="PFDinTextCompPro-Italic"/>
                <a:cs typeface="PFDinTextCompPro-Italic"/>
              </a:rPr>
              <a:t>) and PEP20 (the Zen of Python).</a:t>
            </a:r>
          </a:p>
        </p:txBody>
      </p:sp>
    </p:spTree>
    <p:extLst>
      <p:ext uri="{BB962C8B-B14F-4D97-AF65-F5344CB8AC3E}">
        <p14:creationId xmlns:p14="http://schemas.microsoft.com/office/powerpoint/2010/main" val="32704958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presence of a BDFL means that Python has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unified design philosophy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design philosophy emphasizes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readability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ease of use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is codified in </a:t>
            </a:r>
            <a:r>
              <a:rPr lang="en-US" sz="3000" dirty="0">
                <a:latin typeface="PFDinTextCompPro-Italic"/>
                <a:cs typeface="PFDinTextCompPro-Italic"/>
              </a:rPr>
              <a:t>PEP8 (the </a:t>
            </a:r>
            <a:r>
              <a:rPr lang="en-US" sz="3000" dirty="0" smtClean="0">
                <a:latin typeface="PFDinTextCompPro-Italic"/>
                <a:cs typeface="PFDinTextCompPro-Italic"/>
              </a:rPr>
              <a:t>Python style </a:t>
            </a:r>
            <a:r>
              <a:rPr lang="en-US" sz="3000" dirty="0">
                <a:latin typeface="PFDinTextCompPro-Italic"/>
                <a:cs typeface="PFDinTextCompPro-Italic"/>
              </a:rPr>
              <a:t>guide</a:t>
            </a:r>
            <a:r>
              <a:rPr lang="en-US" sz="3000" dirty="0" smtClean="0">
                <a:latin typeface="PFDinTextCompPro-Italic"/>
                <a:cs typeface="PFDinTextCompPro-Italic"/>
              </a:rPr>
              <a:t>) and PEP20 (the Zen of Python).</a:t>
            </a: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332662" y="36036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PEPs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(or Python Enhancement Proposals) are the public design specs that the language follows.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9209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Python strengths &amp; weaknesses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86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Python’s popularity comes from the strength of its design.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syntax looks like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pseudocode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it is explicitly meant to be clear, compact, and easy to read.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usually summarized by saying Python is an </a:t>
            </a:r>
            <a:r>
              <a:rPr lang="en-US" sz="3000" dirty="0" smtClean="0">
                <a:latin typeface="PFDinTextCompPro-Medium"/>
                <a:cs typeface="PFDinTextCompPro-Medium"/>
              </a:rPr>
              <a:t>expressive</a:t>
            </a:r>
            <a:r>
              <a:rPr lang="en-US" sz="3000" dirty="0" smtClean="0">
                <a:latin typeface="PFDinTextCompPro-Italic"/>
                <a:cs typeface="PFDinTextCompPro-Italic"/>
              </a:rPr>
              <a:t> language.</a:t>
            </a:r>
          </a:p>
        </p:txBody>
      </p:sp>
    </p:spTree>
    <p:extLst>
      <p:ext uri="{BB962C8B-B14F-4D97-AF65-F5344CB8AC3E}">
        <p14:creationId xmlns:p14="http://schemas.microsoft.com/office/powerpoint/2010/main" val="38213182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is also an extremely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versatile</a:t>
            </a:r>
            <a:r>
              <a:rPr lang="en-US" sz="3000" dirty="0" smtClean="0">
                <a:latin typeface="PFDinTextCompPro-Italic"/>
                <a:cs typeface="PFDinTextCompPro-Italic"/>
              </a:rPr>
              <a:t> language, and it attracts fans from many different walks of life: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web development    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https</a:t>
            </a:r>
            <a:r>
              <a:rPr lang="en-US" sz="3000" dirty="0">
                <a:latin typeface="PFDinTextCompPro-Italic"/>
                <a:cs typeface="PFDinTextCompPro-Italic"/>
                <a:hlinkClick r:id="rId3"/>
              </a:rPr>
              <a:t>://www.djangoproject.com/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data analysis	        </a:t>
            </a:r>
            <a:r>
              <a:rPr lang="en-US" sz="3000" dirty="0" smtClean="0">
                <a:latin typeface="PFDinTextCompPro-Italic"/>
                <a:cs typeface="PFDinTextCompPro-Italic"/>
                <a:hlinkClick r:id="rId4"/>
              </a:rPr>
              <a:t>http</a:t>
            </a:r>
            <a:r>
              <a:rPr lang="en-US" sz="3000" dirty="0">
                <a:latin typeface="PFDinTextCompPro-Italic"/>
                <a:cs typeface="PFDinTextCompPro-Italic"/>
                <a:hlinkClick r:id="rId4"/>
              </a:rPr>
              <a:t>://pandas.pydata.org</a:t>
            </a:r>
            <a:r>
              <a:rPr lang="en-US" sz="3000" dirty="0" smtClean="0">
                <a:latin typeface="PFDinTextCompPro-Italic"/>
                <a:cs typeface="PFDinTextCompPro-Italic"/>
                <a:hlinkClick r:id="rId4"/>
              </a:rPr>
              <a:t>/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systems admin         </a:t>
            </a:r>
            <a:r>
              <a:rPr lang="en-US" sz="3000" dirty="0" smtClean="0">
                <a:latin typeface="PFDinTextCompPro-Italic"/>
                <a:cs typeface="PFDinTextCompPro-Italic"/>
                <a:hlinkClick r:id="rId5"/>
              </a:rPr>
              <a:t>http</a:t>
            </a:r>
            <a:r>
              <a:rPr lang="en-US" sz="3000" dirty="0">
                <a:latin typeface="PFDinTextCompPro-Italic"/>
                <a:cs typeface="PFDinTextCompPro-Italic"/>
                <a:hlinkClick r:id="rId5"/>
              </a:rPr>
              <a:t>://docs.fabfile.org/en/1.6</a:t>
            </a:r>
            <a:r>
              <a:rPr lang="en-US" sz="3000" dirty="0" smtClean="0">
                <a:latin typeface="PFDinTextCompPro-Italic"/>
                <a:cs typeface="PFDinTextCompPro-Italic"/>
                <a:hlinkClick r:id="rId5"/>
              </a:rPr>
              <a:t>/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etc</a:t>
            </a:r>
            <a:r>
              <a:rPr lang="en-US" sz="3000" dirty="0" smtClean="0">
                <a:latin typeface="PFDinTextCompPro-Italic"/>
                <a:cs typeface="PFDinTextCompPro-Italic"/>
              </a:rPr>
              <a:t>)	</a:t>
            </a:r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  </a:t>
            </a:r>
            <a:r>
              <a:rPr lang="en-US" sz="3000" dirty="0" smtClean="0">
                <a:latin typeface="PFDinTextCompPro-Italic"/>
                <a:cs typeface="PFDinTextCompPro-Italic"/>
                <a:hlinkClick r:id="rId6"/>
              </a:rPr>
              <a:t>https</a:t>
            </a:r>
            <a:r>
              <a:rPr lang="en-US" sz="3000" dirty="0">
                <a:latin typeface="PFDinTextCompPro-Italic"/>
                <a:cs typeface="PFDinTextCompPro-Italic"/>
                <a:hlinkClick r:id="rId6"/>
              </a:rPr>
              <a:t>://github.com/languages/</a:t>
            </a:r>
            <a:r>
              <a:rPr lang="en-US" sz="3000" dirty="0" smtClean="0">
                <a:latin typeface="PFDinTextCompPro-Italic"/>
                <a:cs typeface="PFDinTextCompPro-Italic"/>
                <a:hlinkClick r:id="rId6"/>
              </a:rPr>
              <a:t>Python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649172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The standard library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great strength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Python Standard Library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a collection of packages that </a:t>
            </a:r>
            <a:r>
              <a:rPr lang="en-US" sz="3000" dirty="0" smtClean="0">
                <a:latin typeface="PFDinTextCompPro-Italic"/>
                <a:cs typeface="PFDinTextCompPro-Italic"/>
              </a:rPr>
              <a:t>ships </a:t>
            </a:r>
            <a:r>
              <a:rPr lang="en-US" sz="3000" dirty="0">
                <a:latin typeface="PFDinTextCompPro-Italic"/>
                <a:cs typeface="PFDinTextCompPro-Italic"/>
              </a:rPr>
              <a:t>with the standard Python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distrubution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</a:t>
            </a:r>
            <a:r>
              <a:rPr lang="en-US" sz="3000" dirty="0">
                <a:latin typeface="PFDinTextCompPro-Italic"/>
                <a:cs typeface="PFDinTextCompPro-Italic"/>
              </a:rPr>
              <a:t>“</a:t>
            </a:r>
            <a:r>
              <a:rPr lang="en-US" sz="3000" dirty="0" smtClean="0">
                <a:latin typeface="PFDinTextCompPro-Italic"/>
                <a:cs typeface="PFDinTextCompPro-Italic"/>
              </a:rPr>
              <a:t>…covers </a:t>
            </a:r>
            <a:r>
              <a:rPr lang="en-US" sz="3000" dirty="0">
                <a:latin typeface="PFDinTextCompPro-Italic"/>
                <a:cs typeface="PFDinTextCompPro-Italic"/>
              </a:rPr>
              <a:t>everything from asynchronous processing to zip files”.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advantages of the PSL are usually described by saying that Python comes with </a:t>
            </a:r>
            <a:r>
              <a:rPr lang="en-US" sz="3000" dirty="0" smtClean="0">
                <a:latin typeface="PFDinTextCompPro-Medium"/>
                <a:cs typeface="PFDinTextCompPro-Medium"/>
              </a:rPr>
              <a:t>batteries included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1890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Ultimately, Python’s most important strength is that it’s easy to learn and easy to use.</a:t>
            </a:r>
          </a:p>
        </p:txBody>
      </p:sp>
    </p:spTree>
    <p:extLst>
      <p:ext uri="{BB962C8B-B14F-4D97-AF65-F5344CB8AC3E}">
        <p14:creationId xmlns:p14="http://schemas.microsoft.com/office/powerpoint/2010/main" val="29472121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Ultimately, Python’s most important strength is that it’s easy to learn and easy to use.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Because there should be only one way to perform a given task, things frequently work the way you expect them to.</a:t>
            </a:r>
          </a:p>
        </p:txBody>
      </p:sp>
    </p:spTree>
    <p:extLst>
      <p:ext uri="{BB962C8B-B14F-4D97-AF65-F5344CB8AC3E}">
        <p14:creationId xmlns:p14="http://schemas.microsoft.com/office/powerpoint/2010/main" val="38642143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intro to python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Ultimately, Python’s most important strength is that it’s easy to learn and easy to use.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Because there should be only one way to perform a given task, things frequently work the way you expect them to.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 huge luxury!</a:t>
            </a:r>
          </a:p>
        </p:txBody>
      </p:sp>
    </p:spTree>
    <p:extLst>
      <p:ext uri="{BB962C8B-B14F-4D97-AF65-F5344CB8AC3E}">
        <p14:creationId xmlns:p14="http://schemas.microsoft.com/office/powerpoint/2010/main" val="10651923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 Python sounds amazing. What is it bad at?</a:t>
            </a:r>
          </a:p>
        </p:txBody>
      </p:sp>
    </p:spTree>
    <p:extLst>
      <p:ext uri="{BB962C8B-B14F-4D97-AF65-F5344CB8AC3E}">
        <p14:creationId xmlns:p14="http://schemas.microsoft.com/office/powerpoint/2010/main" val="1724099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 Python sounds amazing. What is it bad at?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For one thing, Python is slower than a lower-level language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(but keep in mind that this is a conscious tradeoff).</a:t>
            </a:r>
          </a:p>
        </p:txBody>
      </p:sp>
    </p:spTree>
    <p:extLst>
      <p:ext uri="{BB962C8B-B14F-4D97-AF65-F5344CB8AC3E}">
        <p14:creationId xmlns:p14="http://schemas.microsoft.com/office/powerpoint/2010/main" val="1430387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 Python sounds amazing. What is it bad at?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For one thing, Python is slower than a lower-level language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(but keep in mind that this is a conscious tradeoff).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Many people would say that Python’s Achilles heel is </a:t>
            </a:r>
            <a:r>
              <a:rPr lang="en-US" sz="2500" i="1" dirty="0">
                <a:latin typeface="PFDinTextCompPro-Italic"/>
                <a:cs typeface="PFDinTextCompPro-Italic"/>
              </a:rPr>
              <a:t>concurrency</a:t>
            </a:r>
            <a:r>
              <a:rPr lang="en-US" sz="2500" dirty="0">
                <a:latin typeface="PFDinTextCompPro-Italic"/>
                <a:cs typeface="PFDinTextCompPro-Italic"/>
              </a:rPr>
              <a:t>. This is a result of the </a:t>
            </a:r>
            <a:r>
              <a:rPr lang="en-US" sz="2500" dirty="0">
                <a:latin typeface="PFDinTextCompPro-Medium"/>
                <a:cs typeface="PFDinTextCompPro-Medium"/>
              </a:rPr>
              <a:t>Global Interpreter Lock</a:t>
            </a:r>
            <a:r>
              <a:rPr lang="en-US" sz="2500" i="1" dirty="0">
                <a:latin typeface="PFDinTextCompPro-Italic"/>
                <a:cs typeface="PFDinTextCompPro-Italic"/>
              </a:rPr>
              <a:t> </a:t>
            </a:r>
            <a:r>
              <a:rPr lang="en-US" sz="2500" dirty="0">
                <a:latin typeface="PFDinTextCompPro-Italic"/>
                <a:cs typeface="PFDinTextCompPro-Italic"/>
              </a:rPr>
              <a:t>(again, a conscious design decision).</a:t>
            </a:r>
          </a:p>
        </p:txBody>
      </p:sp>
    </p:spTree>
    <p:extLst>
      <p:ext uri="{BB962C8B-B14F-4D97-AF65-F5344CB8AC3E}">
        <p14:creationId xmlns:p14="http://schemas.microsoft.com/office/powerpoint/2010/main" val="1430387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 Python sounds amazing. What is it bad at?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For one thing, Python is slower than a lower-level language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(but keep in mind that this is a conscious tradeoff).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Many people would say that Python’s Achilles heel is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concurrency</a:t>
            </a:r>
            <a:r>
              <a:rPr lang="en-US" sz="2500" dirty="0" smtClean="0">
                <a:latin typeface="PFDinTextCompPro-Italic"/>
                <a:cs typeface="PFDinTextCompPro-Italic"/>
              </a:rPr>
              <a:t>. This is a result of the </a:t>
            </a:r>
            <a:r>
              <a:rPr lang="en-US" sz="2500" dirty="0" smtClean="0">
                <a:latin typeface="PFDinTextCompPro-Medium"/>
                <a:cs typeface="PFDinTextCompPro-Medium"/>
              </a:rPr>
              <a:t>Global Interpreter Lock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(again, a conscious design decision).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There are some other subtleties regarding dynamic typing that people occasionally dislike, but again this is intentional (and a matter of opinion).</a:t>
            </a:r>
          </a:p>
        </p:txBody>
      </p:sp>
    </p:spTree>
    <p:extLst>
      <p:ext uri="{BB962C8B-B14F-4D97-AF65-F5344CB8AC3E}">
        <p14:creationId xmlns:p14="http://schemas.microsoft.com/office/powerpoint/2010/main" val="1430387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 Python Data structures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28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most basic data structure is the </a:t>
            </a:r>
            <a:r>
              <a:rPr lang="en-US" sz="2500" dirty="0" smtClean="0">
                <a:latin typeface="PFDinTextCompPro-Medium"/>
                <a:cs typeface="PFDinTextCompPro-Medium"/>
              </a:rPr>
              <a:t>None </a:t>
            </a:r>
            <a:r>
              <a:rPr lang="en-US" sz="2500" dirty="0" smtClean="0">
                <a:latin typeface="PFDinTextCompPro-Italic"/>
                <a:cs typeface="PFDinTextCompPro-Italic"/>
              </a:rPr>
              <a:t>type. This is the equivalent of NULL in other languages.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There are four basic numeric types: </a:t>
            </a:r>
            <a:r>
              <a:rPr lang="en-US" sz="2500" dirty="0" err="1" smtClean="0">
                <a:latin typeface="PFDinTextCompPro-Medium"/>
                <a:cs typeface="PFDinTextCompPro-Medium"/>
              </a:rPr>
              <a:t>int</a:t>
            </a:r>
            <a:r>
              <a:rPr lang="en-US" sz="2500" dirty="0" smtClean="0">
                <a:latin typeface="PFDinTextCompPro-Medium"/>
                <a:cs typeface="PFDinTextCompPro-Medium"/>
              </a:rPr>
              <a:t>, float, </a:t>
            </a:r>
            <a:r>
              <a:rPr lang="en-US" sz="2500" dirty="0" err="1" smtClean="0">
                <a:latin typeface="PFDinTextCompPro-Medium"/>
                <a:cs typeface="PFDinTextCompPro-Medium"/>
              </a:rPr>
              <a:t>bool</a:t>
            </a:r>
            <a:r>
              <a:rPr lang="en-US" sz="2500" dirty="0" smtClean="0">
                <a:latin typeface="PFDinTextCompPro-Medium"/>
                <a:cs typeface="PFDinTextCompPro-Medium"/>
              </a:rPr>
              <a:t>, complex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37" y="2870200"/>
            <a:ext cx="2057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909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next basic data type is the array, implemented in Python as a </a:t>
            </a:r>
            <a:r>
              <a:rPr lang="en-US" sz="2500" dirty="0" smtClean="0">
                <a:latin typeface="PFDinTextCompPro-Medium"/>
                <a:cs typeface="PFDinTextCompPro-Medium"/>
              </a:rPr>
              <a:t>list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 list is an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ordered</a:t>
            </a:r>
            <a:r>
              <a:rPr lang="en-US" sz="2500" dirty="0" smtClean="0">
                <a:latin typeface="PFDinTextCompPro-Italic"/>
                <a:cs typeface="PFDinTextCompPro-Italic"/>
              </a:rPr>
              <a:t> collection of elements, and these elements can be of arbitrary type. Lists are </a:t>
            </a:r>
            <a:r>
              <a:rPr lang="en-US" sz="2500" dirty="0" smtClean="0">
                <a:latin typeface="PFDinTextCompPro-Medium"/>
                <a:cs typeface="PFDinTextCompPro-Medium"/>
              </a:rPr>
              <a:t>mutable</a:t>
            </a:r>
            <a:r>
              <a:rPr lang="en-US" sz="2500" dirty="0" smtClean="0">
                <a:latin typeface="PFDinTextCompPro-Italic"/>
                <a:cs typeface="PFDinTextCompPro-Italic"/>
              </a:rPr>
              <a:t>, meaning they can be changed in-place.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3009900"/>
            <a:ext cx="37338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133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After lists we have </a:t>
            </a:r>
            <a:r>
              <a:rPr lang="en-US" sz="2500" dirty="0" smtClean="0">
                <a:latin typeface="PFDinTextCompPro-Medium"/>
                <a:cs typeface="PFDinTextCompPro-Medium"/>
              </a:rPr>
              <a:t>tuples</a:t>
            </a:r>
            <a:r>
              <a:rPr lang="en-US" sz="2500" dirty="0" smtClean="0">
                <a:latin typeface="PFDinTextCompPro-Italic"/>
                <a:cs typeface="PFDinTextCompPro-Italic"/>
              </a:rPr>
              <a:t>, which are immutable arrays of arbitrary elements.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Tuples </a:t>
            </a:r>
            <a:r>
              <a:rPr lang="en-US" sz="2500" dirty="0">
                <a:latin typeface="PFDinTextCompPro-Italic"/>
                <a:cs typeface="PFDinTextCompPro-Italic"/>
              </a:rPr>
              <a:t>are frequently used behind the scenes in a special type of variable assignment called </a:t>
            </a:r>
            <a:r>
              <a:rPr lang="en-US" sz="2500" dirty="0">
                <a:latin typeface="PFDinTextCompPro-Medium"/>
                <a:cs typeface="PFDinTextCompPro-Medium"/>
              </a:rPr>
              <a:t>tuple packing/unpacking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714500"/>
            <a:ext cx="6565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004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</a:t>
            </a:r>
            <a:r>
              <a:rPr lang="en-US" sz="2500" dirty="0" smtClean="0">
                <a:latin typeface="PFDinTextCompPro-Medium"/>
                <a:cs typeface="PFDinTextCompPro-Medium"/>
              </a:rPr>
              <a:t>string</a:t>
            </a:r>
            <a:r>
              <a:rPr lang="en-US" sz="2500" dirty="0" smtClean="0">
                <a:latin typeface="PFDinTextCompPro-Italic"/>
                <a:cs typeface="PFDinTextCompPro-Italic"/>
              </a:rPr>
              <a:t> type in Python represents an immutable ordered array of characters (note there is no char type).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Strings support slicing and indexing operations like arrays, and have many other string-specific functions as well.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String processing is one area where Python excels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01767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Associative arrays (or hash tables) are implemented in Python as the </a:t>
            </a:r>
            <a:r>
              <a:rPr lang="en-US" sz="2500" dirty="0" smtClean="0">
                <a:latin typeface="PFDinTextCompPro-Medium"/>
                <a:cs typeface="PFDinTextCompPro-Medium"/>
              </a:rPr>
              <a:t>dictionary</a:t>
            </a:r>
            <a:r>
              <a:rPr lang="en-US" sz="2500" dirty="0" smtClean="0">
                <a:latin typeface="PFDinTextCompPro-Italic"/>
                <a:cs typeface="PFDinTextCompPro-Italic"/>
              </a:rPr>
              <a:t> type. This is a very efficient and useful structure that Python’s internal functions use extensively.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Dictionaries are unordered collections of </a:t>
            </a:r>
            <a:r>
              <a:rPr lang="en-US" sz="2500" dirty="0" smtClean="0">
                <a:latin typeface="PFDinTextCompPro-Medium"/>
                <a:cs typeface="PFDinTextCompPro-Medium"/>
              </a:rPr>
              <a:t>key-value pairs</a:t>
            </a:r>
            <a:r>
              <a:rPr lang="en-US" sz="2500" dirty="0" smtClean="0">
                <a:latin typeface="PFDinTextCompPro-Italic"/>
                <a:cs typeface="PFDinTextCompPro-Italic"/>
              </a:rPr>
              <a:t>, and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dictionary keys must be immutable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2470336"/>
            <a:ext cx="8948738" cy="107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343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Another basic Python data type is the </a:t>
            </a:r>
            <a:r>
              <a:rPr lang="en-US" sz="2500" dirty="0" smtClean="0">
                <a:latin typeface="PFDinTextCompPro-Medium"/>
                <a:cs typeface="PFDinTextCompPro-Medium"/>
              </a:rPr>
              <a:t>set</a:t>
            </a:r>
            <a:r>
              <a:rPr lang="en-US" sz="2500" dirty="0" smtClean="0">
                <a:latin typeface="PFDinTextCompPro-Italic"/>
                <a:cs typeface="PFDinTextCompPro-Italic"/>
              </a:rPr>
              <a:t>. Sets are unordered mutable collections of distinct elements.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These are particularly useful for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checking membership</a:t>
            </a:r>
            <a:r>
              <a:rPr lang="en-US" sz="2500" dirty="0" smtClean="0">
                <a:latin typeface="PFDinTextCompPro-Italic"/>
                <a:cs typeface="PFDinTextCompPro-Italic"/>
              </a:rPr>
              <a:t> of an element and for ensuring element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uniqueness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2171700"/>
            <a:ext cx="3670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89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Our final example of a data type is the Python </a:t>
            </a:r>
            <a:r>
              <a:rPr lang="en-US" sz="2500" dirty="0" smtClean="0">
                <a:latin typeface="PFDinTextCompPro-Medium"/>
                <a:cs typeface="PFDinTextCompPro-Medium"/>
              </a:rPr>
              <a:t>file object</a:t>
            </a:r>
            <a:r>
              <a:rPr lang="en-US" sz="2500" dirty="0" smtClean="0">
                <a:latin typeface="PFDinTextCompPro-Italic"/>
                <a:cs typeface="PFDinTextCompPro-Italic"/>
              </a:rPr>
              <a:t>. This represents an open connection to a file (</a:t>
            </a:r>
            <a:r>
              <a:rPr lang="en-US" sz="25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2500" dirty="0" smtClean="0">
                <a:latin typeface="PFDinTextCompPro-Italic"/>
                <a:cs typeface="PFDinTextCompPro-Italic"/>
              </a:rPr>
              <a:t>) on your laptop.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These are particularly easy to use in Python, especially using the with statement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context manager</a:t>
            </a:r>
            <a:r>
              <a:rPr lang="en-US" sz="2500" dirty="0" smtClean="0">
                <a:latin typeface="PFDinTextCompPro-Italic"/>
                <a:cs typeface="PFDinTextCompPro-Italic"/>
              </a:rPr>
              <a:t>, which automatically closes the file handle when it goes out of scope.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2400300"/>
            <a:ext cx="5562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3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IV. Python control flow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27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has a number of control flow tools that will be familiar from other languages. The first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if-else statement</a:t>
            </a:r>
            <a:r>
              <a:rPr lang="en-US" sz="3000" dirty="0" smtClean="0">
                <a:latin typeface="PFDinTextCompPro-Italic"/>
                <a:cs typeface="PFDinTextCompPro-Italic"/>
              </a:rPr>
              <a:t>, whose compound syntax looks like this: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2667000"/>
            <a:ext cx="3048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Next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while loop</a:t>
            </a:r>
            <a:r>
              <a:rPr lang="en-US" sz="3000" dirty="0" smtClean="0">
                <a:latin typeface="PFDinTextCompPro-Italic"/>
                <a:cs typeface="PFDinTextCompPro-Italic"/>
              </a:rPr>
              <a:t>. This executes while a given condition evaluates to True.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146300"/>
            <a:ext cx="24892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57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familiar (and useful) construct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for loop</a:t>
            </a:r>
            <a:r>
              <a:rPr lang="en-US" sz="3000" dirty="0" smtClean="0">
                <a:latin typeface="PFDinTextCompPro-Italic"/>
                <a:cs typeface="PFDinTextCompPro-Italic"/>
              </a:rPr>
              <a:t>. This executes a block of code for a range of values.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object that a for loop iterates over is called (appropriately) an </a:t>
            </a:r>
            <a:r>
              <a:rPr lang="en-US" sz="3000" i="1" dirty="0" err="1" smtClean="0">
                <a:latin typeface="PFDinTextCompPro-Italic"/>
                <a:cs typeface="PFDinTextCompPro-Italic"/>
              </a:rPr>
              <a:t>iterable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2197100"/>
            <a:ext cx="27813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59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useful but possibly unfamiliar construct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try-except block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useful for catching and dealing with errors, also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exception handling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0" y="1841500"/>
            <a:ext cx="2933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83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allows you to define custom </a:t>
            </a:r>
            <a:r>
              <a:rPr lang="en-US" sz="3000" dirty="0" smtClean="0">
                <a:latin typeface="PFDinTextCompPro-Medium"/>
                <a:cs typeface="PFDinTextCompPro-Medium"/>
              </a:rPr>
              <a:t>functions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as you would expect: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Functions can optionally return a value with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return statement </a:t>
            </a:r>
            <a:r>
              <a:rPr lang="en-US" sz="3000" dirty="0" smtClean="0">
                <a:latin typeface="PFDinTextCompPro-Italic"/>
                <a:cs typeface="PFDinTextCompPro-Italic"/>
              </a:rPr>
              <a:t>(as this example does).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2032000"/>
            <a:ext cx="2667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Functions can take a number of </a:t>
            </a:r>
            <a:r>
              <a:rPr lang="en-US" sz="3000" dirty="0" smtClean="0">
                <a:latin typeface="PFDinTextCompPro-Medium"/>
                <a:cs typeface="PFDinTextCompPro-Medium"/>
              </a:rPr>
              <a:t>arguments</a:t>
            </a:r>
            <a:r>
              <a:rPr lang="en-US" sz="3000" dirty="0" smtClean="0">
                <a:latin typeface="PFDinTextCompPro-Italic"/>
                <a:cs typeface="PFDinTextCompPro-Italic"/>
              </a:rPr>
              <a:t> as inputs, and these arguments can be specified in two ways: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</a:t>
            </a:r>
            <a:r>
              <a:rPr lang="en-US" sz="3000" dirty="0" smtClean="0">
                <a:latin typeface="PFDinTextCompPro-Medium"/>
                <a:cs typeface="PFDinTextCompPro-Medium"/>
              </a:rPr>
              <a:t>positional arguments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0" y="3086100"/>
            <a:ext cx="2374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761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python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Python?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An open source, high-level, dynamic scripting language.</a:t>
            </a:r>
          </a:p>
        </p:txBody>
      </p:sp>
    </p:spTree>
    <p:extLst>
      <p:ext uri="{BB962C8B-B14F-4D97-AF65-F5344CB8AC3E}">
        <p14:creationId xmlns:p14="http://schemas.microsoft.com/office/powerpoint/2010/main" val="55769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Functions can take a number of </a:t>
            </a:r>
            <a:r>
              <a:rPr lang="en-US" sz="3000" dirty="0" smtClean="0">
                <a:latin typeface="PFDinTextCompPro-Medium"/>
                <a:cs typeface="PFDinTextCompPro-Medium"/>
              </a:rPr>
              <a:t>arguments</a:t>
            </a:r>
            <a:r>
              <a:rPr lang="en-US" sz="3000" dirty="0" smtClean="0">
                <a:latin typeface="PFDinTextCompPro-Italic"/>
                <a:cs typeface="PFDinTextCompPro-Italic"/>
              </a:rPr>
              <a:t> as inputs, and these arguments can be specified in two ways: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Or as </a:t>
            </a:r>
            <a:r>
              <a:rPr lang="en-US" sz="3000" dirty="0" smtClean="0">
                <a:latin typeface="PFDinTextCompPro-Medium"/>
                <a:cs typeface="PFDinTextCompPro-Medium"/>
              </a:rPr>
              <a:t>keyword arguments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3098800"/>
            <a:ext cx="39878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846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supports </a:t>
            </a:r>
            <a:r>
              <a:rPr lang="en-US" sz="3000" dirty="0" smtClean="0">
                <a:latin typeface="PFDinTextCompPro-Medium"/>
                <a:cs typeface="PFDinTextCompPro-Medium"/>
              </a:rPr>
              <a:t>classes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member attributes and functions: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91" y="1714500"/>
            <a:ext cx="717469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232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file with Python code in it is referred to as a </a:t>
            </a:r>
            <a:r>
              <a:rPr lang="en-US" sz="3000" dirty="0" smtClean="0">
                <a:latin typeface="PFDinTextCompPro-Medium"/>
                <a:cs typeface="PFDinTextCompPro-Medium"/>
              </a:rPr>
              <a:t>module</a:t>
            </a:r>
            <a:r>
              <a:rPr lang="en-US" sz="3000" dirty="0" smtClean="0">
                <a:latin typeface="PFDinTextCompPro-Italic"/>
                <a:cs typeface="PFDinTextCompPro-Italic"/>
              </a:rPr>
              <a:t>. Modules can be turned into executable scripts in two steps: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include the </a:t>
            </a:r>
            <a:r>
              <a:rPr lang="en-US" sz="2000" dirty="0" smtClean="0">
                <a:latin typeface="Menlo Regular"/>
                <a:cs typeface="Menlo Regular"/>
              </a:rPr>
              <a:t>if __name__ == ‘__main__’</a:t>
            </a:r>
            <a:r>
              <a:rPr lang="en-US" sz="3000" dirty="0" smtClean="0">
                <a:latin typeface="PFDinTextCompPro-Italic"/>
                <a:cs typeface="PFDinTextCompPro-Italic"/>
              </a:rPr>
              <a:t> block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2)  specify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interpreter</a:t>
            </a:r>
            <a:r>
              <a:rPr lang="en-US" sz="3000" dirty="0" smtClean="0">
                <a:latin typeface="PFDinTextCompPro-Italic"/>
                <a:cs typeface="PFDinTextCompPro-Italic"/>
              </a:rPr>
              <a:t> (typically using a Unix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shebang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screenshot on the next slide demonstrates both of these.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908166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606" y="1104900"/>
            <a:ext cx="6265863" cy="39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745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previous slide also demonstrated one use of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import</a:t>
            </a:r>
            <a:r>
              <a:rPr lang="en-US" sz="3000" dirty="0" smtClean="0">
                <a:latin typeface="PFDinTextCompPro-Italic"/>
                <a:cs typeface="PFDinTextCompPro-Italic"/>
              </a:rPr>
              <a:t> statement.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import statement can be used in three ways: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differences have to do with how each import statement interacts with the local </a:t>
            </a:r>
            <a:r>
              <a:rPr lang="en-US" sz="3000" dirty="0" smtClean="0">
                <a:latin typeface="PFDinTextCompPro-Medium"/>
                <a:cs typeface="PFDinTextCompPro-Medium"/>
              </a:rPr>
              <a:t>namespace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Medium"/>
              <a:cs typeface="PFDinTextCompPro-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2628900"/>
            <a:ext cx="38862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has three types of namespaces: local, global, and built-in.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our purposes, namespaces are important because they control how imported code can be accessed: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3086100"/>
            <a:ext cx="40894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375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Syntax &amp; indentation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Python’s syntax is (again) designed with clarity in mind, and good syntax is actually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enforced by the interpreter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comes from the fact that instead of curly braces or ‘begin/end’ keywords, code blocks are defined by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indentation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unique to Python!</a:t>
            </a:r>
          </a:p>
        </p:txBody>
      </p:sp>
    </p:spTree>
    <p:extLst>
      <p:ext uri="{BB962C8B-B14F-4D97-AF65-F5344CB8AC3E}">
        <p14:creationId xmlns:p14="http://schemas.microsoft.com/office/powerpoint/2010/main" val="25180105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Have a look at this again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606" y="1104900"/>
            <a:ext cx="6265863" cy="39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70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Comments in Python are denoted by the ‘#’ character.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892300"/>
            <a:ext cx="60706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35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docstrings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also special comments called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docstrings</a:t>
            </a:r>
            <a:r>
              <a:rPr lang="en-US" sz="3000" dirty="0" smtClean="0">
                <a:latin typeface="PFDinTextCompPro-Italic"/>
                <a:cs typeface="PFDinTextCompPro-Italic"/>
              </a:rPr>
              <a:t> that immediately follow class and function definitions.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err="1" smtClean="0">
                <a:latin typeface="PFDinTextCompPro-Italic"/>
                <a:cs typeface="PFDinTextCompPro-Italic"/>
              </a:rPr>
              <a:t>Docstrings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denoted by triple quotes.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324100"/>
            <a:ext cx="9131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48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python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Python?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An open source, high-level, dynamic scripting language.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open source</a:t>
            </a:r>
            <a:r>
              <a:rPr lang="en-US" sz="3000" dirty="0" smtClean="0">
                <a:latin typeface="PFDinTextCompPro-Italic"/>
                <a:cs typeface="PFDinTextCompPro-Italic"/>
              </a:rPr>
              <a:t>: free! (both binaries and source files)</a:t>
            </a:r>
          </a:p>
        </p:txBody>
      </p:sp>
    </p:spTree>
    <p:extLst>
      <p:ext uri="{BB962C8B-B14F-4D97-AF65-F5344CB8AC3E}">
        <p14:creationId xmlns:p14="http://schemas.microsoft.com/office/powerpoint/2010/main" val="19732542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Exercise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python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Python?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An open source, high-level, dynamic scripting language.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open source</a:t>
            </a:r>
            <a:r>
              <a:rPr lang="en-US" sz="3000" dirty="0" smtClean="0">
                <a:latin typeface="PFDinTextCompPro-Italic"/>
                <a:cs typeface="PFDinTextCompPro-Italic"/>
              </a:rPr>
              <a:t>: free! (both binaries and source files)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high-level</a:t>
            </a:r>
            <a:r>
              <a:rPr lang="en-US" sz="3000" dirty="0" smtClean="0">
                <a:latin typeface="PFDinTextCompPro-Italic"/>
                <a:cs typeface="PFDinTextCompPro-Italic"/>
              </a:rPr>
              <a:t>: interpreted (not compiled)</a:t>
            </a:r>
          </a:p>
        </p:txBody>
      </p:sp>
    </p:spTree>
    <p:extLst>
      <p:ext uri="{BB962C8B-B14F-4D97-AF65-F5344CB8AC3E}">
        <p14:creationId xmlns:p14="http://schemas.microsoft.com/office/powerpoint/2010/main" val="2765407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python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Python?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An open source, high-level, dynamic scripting language.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Medium"/>
                <a:cs typeface="PFDinTextCompPro-Medium"/>
              </a:rPr>
              <a:t>open source</a:t>
            </a:r>
            <a:r>
              <a:rPr lang="en-US" sz="3000" dirty="0">
                <a:latin typeface="PFDinTextCompPro-Italic"/>
                <a:cs typeface="PFDinTextCompPro-Italic"/>
              </a:rPr>
              <a:t>: free! (both binaries and source files)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high-level</a:t>
            </a:r>
            <a:r>
              <a:rPr lang="en-US" sz="3000" dirty="0" smtClean="0">
                <a:latin typeface="PFDinTextCompPro-Italic"/>
                <a:cs typeface="PFDinTextCompPro-Italic"/>
              </a:rPr>
              <a:t>: interpreted (not compiled)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dynamic</a:t>
            </a:r>
            <a:r>
              <a:rPr lang="en-US" sz="3000" dirty="0" smtClean="0">
                <a:latin typeface="PFDinTextCompPro-Italic"/>
                <a:cs typeface="PFDinTextCompPro-Italic"/>
              </a:rPr>
              <a:t>: things that would typically happen at compile time happen 	   at runtime instead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dynamic typing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2542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Dynamic typing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1790700"/>
            <a:ext cx="4381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89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22665</TotalTime>
  <Pages>0</Pages>
  <Words>2449</Words>
  <Characters>0</Characters>
  <Application>Microsoft Macintosh PowerPoint</Application>
  <PresentationFormat>Custom</PresentationFormat>
  <Lines>0</Lines>
  <Paragraphs>439</Paragraphs>
  <Slides>60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GA_Instructor_Template_Deck</vt:lpstr>
      <vt:lpstr>Agenda</vt:lpstr>
      <vt:lpstr>INTRO to DATA SCIENCE python</vt:lpstr>
      <vt:lpstr> I. intro to python II. Python strengths &amp; weaknesses III. Python data structures IV. Python control flow  exercise</vt:lpstr>
      <vt:lpstr> I. intro to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Python strengths &amp; weaknesses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Python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Python control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5069</cp:revision>
  <dcterms:modified xsi:type="dcterms:W3CDTF">2014-03-29T03:16:14Z</dcterms:modified>
</cp:coreProperties>
</file>