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7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8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3F551-E563-F444-B20F-10DC1AFB2411}" type="datetimeFigureOut">
              <a:rPr lang="en-US" smtClean="0"/>
              <a:t>3/28/14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2C39D-58DD-FA4E-A361-D71AF128A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721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9F081-B114-7544-AE02-FE0B4932D6F7}" type="datetimeFigureOut">
              <a:rPr lang="en-US" smtClean="0"/>
              <a:t>3/28/14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73B30A-4BDF-254A-80F2-511658F66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145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B29E-ABAF-4E4F-B108-01A3EFD7AACF}" type="datetime1">
              <a:rPr lang="en-US" smtClean="0"/>
              <a:t>3/28/14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589F4-2B31-D144-9877-D196C3CFD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9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4DDB-7142-F344-82A6-F6E6944B871A}" type="datetime1">
              <a:rPr lang="en-US" smtClean="0"/>
              <a:t>3/28/14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589F4-2B31-D144-9877-D196C3CFD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3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4164-A59D-2742-8099-0C2DAC1D49FD}" type="datetime1">
              <a:rPr lang="en-US" smtClean="0"/>
              <a:t>3/28/14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589F4-2B31-D144-9877-D196C3CFD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59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A33C-E85C-4249-9CC9-64F9E4EE7848}" type="datetime1">
              <a:rPr lang="en-US" smtClean="0"/>
              <a:t>3/28/14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589F4-2B31-D144-9877-D196C3CFD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72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A1A4-4B00-3D43-B365-DDA1ED86EBDD}" type="datetime1">
              <a:rPr lang="en-US" smtClean="0"/>
              <a:t>3/28/14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589F4-2B31-D144-9877-D196C3CFD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85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B330-5755-0E4F-B405-E0DF8F639517}" type="datetime1">
              <a:rPr lang="en-US" smtClean="0"/>
              <a:t>3/28/14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589F4-2B31-D144-9877-D196C3CFD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79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0589F-5938-8544-B269-50F35CFB11CD}" type="datetime1">
              <a:rPr lang="en-US" smtClean="0"/>
              <a:t>3/28/14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589F4-2B31-D144-9877-D196C3CFD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04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6F4E7-8682-2E42-B83E-78960BEEFF88}" type="datetime1">
              <a:rPr lang="en-US" smtClean="0"/>
              <a:t>3/28/14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589F4-2B31-D144-9877-D196C3CFD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15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11AC-EF46-4E41-B0D6-44DE6BFDCBB3}" type="datetime1">
              <a:rPr lang="en-US" smtClean="0"/>
              <a:t>3/28/14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589F4-2B31-D144-9877-D196C3CFD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46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70C9-0973-F149-92C8-BC068D6AF511}" type="datetime1">
              <a:rPr lang="en-US" smtClean="0"/>
              <a:t>3/28/14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589F4-2B31-D144-9877-D196C3CFD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5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CA2D2-DF43-E947-8F7B-50DE74D5CB93}" type="datetime1">
              <a:rPr lang="en-US" smtClean="0"/>
              <a:t>3/28/14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589F4-2B31-D144-9877-D196C3CFD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75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52112-0958-1047-AC13-48A2482C0932}" type="datetime1">
              <a:rPr lang="en-US" smtClean="0"/>
              <a:t>3/28/14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589F4-2B31-D144-9877-D196C3CFD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95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Technology</a:t>
            </a:r>
            <a:br>
              <a:rPr lang="en-US" dirty="0" smtClean="0"/>
            </a:br>
            <a:r>
              <a:rPr lang="en-US" dirty="0" smtClean="0"/>
              <a:t>Evolution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193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by founders of DoubleClick [2007]</a:t>
            </a:r>
          </a:p>
          <a:p>
            <a:r>
              <a:rPr lang="en-US" dirty="0" smtClean="0"/>
              <a:t>Developed (</a:t>
            </a:r>
            <a:r>
              <a:rPr lang="en-US" dirty="0"/>
              <a:t>Open </a:t>
            </a:r>
            <a:r>
              <a:rPr lang="en-US" dirty="0" smtClean="0"/>
              <a:t>Source</a:t>
            </a:r>
            <a:r>
              <a:rPr lang="en-US" dirty="0"/>
              <a:t>)</a:t>
            </a:r>
            <a:r>
              <a:rPr lang="en-US" dirty="0" smtClean="0"/>
              <a:t> by 10gen</a:t>
            </a:r>
          </a:p>
          <a:p>
            <a:r>
              <a:rPr lang="en-US" dirty="0"/>
              <a:t>Key features </a:t>
            </a:r>
            <a:r>
              <a:rPr lang="en-US" dirty="0" smtClean="0"/>
              <a:t>– aggregation</a:t>
            </a:r>
            <a:r>
              <a:rPr lang="en-US" dirty="0"/>
              <a:t>, </a:t>
            </a:r>
            <a:r>
              <a:rPr lang="en-US" dirty="0" err="1"/>
              <a:t>sharding</a:t>
            </a:r>
            <a:r>
              <a:rPr lang="en-US" dirty="0"/>
              <a:t>, replica set, data </a:t>
            </a:r>
            <a:r>
              <a:rPr lang="en-US" dirty="0" smtClean="0"/>
              <a:t>expiration</a:t>
            </a:r>
          </a:p>
          <a:p>
            <a:r>
              <a:rPr lang="en-US" dirty="0" smtClean="0"/>
              <a:t>Extremely responsive to client requirements</a:t>
            </a:r>
          </a:p>
          <a:p>
            <a:r>
              <a:rPr lang="en-US" dirty="0" smtClean="0"/>
              <a:t>Great user community &amp; ecosystem</a:t>
            </a:r>
          </a:p>
          <a:p>
            <a:r>
              <a:rPr lang="en-US" dirty="0" smtClean="0"/>
              <a:t>Large users – Foursquare, </a:t>
            </a:r>
            <a:r>
              <a:rPr lang="en-US" dirty="0" err="1" smtClean="0"/>
              <a:t>Bit.ly</a:t>
            </a:r>
            <a:r>
              <a:rPr lang="en-US" dirty="0" smtClean="0"/>
              <a:t>, </a:t>
            </a:r>
            <a:r>
              <a:rPr lang="en-US" dirty="0" err="1" smtClean="0"/>
              <a:t>SourceForge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589F4-2B31-D144-9877-D196C3CFD6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18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DB </a:t>
            </a:r>
            <a:r>
              <a:rPr lang="en-US" dirty="0" smtClean="0"/>
              <a:t>Evolution</a:t>
            </a:r>
          </a:p>
          <a:p>
            <a:r>
              <a:rPr lang="en-US" dirty="0" err="1" smtClean="0"/>
              <a:t>NoSQL</a:t>
            </a:r>
            <a:r>
              <a:rPr lang="en-US" dirty="0" smtClean="0"/>
              <a:t> Movement</a:t>
            </a:r>
          </a:p>
          <a:p>
            <a:r>
              <a:rPr lang="en-US" dirty="0" err="1" smtClean="0"/>
              <a:t>NoSQL</a:t>
            </a:r>
            <a:r>
              <a:rPr lang="en-US" dirty="0" smtClean="0"/>
              <a:t> Taxonomy</a:t>
            </a:r>
          </a:p>
          <a:p>
            <a:r>
              <a:rPr lang="en-US" dirty="0" err="1" smtClean="0"/>
              <a:t>MapReduce</a:t>
            </a:r>
            <a:endParaRPr lang="en-US" dirty="0" smtClean="0"/>
          </a:p>
          <a:p>
            <a:r>
              <a:rPr lang="en-US" dirty="0" smtClean="0"/>
              <a:t>MySQL</a:t>
            </a:r>
          </a:p>
          <a:p>
            <a:r>
              <a:rPr lang="en-US" dirty="0" err="1" smtClean="0"/>
              <a:t>MongoDB</a:t>
            </a:r>
            <a:endParaRPr lang="en-US" dirty="0" smtClean="0"/>
          </a:p>
          <a:p>
            <a:r>
              <a:rPr lang="en-US" dirty="0" smtClean="0"/>
              <a:t>Download, Setup,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589F4-2B31-D144-9877-D196C3CFD6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68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1960s</a:t>
            </a:r>
          </a:p>
          <a:p>
            <a:pPr lvl="1"/>
            <a:r>
              <a:rPr lang="en-US" dirty="0" smtClean="0"/>
              <a:t>Hierarchical data structure (IBM IMS)</a:t>
            </a:r>
          </a:p>
          <a:p>
            <a:pPr lvl="1"/>
            <a:r>
              <a:rPr lang="en-US" dirty="0" smtClean="0"/>
              <a:t>Network data structure (CODASYL)</a:t>
            </a:r>
          </a:p>
          <a:p>
            <a:r>
              <a:rPr lang="en-US" dirty="0" smtClean="0"/>
              <a:t>1970s</a:t>
            </a:r>
          </a:p>
          <a:p>
            <a:pPr lvl="1"/>
            <a:r>
              <a:rPr lang="en-US" dirty="0" smtClean="0"/>
              <a:t>Relational data model</a:t>
            </a:r>
          </a:p>
          <a:p>
            <a:pPr lvl="2"/>
            <a:r>
              <a:rPr lang="en-US" i="1" dirty="0" smtClean="0"/>
              <a:t>A Relational Model of Data for Large Shared Data Banks</a:t>
            </a:r>
            <a:r>
              <a:rPr lang="en-US" dirty="0" smtClean="0"/>
              <a:t> – E. F. </a:t>
            </a:r>
            <a:r>
              <a:rPr lang="en-US" dirty="0" err="1" smtClean="0"/>
              <a:t>Codd</a:t>
            </a:r>
            <a:r>
              <a:rPr lang="en-US" dirty="0" smtClean="0"/>
              <a:t> </a:t>
            </a:r>
            <a:r>
              <a:rPr lang="en-US" dirty="0"/>
              <a:t>[</a:t>
            </a:r>
            <a:r>
              <a:rPr lang="en-US" dirty="0" smtClean="0"/>
              <a:t>1970]</a:t>
            </a:r>
          </a:p>
          <a:p>
            <a:pPr lvl="1"/>
            <a:r>
              <a:rPr lang="en-US" dirty="0" smtClean="0"/>
              <a:t>System R (IBM), Ingres (Berkeley)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589F4-2B31-D144-9877-D196C3CFD6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55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1980s</a:t>
            </a:r>
          </a:p>
          <a:p>
            <a:pPr lvl="1"/>
            <a:r>
              <a:rPr lang="en-US" dirty="0" smtClean="0"/>
              <a:t>Commercialization of RDBMS</a:t>
            </a:r>
          </a:p>
          <a:p>
            <a:pPr lvl="2"/>
            <a:r>
              <a:rPr lang="en-US" dirty="0" smtClean="0"/>
              <a:t>Oracle, Sybase, IBM DB2, Informix</a:t>
            </a:r>
          </a:p>
          <a:p>
            <a:pPr lvl="1"/>
            <a:r>
              <a:rPr lang="en-US" dirty="0" smtClean="0"/>
              <a:t>SQL</a:t>
            </a:r>
          </a:p>
          <a:p>
            <a:pPr lvl="1"/>
            <a:r>
              <a:rPr lang="en-US" dirty="0" smtClean="0"/>
              <a:t>ACID (</a:t>
            </a:r>
            <a:r>
              <a:rPr lang="en-US" b="1" u="sng" dirty="0" smtClean="0"/>
              <a:t>A</a:t>
            </a:r>
            <a:r>
              <a:rPr lang="en-US" dirty="0" smtClean="0"/>
              <a:t>tomic, </a:t>
            </a:r>
            <a:r>
              <a:rPr lang="en-US" b="1" u="sng" dirty="0" smtClean="0"/>
              <a:t>C</a:t>
            </a:r>
            <a:r>
              <a:rPr lang="en-US" dirty="0" smtClean="0"/>
              <a:t>onsistent, </a:t>
            </a:r>
            <a:r>
              <a:rPr lang="en-US" b="1" u="sng" dirty="0" smtClean="0"/>
              <a:t>I</a:t>
            </a:r>
            <a:r>
              <a:rPr lang="en-US" dirty="0" smtClean="0"/>
              <a:t>solated, </a:t>
            </a:r>
            <a:r>
              <a:rPr lang="en-US" b="1" u="sng" dirty="0" smtClean="0"/>
              <a:t>D</a:t>
            </a:r>
            <a:r>
              <a:rPr lang="en-US" dirty="0" smtClean="0"/>
              <a:t>urable)</a:t>
            </a:r>
          </a:p>
          <a:p>
            <a:r>
              <a:rPr lang="en-US" dirty="0" smtClean="0"/>
              <a:t>1990s</a:t>
            </a:r>
          </a:p>
          <a:p>
            <a:pPr lvl="1"/>
            <a:r>
              <a:rPr lang="en-US" dirty="0" smtClean="0"/>
              <a:t>PC RDBMS</a:t>
            </a:r>
          </a:p>
          <a:p>
            <a:pPr lvl="2"/>
            <a:r>
              <a:rPr lang="en-US" dirty="0" smtClean="0"/>
              <a:t>Paradox, Microsoft SQL Server &amp; Access</a:t>
            </a:r>
          </a:p>
          <a:p>
            <a:pPr lvl="1"/>
            <a:r>
              <a:rPr lang="en-US" dirty="0" smtClean="0"/>
              <a:t>Larger DBs, driven by internet</a:t>
            </a:r>
          </a:p>
          <a:p>
            <a:pPr lvl="1"/>
            <a:r>
              <a:rPr lang="en-US" dirty="0" smtClean="0"/>
              <a:t>Consolidation among commercial DB vendors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589F4-2B31-D144-9877-D196C3CFD6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95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2000s</a:t>
            </a:r>
          </a:p>
          <a:p>
            <a:pPr lvl="1"/>
            <a:r>
              <a:rPr lang="en-US" dirty="0" smtClean="0"/>
              <a:t>Commercialization of Open Source RDBMS</a:t>
            </a:r>
          </a:p>
          <a:p>
            <a:pPr lvl="2"/>
            <a:r>
              <a:rPr lang="en-US" dirty="0" smtClean="0"/>
              <a:t>MySQL, </a:t>
            </a:r>
            <a:r>
              <a:rPr lang="en-US" dirty="0" err="1" smtClean="0"/>
              <a:t>Postgres</a:t>
            </a:r>
            <a:endParaRPr lang="en-US" dirty="0" smtClean="0"/>
          </a:p>
          <a:p>
            <a:pPr lvl="1"/>
            <a:r>
              <a:rPr lang="en-US" dirty="0" smtClean="0"/>
              <a:t>Evolving requirements expose RDBMS limitations</a:t>
            </a:r>
          </a:p>
          <a:p>
            <a:pPr lvl="2"/>
            <a:r>
              <a:rPr lang="en-US" dirty="0" smtClean="0"/>
              <a:t>Storing complex and dynamic objects</a:t>
            </a:r>
          </a:p>
          <a:p>
            <a:pPr lvl="2"/>
            <a:r>
              <a:rPr lang="en-US" dirty="0" smtClean="0"/>
              <a:t>Processing increasing data volumes</a:t>
            </a:r>
          </a:p>
          <a:p>
            <a:pPr lvl="2"/>
            <a:r>
              <a:rPr lang="en-US" dirty="0" smtClean="0"/>
              <a:t>Analyzing massive amounts of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589F4-2B31-D144-9877-D196C3CFD6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80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Movement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Eric Brewer’s CAP (</a:t>
            </a:r>
            <a:r>
              <a:rPr lang="en-US" b="1" u="sng" dirty="0" smtClean="0"/>
              <a:t>C</a:t>
            </a:r>
            <a:r>
              <a:rPr lang="en-US" dirty="0" smtClean="0"/>
              <a:t>onsistency, </a:t>
            </a:r>
            <a:r>
              <a:rPr lang="en-US" b="1" u="sng" dirty="0" smtClean="0"/>
              <a:t>A</a:t>
            </a:r>
            <a:r>
              <a:rPr lang="en-US" dirty="0" smtClean="0"/>
              <a:t>vailability, </a:t>
            </a:r>
            <a:r>
              <a:rPr lang="en-US" b="1" u="sng" dirty="0" smtClean="0"/>
              <a:t>P</a:t>
            </a:r>
            <a:r>
              <a:rPr lang="en-US" dirty="0" smtClean="0"/>
              <a:t>artition Tolerance) Theorem [2000]</a:t>
            </a:r>
          </a:p>
          <a:p>
            <a:pPr lvl="1"/>
            <a:r>
              <a:rPr lang="en-US" dirty="0" smtClean="0"/>
              <a:t>Pick 2!</a:t>
            </a:r>
          </a:p>
          <a:p>
            <a:r>
              <a:rPr lang="en-US" dirty="0" smtClean="0"/>
              <a:t>Research</a:t>
            </a:r>
          </a:p>
          <a:p>
            <a:pPr lvl="1"/>
            <a:r>
              <a:rPr lang="en-US" i="1" dirty="0" err="1" smtClean="0"/>
              <a:t>MapReduce</a:t>
            </a:r>
            <a:r>
              <a:rPr lang="en-US" i="1" dirty="0" smtClean="0"/>
              <a:t>: Simplified Data Processing on Large Clusters</a:t>
            </a:r>
            <a:r>
              <a:rPr lang="en-US" dirty="0" smtClean="0"/>
              <a:t> – Google [2004]</a:t>
            </a:r>
          </a:p>
          <a:p>
            <a:pPr lvl="1"/>
            <a:r>
              <a:rPr lang="en-US" i="1" dirty="0" err="1" smtClean="0"/>
              <a:t>Bigtable</a:t>
            </a:r>
            <a:r>
              <a:rPr lang="en-US" i="1" dirty="0" smtClean="0"/>
              <a:t>: A Distributed Storage System for Structured Data </a:t>
            </a:r>
            <a:r>
              <a:rPr lang="en-US" dirty="0" smtClean="0"/>
              <a:t>– Google </a:t>
            </a:r>
            <a:r>
              <a:rPr lang="en-US" dirty="0"/>
              <a:t>[</a:t>
            </a:r>
            <a:r>
              <a:rPr lang="en-US" dirty="0" smtClean="0"/>
              <a:t>2006]</a:t>
            </a:r>
          </a:p>
          <a:p>
            <a:pPr lvl="1"/>
            <a:r>
              <a:rPr lang="en-US" i="1" dirty="0" smtClean="0"/>
              <a:t>Dynamo: Amazon’s Highly Available Key-value Store</a:t>
            </a:r>
            <a:r>
              <a:rPr lang="en-US" dirty="0" smtClean="0"/>
              <a:t> – Werner </a:t>
            </a:r>
            <a:r>
              <a:rPr lang="en-US" dirty="0" err="1" smtClean="0"/>
              <a:t>Vogels</a:t>
            </a:r>
            <a:r>
              <a:rPr lang="en-US" dirty="0" smtClean="0"/>
              <a:t>, et. </a:t>
            </a:r>
            <a:r>
              <a:rPr lang="en-US" dirty="0"/>
              <a:t>a</a:t>
            </a:r>
            <a:r>
              <a:rPr lang="en-US" dirty="0" smtClean="0"/>
              <a:t>l. </a:t>
            </a:r>
            <a:r>
              <a:rPr lang="en-US" dirty="0"/>
              <a:t>[</a:t>
            </a:r>
            <a:r>
              <a:rPr lang="en-US" dirty="0" smtClean="0"/>
              <a:t>2007]</a:t>
            </a:r>
          </a:p>
          <a:p>
            <a:pPr lvl="1"/>
            <a:r>
              <a:rPr lang="en-US" i="1" dirty="0" err="1" smtClean="0"/>
              <a:t>Pregel</a:t>
            </a:r>
            <a:r>
              <a:rPr lang="en-US" i="1" dirty="0" smtClean="0"/>
              <a:t>: A System for Large-Scale Graph Processing</a:t>
            </a:r>
            <a:r>
              <a:rPr lang="en-US" dirty="0" smtClean="0"/>
              <a:t> – Google [2010]</a:t>
            </a:r>
          </a:p>
          <a:p>
            <a:r>
              <a:rPr lang="en-US" dirty="0" smtClean="0"/>
              <a:t>BASE (</a:t>
            </a:r>
            <a:r>
              <a:rPr lang="en-US" b="1" u="sng" dirty="0" smtClean="0"/>
              <a:t>B</a:t>
            </a:r>
            <a:r>
              <a:rPr lang="en-US" dirty="0" smtClean="0"/>
              <a:t>asic </a:t>
            </a:r>
            <a:r>
              <a:rPr lang="en-US" b="1" u="sng" dirty="0" smtClean="0"/>
              <a:t>A</a:t>
            </a:r>
            <a:r>
              <a:rPr lang="en-US" dirty="0" smtClean="0"/>
              <a:t>vailability, </a:t>
            </a:r>
            <a:r>
              <a:rPr lang="en-US" b="1" u="sng" dirty="0" smtClean="0"/>
              <a:t>S</a:t>
            </a:r>
            <a:r>
              <a:rPr lang="en-US" dirty="0" smtClean="0"/>
              <a:t>oft-state, </a:t>
            </a:r>
            <a:r>
              <a:rPr lang="en-US" b="1" u="sng" dirty="0" smtClean="0"/>
              <a:t>E</a:t>
            </a:r>
            <a:r>
              <a:rPr lang="en-US" dirty="0" smtClean="0"/>
              <a:t>ventually Consistent)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589F4-2B31-D144-9877-D196C3CFD6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13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Taxonomy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Key-value</a:t>
            </a:r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emcached</a:t>
            </a:r>
            <a:r>
              <a:rPr lang="en-US" dirty="0" smtClean="0"/>
              <a:t>, </a:t>
            </a:r>
            <a:r>
              <a:rPr lang="en-US" dirty="0" err="1" smtClean="0"/>
              <a:t>Redis</a:t>
            </a:r>
            <a:r>
              <a:rPr lang="en-US" dirty="0" smtClean="0"/>
              <a:t>, </a:t>
            </a:r>
            <a:r>
              <a:rPr lang="en-US" dirty="0" err="1" smtClean="0"/>
              <a:t>Riak</a:t>
            </a:r>
            <a:r>
              <a:rPr lang="en-US" dirty="0" smtClean="0"/>
              <a:t>, Tokyo Cabinet, </a:t>
            </a:r>
            <a:r>
              <a:rPr lang="en-US" dirty="0" err="1" smtClean="0"/>
              <a:t>Voldemort</a:t>
            </a:r>
            <a:r>
              <a:rPr lang="en-US" dirty="0" smtClean="0"/>
              <a:t>, Amazon </a:t>
            </a:r>
            <a:r>
              <a:rPr lang="en-US" dirty="0" err="1" smtClean="0"/>
              <a:t>SimpleDB</a:t>
            </a:r>
            <a:endParaRPr lang="en-US" dirty="0" smtClean="0"/>
          </a:p>
          <a:p>
            <a:r>
              <a:rPr lang="en-US" dirty="0" smtClean="0"/>
              <a:t>Column-oriented (</a:t>
            </a:r>
            <a:r>
              <a:rPr lang="en-US" dirty="0" err="1" smtClean="0"/>
              <a:t>Bigtable</a:t>
            </a:r>
            <a:r>
              <a:rPr lang="en-US" dirty="0" smtClean="0"/>
              <a:t> clones)</a:t>
            </a:r>
          </a:p>
          <a:p>
            <a:pPr lvl="1"/>
            <a:r>
              <a:rPr lang="en-US" dirty="0" smtClean="0"/>
              <a:t>Cassandra, </a:t>
            </a:r>
            <a:r>
              <a:rPr lang="en-US" dirty="0" err="1" smtClean="0"/>
              <a:t>HBase</a:t>
            </a:r>
            <a:endParaRPr lang="en-US" dirty="0" smtClean="0"/>
          </a:p>
          <a:p>
            <a:r>
              <a:rPr lang="en-US" dirty="0" smtClean="0"/>
              <a:t>Document-oriented</a:t>
            </a:r>
          </a:p>
          <a:p>
            <a:pPr lvl="1"/>
            <a:r>
              <a:rPr lang="en-US" dirty="0" err="1" smtClean="0"/>
              <a:t>MongoDB</a:t>
            </a:r>
            <a:r>
              <a:rPr lang="en-US" dirty="0" smtClean="0"/>
              <a:t>, </a:t>
            </a:r>
            <a:r>
              <a:rPr lang="en-US" dirty="0" err="1" smtClean="0"/>
              <a:t>CouchDB</a:t>
            </a:r>
            <a:endParaRPr lang="en-US" dirty="0" smtClean="0"/>
          </a:p>
          <a:p>
            <a:r>
              <a:rPr lang="en-US" dirty="0" smtClean="0"/>
              <a:t>Graph</a:t>
            </a:r>
          </a:p>
          <a:p>
            <a:pPr lvl="1"/>
            <a:r>
              <a:rPr lang="en-US" dirty="0" smtClean="0"/>
              <a:t>Neo4J, </a:t>
            </a:r>
            <a:r>
              <a:rPr lang="en-US" dirty="0" err="1" smtClean="0"/>
              <a:t>FlockDB</a:t>
            </a:r>
            <a:r>
              <a:rPr lang="en-US" dirty="0" smtClean="0"/>
              <a:t>, </a:t>
            </a:r>
            <a:r>
              <a:rPr lang="en-US" dirty="0" err="1" smtClean="0"/>
              <a:t>OrientDB</a:t>
            </a:r>
            <a:r>
              <a:rPr lang="en-US" dirty="0" smtClean="0"/>
              <a:t>, </a:t>
            </a:r>
            <a:r>
              <a:rPr lang="en-US" dirty="0" err="1" smtClean="0"/>
              <a:t>Pregel</a:t>
            </a:r>
            <a:r>
              <a:rPr lang="en-US" dirty="0" smtClean="0"/>
              <a:t> (Google)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589F4-2B31-D144-9877-D196C3CFD6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05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Framework for processing parallelizable problems across huge datasets using a large number of computers</a:t>
            </a:r>
          </a:p>
          <a:p>
            <a:pPr lvl="1"/>
            <a:r>
              <a:rPr lang="en-US" dirty="0" smtClean="0"/>
              <a:t>What does this mean?</a:t>
            </a:r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Prep Map input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Execute Mappers on input partitions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Shuffle Map outputs to prep Reducers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Execute Reducers on “shuffled” partitions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Produce final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589F4-2B31-D144-9877-D196C3CFD6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34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MySQL released Open Source [2000]</a:t>
            </a:r>
          </a:p>
          <a:p>
            <a:r>
              <a:rPr lang="en-US" dirty="0" smtClean="0"/>
              <a:t>Key features - pluggable storage engines, replication, transactions</a:t>
            </a:r>
          </a:p>
          <a:p>
            <a:r>
              <a:rPr lang="en-US" dirty="0" smtClean="0"/>
              <a:t>During 2000s</a:t>
            </a:r>
          </a:p>
          <a:p>
            <a:pPr lvl="1"/>
            <a:r>
              <a:rPr lang="en-US" dirty="0" smtClean="0"/>
              <a:t>Increasing conversions from commercial RDBMS</a:t>
            </a:r>
          </a:p>
          <a:p>
            <a:pPr lvl="1"/>
            <a:r>
              <a:rPr lang="en-US" dirty="0" smtClean="0"/>
              <a:t>Gradually added </a:t>
            </a:r>
            <a:r>
              <a:rPr lang="en-US" dirty="0"/>
              <a:t>full RDBMS </a:t>
            </a:r>
            <a:r>
              <a:rPr lang="en-US" dirty="0" smtClean="0"/>
              <a:t>functionality</a:t>
            </a:r>
          </a:p>
          <a:p>
            <a:pPr lvl="1"/>
            <a:r>
              <a:rPr lang="en-US" dirty="0" smtClean="0"/>
              <a:t>Maturing ecosystem</a:t>
            </a:r>
          </a:p>
          <a:p>
            <a:r>
              <a:rPr lang="en-US" dirty="0" smtClean="0"/>
              <a:t>Acquired by Sun [2008], then Oracle [2009]</a:t>
            </a:r>
          </a:p>
          <a:p>
            <a:r>
              <a:rPr lang="en-US" dirty="0" smtClean="0"/>
              <a:t>Large users – Amazon, Google, Facebook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589F4-2B31-D144-9877-D196C3CFD6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31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1268</TotalTime>
  <Words>433</Words>
  <Application>Microsoft Macintosh PowerPoint</Application>
  <PresentationFormat>On-screen Show (4:3)</PresentationFormat>
  <Paragraphs>88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Database Technology Evolution</vt:lpstr>
      <vt:lpstr>Agenda</vt:lpstr>
      <vt:lpstr>DB Evolution</vt:lpstr>
      <vt:lpstr>DB Evolution</vt:lpstr>
      <vt:lpstr>DB Evolution</vt:lpstr>
      <vt:lpstr>NoSQL Movement</vt:lpstr>
      <vt:lpstr>NoSQL Taxonomy</vt:lpstr>
      <vt:lpstr>MapReduce</vt:lpstr>
      <vt:lpstr>MySQL</vt:lpstr>
      <vt:lpstr>MongoDB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Technology Overview</dc:title>
  <dc:creator>Vinayak Javaly</dc:creator>
  <cp:lastModifiedBy>Aaron Schumacher</cp:lastModifiedBy>
  <cp:revision>26</cp:revision>
  <dcterms:created xsi:type="dcterms:W3CDTF">2013-04-28T20:11:13Z</dcterms:created>
  <dcterms:modified xsi:type="dcterms:W3CDTF">2014-03-29T03:28:35Z</dcterms:modified>
</cp:coreProperties>
</file>