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9"/>
  </p:notesMasterIdLst>
  <p:sldIdLst>
    <p:sldId id="258" r:id="rId3"/>
    <p:sldId id="340" r:id="rId4"/>
    <p:sldId id="326" r:id="rId5"/>
    <p:sldId id="473" r:id="rId6"/>
    <p:sldId id="1107" r:id="rId7"/>
    <p:sldId id="1108" r:id="rId8"/>
    <p:sldId id="1110" r:id="rId9"/>
    <p:sldId id="1111" r:id="rId10"/>
    <p:sldId id="1136" r:id="rId11"/>
    <p:sldId id="1112" r:id="rId12"/>
    <p:sldId id="1113" r:id="rId13"/>
    <p:sldId id="1114" r:id="rId14"/>
    <p:sldId id="1115" r:id="rId15"/>
    <p:sldId id="1116" r:id="rId16"/>
    <p:sldId id="1138" r:id="rId17"/>
    <p:sldId id="1118" r:id="rId18"/>
    <p:sldId id="1140" r:id="rId19"/>
    <p:sldId id="1142" r:id="rId20"/>
    <p:sldId id="1119" r:id="rId21"/>
    <p:sldId id="1010" r:id="rId22"/>
    <p:sldId id="1120" r:id="rId23"/>
    <p:sldId id="1121" r:id="rId24"/>
    <p:sldId id="1122" r:id="rId25"/>
    <p:sldId id="1009" r:id="rId26"/>
    <p:sldId id="1123" r:id="rId27"/>
    <p:sldId id="1143" r:id="rId28"/>
    <p:sldId id="1126" r:id="rId29"/>
    <p:sldId id="1127" r:id="rId30"/>
    <p:sldId id="1128" r:id="rId31"/>
    <p:sldId id="1129" r:id="rId32"/>
    <p:sldId id="1130" r:id="rId33"/>
    <p:sldId id="1132" r:id="rId34"/>
    <p:sldId id="1131" r:id="rId35"/>
    <p:sldId id="1134" r:id="rId36"/>
    <p:sldId id="1133" r:id="rId37"/>
    <p:sldId id="1194" r:id="rId38"/>
    <p:sldId id="1135" r:id="rId39"/>
    <p:sldId id="1145" r:id="rId40"/>
    <p:sldId id="1144" r:id="rId41"/>
    <p:sldId id="1149" r:id="rId42"/>
    <p:sldId id="1150" r:id="rId43"/>
    <p:sldId id="1153" r:id="rId44"/>
    <p:sldId id="1154" r:id="rId45"/>
    <p:sldId id="1155" r:id="rId46"/>
    <p:sldId id="1166" r:id="rId47"/>
    <p:sldId id="1159" r:id="rId48"/>
    <p:sldId id="1160" r:id="rId49"/>
    <p:sldId id="1161" r:id="rId50"/>
    <p:sldId id="1162" r:id="rId51"/>
    <p:sldId id="1163" r:id="rId52"/>
    <p:sldId id="1164" r:id="rId53"/>
    <p:sldId id="1165" r:id="rId54"/>
    <p:sldId id="1168" r:id="rId55"/>
    <p:sldId id="1170" r:id="rId56"/>
    <p:sldId id="1171" r:id="rId57"/>
    <p:sldId id="1169" r:id="rId58"/>
    <p:sldId id="1172" r:id="rId59"/>
    <p:sldId id="1174" r:id="rId60"/>
    <p:sldId id="1182" r:id="rId61"/>
    <p:sldId id="1178" r:id="rId62"/>
    <p:sldId id="1179" r:id="rId63"/>
    <p:sldId id="1180" r:id="rId64"/>
    <p:sldId id="1177" r:id="rId65"/>
    <p:sldId id="1181" r:id="rId66"/>
    <p:sldId id="1183" r:id="rId67"/>
    <p:sldId id="1184" r:id="rId68"/>
    <p:sldId id="1185" r:id="rId69"/>
    <p:sldId id="1186" r:id="rId70"/>
    <p:sldId id="1188" r:id="rId71"/>
    <p:sldId id="1187" r:id="rId72"/>
    <p:sldId id="1192" r:id="rId73"/>
    <p:sldId id="1193" r:id="rId74"/>
    <p:sldId id="1189" r:id="rId75"/>
    <p:sldId id="1190" r:id="rId76"/>
    <p:sldId id="1050" r:id="rId77"/>
    <p:sldId id="504" r:id="rId7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8" autoAdjust="0"/>
    <p:restoredTop sz="92662" autoAdjust="0"/>
  </p:normalViewPr>
  <p:slideViewPr>
    <p:cSldViewPr>
      <p:cViewPr>
        <p:scale>
          <a:sx n="125" d="100"/>
          <a:sy n="125" d="100"/>
        </p:scale>
        <p:origin x="-648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details can be found in refs posted on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schoology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picture illustrates “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jensen’s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inequality”: secant line of convex function f(x) lies above the graph of f(x)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margin = 1/norm(w), so this min will maximize the margin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y = label (-1, +1)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QP: quadratic opt w/ linear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 = cost parameter, soft-margin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 = cost parameter, soft-margin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C (cost parameter, soft-margin constant) controls complexity by specifying penalty for training error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sum zetas gives upper bound on the number of misclassified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high penalty  fewer misclassified results  narrow margin  more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genlzn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Dot product when vectors are in Euclidean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Feature spaces have same dims here, but logic generalizes to higher dims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need a more clever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linear classifier – assumes data is *linearly separable*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gamma = width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gaussian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corresp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to SD)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gamma = width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gaussian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corresp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to SD)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more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hyperparams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more model complexity (tougher to avoid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overfitting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overfitting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for high values of gamma!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Einstein: talking about physics w/o geometry is like talking about thoughts w/o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support </a:t>
            </a:r>
            <a:r>
              <a:rPr lang="en-US" sz="5000" dirty="0" smtClean="0"/>
              <a:t>vector machines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generalization error is equated with the geometric concept of </a:t>
            </a:r>
            <a:r>
              <a:rPr lang="en-US" sz="3000" dirty="0" smtClean="0">
                <a:latin typeface="PFDinTextCompPro-Medium"/>
                <a:cs typeface="PFDinTextCompPro-Medium"/>
              </a:rPr>
              <a:t>margin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is the region along the decision boundary that is free of data points.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7974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15" y="1022444"/>
            <a:ext cx="6356044" cy="406345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49675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459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an SVM is to create the linear decision boundary with the largest margin. This is commonly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maximum margin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hyperplane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5989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goal of an SVM is to create the linear decision boundary with the largest margin. This is commonly called the </a:t>
            </a:r>
            <a:r>
              <a:rPr lang="en-US" sz="3000" dirty="0">
                <a:latin typeface="PFDinTextCompPro-Medium"/>
                <a:cs typeface="PFDinTextCompPro-Medium"/>
              </a:rPr>
              <a:t>maximum margin </a:t>
            </a:r>
            <a:r>
              <a:rPr lang="en-US" sz="3000" dirty="0" err="1">
                <a:latin typeface="PFDinTextCompPro-Medium"/>
                <a:cs typeface="PFDinTextCompPro-Medium"/>
              </a:rPr>
              <a:t>hyperplane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409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hyperplane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just a high-dimensional generalization of a line.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46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If SVM is a linear classifier, how can you use it for nonlinear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547437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If SVM is a linear classifier, how can you use it for nonlinear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classification?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a clever maneuver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trick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897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</a:t>
            </a:r>
            <a:r>
              <a:rPr lang="en-US" sz="3000" dirty="0" smtClean="0">
                <a:latin typeface="PFDinTextCompPro-Italic"/>
                <a:cs typeface="PFDinTextCompPro-Italic"/>
              </a:rPr>
              <a:t>rely </a:t>
            </a:r>
            <a:r>
              <a:rPr lang="en-US" sz="3000" dirty="0">
                <a:latin typeface="PFDinTextCompPro-Italic"/>
                <a:cs typeface="PFDinTextCompPro-Italic"/>
              </a:rPr>
              <a:t>on </a:t>
            </a:r>
            <a:r>
              <a:rPr lang="en-US" sz="3000" dirty="0" smtClean="0">
                <a:latin typeface="PFDinTextCompPro-Italic"/>
                <a:cs typeface="PFDinTextCompPro-Italic"/>
              </a:rPr>
              <a:t>an implicit (nonlinear) mapping </a:t>
            </a:r>
            <a:r>
              <a:rPr lang="en-US" sz="3000" dirty="0">
                <a:latin typeface="Symbol" charset="2"/>
                <a:cs typeface="Symbol" charset="2"/>
              </a:rPr>
              <a:t>F</a:t>
            </a:r>
            <a:r>
              <a:rPr lang="en-US" sz="3000" dirty="0">
                <a:latin typeface="PFDinTextCompPro-Italic"/>
                <a:cs typeface="PFDinTextCompPro-Italic"/>
              </a:rPr>
              <a:t> that 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9722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rely on an implicit (nonlinear) mapping </a:t>
            </a:r>
            <a:r>
              <a:rPr lang="en-US" sz="3000" dirty="0">
                <a:latin typeface="Symbol" charset="2"/>
                <a:cs typeface="Symbol" charset="2"/>
              </a:rPr>
              <a:t>F</a:t>
            </a:r>
            <a:r>
              <a:rPr lang="en-US" sz="3000" dirty="0">
                <a:latin typeface="PFDinTextCompPro-Italic"/>
                <a:cs typeface="PFDinTextCompPro-Italic"/>
              </a:rPr>
              <a:t> that 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Nonlinear classification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then obtained by creating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906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Kernel trick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Nonlinear applications of SVM rely on an implicit (nonlinear)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that </a:t>
            </a:r>
            <a:r>
              <a:rPr lang="en-US" sz="3000" dirty="0">
                <a:latin typeface="PFDinTextCompPro-Italic"/>
                <a:cs typeface="PFDinTextCompPro-Italic"/>
              </a:rPr>
              <a:t>sends vectors from the original feature space </a:t>
            </a:r>
            <a:r>
              <a:rPr lang="en-US" sz="2500" i="1" dirty="0">
                <a:latin typeface="+mn-lt"/>
                <a:cs typeface="PFDinTextCompPro-Italic"/>
              </a:rPr>
              <a:t>K</a:t>
            </a:r>
            <a:r>
              <a:rPr lang="en-US" sz="3000" dirty="0">
                <a:latin typeface="PFDinTextCompPro-Italic"/>
                <a:cs typeface="PFDinTextCompPro-Italic"/>
              </a:rPr>
              <a:t> into a higher-dimensional feature space </a:t>
            </a:r>
            <a:r>
              <a:rPr lang="en-US" sz="2500" i="1" dirty="0">
                <a:latin typeface="+mn-lt"/>
                <a:cs typeface="PFDinTextCompPro-Italic"/>
              </a:rPr>
              <a:t>K’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Symbol" charset="2"/>
              <a:cs typeface="Symbol" charset="2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Nonlinear classification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then obtained by creating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practice, this involves no computations in the higher dimensional space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70761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maximum margin </a:t>
            </a:r>
            <a:r>
              <a:rPr lang="en-US" sz="7500" dirty="0" err="1" smtClean="0"/>
              <a:t>hyperplanes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659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support vector machines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Maximum margin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hyperplanes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Slack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Nonlinear classification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svm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>
                <a:latin typeface="PFDinTextCompPro-Italic"/>
                <a:cs typeface="PFDinTextCompPro-Italic"/>
              </a:rPr>
              <a:t>mmh</a:t>
            </a:r>
            <a:r>
              <a:rPr lang="en-US" sz="3000" dirty="0">
                <a:latin typeface="PFDinTextCompPro-Italic"/>
                <a:cs typeface="PFDinTextCompPro-Italic"/>
              </a:rPr>
              <a:t>) derived?</a:t>
            </a:r>
          </a:p>
        </p:txBody>
      </p:sp>
    </p:spTree>
    <p:extLst>
      <p:ext uri="{BB962C8B-B14F-4D97-AF65-F5344CB8AC3E}">
        <p14:creationId xmlns:p14="http://schemas.microsoft.com/office/powerpoint/2010/main" val="1084814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)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discriminant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such that w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weight vector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b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7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) derived?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By the </a:t>
            </a:r>
            <a:r>
              <a:rPr lang="en-US" sz="3000" dirty="0">
                <a:latin typeface="PFDinTextCompPro-Medium"/>
                <a:cs typeface="PFDinTextCompPro-Medium"/>
              </a:rPr>
              <a:t>discriminant function</a:t>
            </a:r>
            <a:r>
              <a:rPr lang="en-US" sz="3000" dirty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such that w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weight vector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b is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sign of </a:t>
            </a:r>
            <a:r>
              <a:rPr lang="en-US" sz="2500" i="1" dirty="0" smtClean="0">
                <a:latin typeface="+mn-lt"/>
                <a:cs typeface="PFDinTextCompPro-Italic"/>
              </a:rPr>
              <a:t>f(x)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determines the (binary) class label of a record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1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413000"/>
            <a:ext cx="3429000" cy="82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721" y="952500"/>
            <a:ext cx="4545633" cy="4149260"/>
          </a:xfrm>
          <a:prstGeom prst="rect">
            <a:avLst/>
          </a:prstGeom>
        </p:spPr>
      </p:pic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1409700"/>
            <a:ext cx="1463675" cy="2209800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weight vector determines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orientation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the decision boundary.</a:t>
              </a: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bias determines its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translation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from the origin.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89804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797645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Because using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as the decision boundary minimizes the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probability that a small perturbation in the position of a point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produces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classification error.</a:t>
            </a:r>
          </a:p>
        </p:txBody>
      </p:sp>
    </p:spTree>
    <p:extLst>
      <p:ext uri="{BB962C8B-B14F-4D97-AF65-F5344CB8AC3E}">
        <p14:creationId xmlns:p14="http://schemas.microsoft.com/office/powerpoint/2010/main" val="486463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we said before, SVM solves for the decision boundary that minimizes generalization error, or equivalently, that has the maximum margin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Why are these the same thing?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Because using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as the decision boundary minimizes the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probability that a small perturbation in the position of a point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produces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classification error.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20796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Intuitively, the wider the margin, the clearer the distinction between classes.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269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straightforward exercise in analytic geometry (we won’t go through the details here).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404068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Convex functions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8" y="1104884"/>
            <a:ext cx="7577138" cy="3987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673" y="4988868"/>
            <a:ext cx="3493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en.wikipedia.org</a:t>
            </a:r>
            <a:r>
              <a:rPr lang="en-US" sz="900" i="1" dirty="0">
                <a:latin typeface="+mn-lt"/>
                <a:cs typeface="PFDinTextCompPro-Italic"/>
              </a:rPr>
              <a:t>/wiki/</a:t>
            </a:r>
            <a:r>
              <a:rPr lang="en-US" sz="900" i="1" dirty="0" err="1">
                <a:latin typeface="+mn-lt"/>
                <a:cs typeface="PFDinTextCompPro-Italic"/>
              </a:rPr>
              <a:t>File:ConvexFunction.svg</a:t>
            </a:r>
            <a:endParaRPr lang="en-US" sz="900" i="1" dirty="0">
              <a:latin typeface="+mn-lt"/>
              <a:cs typeface="PFDinTextCompPro-Italic"/>
            </a:endParaRP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74662" y="12414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black curve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f(x)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 a convex function of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x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755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straightforward exercise in analytic geometry (we won’t go through the details here).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nice because convex optimization problems are guaranteed to give </a:t>
            </a:r>
            <a:r>
              <a:rPr lang="en-US" sz="3000" dirty="0" smtClean="0">
                <a:latin typeface="PFDinTextCompPro-Medium"/>
                <a:cs typeface="PFDinTextCompPro-Medium"/>
              </a:rPr>
              <a:t>global optima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(and they’re easy to solve numerically too).</a:t>
            </a:r>
          </a:p>
        </p:txBody>
      </p:sp>
    </p:spTree>
    <p:extLst>
      <p:ext uri="{BB962C8B-B14F-4D97-AF65-F5344CB8AC3E}">
        <p14:creationId xmlns:p14="http://schemas.microsoft.com/office/powerpoint/2010/main" val="3290477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support vector machines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Selecting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straightforward exercise in analytic geometry (we won’t go through the details here).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task reduces to the optimization of a </a:t>
            </a:r>
            <a:r>
              <a:rPr lang="en-US" sz="3000" dirty="0" smtClean="0">
                <a:latin typeface="PFDinTextCompPro-Medium"/>
                <a:cs typeface="PFDinTextCompPro-Medium"/>
              </a:rPr>
              <a:t>convex </a:t>
            </a:r>
            <a:r>
              <a:rPr lang="en-US" sz="3000" dirty="0" smtClean="0">
                <a:latin typeface="PFDinTextCompPro-Italic"/>
                <a:cs typeface="PFDinTextCompPro-Italic"/>
              </a:rPr>
              <a:t>objective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nice because convex optimization problems are guaranteed to give </a:t>
            </a:r>
            <a:r>
              <a:rPr lang="en-US" sz="3000" dirty="0">
                <a:latin typeface="PFDinTextCompPro-Medium"/>
                <a:cs typeface="PFDinTextCompPro-Medium"/>
              </a:rPr>
              <a:t>global optima</a:t>
            </a:r>
            <a:r>
              <a:rPr lang="en-US" sz="3000" dirty="0">
                <a:latin typeface="PFDinTextCompPro-Italic"/>
                <a:cs typeface="PFDinTextCompPro-Italic"/>
              </a:rPr>
              <a:t> (and they’re easy to solve numerically too).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20193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heuristic techniques we’ve discussed (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greedy algorithms) are not necessary with convex optimization!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867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>
                <a:latin typeface="PFDinTextCompPro-Italic"/>
                <a:cs typeface="PFDinTextCompPro-Italic"/>
              </a:rPr>
              <a:t>subset</a:t>
            </a:r>
            <a:r>
              <a:rPr lang="en-US" sz="3000" dirty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1530087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6" y="1015178"/>
            <a:ext cx="4261667" cy="39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1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>
                <a:latin typeface="PFDinTextCompPro-Italic"/>
                <a:cs typeface="PFDinTextCompPro-Italic"/>
              </a:rPr>
              <a:t>subset</a:t>
            </a:r>
            <a:r>
              <a:rPr lang="en-US" sz="3000" dirty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points are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support 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182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that the margin depends only on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subset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training data; namely, those points that are nearest to the decision boundary.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points are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support 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other points (far from the decision boundary) don’t affect the construction of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at all!</a:t>
            </a:r>
          </a:p>
        </p:txBody>
      </p:sp>
    </p:spTree>
    <p:extLst>
      <p:ext uri="{BB962C8B-B14F-4D97-AF65-F5344CB8AC3E}">
        <p14:creationId xmlns:p14="http://schemas.microsoft.com/office/powerpoint/2010/main" val="3591721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</p:txBody>
      </p:sp>
    </p:spTree>
    <p:extLst>
      <p:ext uri="{BB962C8B-B14F-4D97-AF65-F5344CB8AC3E}">
        <p14:creationId xmlns:p14="http://schemas.microsoft.com/office/powerpoint/2010/main" val="18966971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optimization problem that this SVM solves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670300"/>
            <a:ext cx="6096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95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margin </a:t>
            </a:r>
            <a:r>
              <a:rPr lang="en-US" dirty="0" err="1" smtClean="0"/>
              <a:t>hyperplanes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All of the decision boundaries we’ve seen so far have split the data perfectly;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 data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therefore the training error is 0.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optimization problem that this SVM solves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3670300"/>
            <a:ext cx="6096000" cy="11684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2324100"/>
            <a:ext cx="1463675" cy="21336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type of optimization problem is called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quadratic program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result of this </a:t>
              </a:r>
              <a:r>
                <a:rPr lang="en-US" sz="900" dirty="0" err="1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q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is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hard margin classifier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we’ve been discussing.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139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Slack </a:t>
            </a:r>
            <a:r>
              <a:rPr lang="en-US" sz="7500" dirty="0" err="1" smtClean="0"/>
              <a:t>varables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79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</p:txBody>
      </p:sp>
    </p:spTree>
    <p:extLst>
      <p:ext uri="{BB962C8B-B14F-4D97-AF65-F5344CB8AC3E}">
        <p14:creationId xmlns:p14="http://schemas.microsoft.com/office/powerpoint/2010/main" val="21840821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that this was not true, or suppose that we wanted to use a larger margin at the expense of incurring some training error.</a:t>
            </a:r>
          </a:p>
        </p:txBody>
      </p:sp>
    </p:spTree>
    <p:extLst>
      <p:ext uri="{BB962C8B-B14F-4D97-AF65-F5344CB8AC3E}">
        <p14:creationId xmlns:p14="http://schemas.microsoft.com/office/powerpoint/2010/main" val="2029415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in building the hard margin classifier, we assumed that our data was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linearly separable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we could perfectly classify each record with a linear decision boundary).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that this was not true, or suppose that we wanted to use a larger margin at the expense of incurring some training error.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done using by introducing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slack variables.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29415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52339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resulting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soft margin classifier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</p:txBody>
      </p:sp>
    </p:spTree>
    <p:extLst>
      <p:ext uri="{BB962C8B-B14F-4D97-AF65-F5344CB8AC3E}">
        <p14:creationId xmlns:p14="http://schemas.microsoft.com/office/powerpoint/2010/main" val="3711323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Slack variables </a:t>
            </a:r>
            <a:r>
              <a:rPr lang="en-US" sz="3000" i="1" dirty="0" smtClean="0">
                <a:latin typeface="Symbol" charset="2"/>
                <a:cs typeface="Symbol" charset="2"/>
              </a:rPr>
              <a:t>x</a:t>
            </a:r>
            <a:r>
              <a:rPr lang="en-US" sz="2500" i="1" baseline="-25000" dirty="0" smtClean="0">
                <a:latin typeface="+mn-lt"/>
                <a:cs typeface="Symbol" charset="2"/>
              </a:rPr>
              <a:t>i</a:t>
            </a:r>
            <a:r>
              <a:rPr lang="en-US" sz="3000" dirty="0" smtClean="0">
                <a:latin typeface="Symbol" charset="2"/>
                <a:cs typeface="Symbol" charset="2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generalize the optimization problem to permit some misclassified training records (which come at a cost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resulting </a:t>
            </a:r>
            <a:r>
              <a:rPr lang="en-US" sz="3000" dirty="0" smtClean="0">
                <a:latin typeface="PFDinTextCompPro-Medium"/>
                <a:cs typeface="PFDinTextCompPro-Medium"/>
              </a:rPr>
              <a:t>soft margin classifier </a:t>
            </a:r>
            <a:r>
              <a:rPr lang="en-US" sz="3000" dirty="0" smtClean="0">
                <a:latin typeface="PFDinTextCompPro-Italic"/>
                <a:cs typeface="PFDinTextCompPro-Italic"/>
              </a:rPr>
              <a:t>is given by: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an example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bias-variance tradeoff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323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 –</a:t>
            </a:r>
            <a:r>
              <a:rPr lang="en-US" dirty="0"/>
              <a:t> </a:t>
            </a:r>
            <a:r>
              <a:rPr lang="en-US" dirty="0" smtClean="0"/>
              <a:t>soft margin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62300"/>
            <a:ext cx="5283200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71" y="1142843"/>
            <a:ext cx="7501732" cy="3772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915604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2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3086100"/>
            <a:ext cx="1463675" cy="1600200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called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dual formulation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the optimization problem. 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(reached via Lagrange multipliers)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796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Slack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soft-margin optimization problem can be rewritten as: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that this expression depends on the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only via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inner product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&lt;x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,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 smtClean="0">
                <a:latin typeface="+mn-lt"/>
                <a:cs typeface="PFDinTextCompPro-Italic"/>
              </a:rPr>
              <a:t>&gt; =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err="1" smtClean="0">
                <a:latin typeface="+mn-lt"/>
                <a:cs typeface="PFDinTextCompPro-Italic"/>
              </a:rPr>
              <a:t>T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  </a:t>
            </a:r>
            <a:endParaRPr lang="en-US" sz="2500" i="1" dirty="0" smtClean="0">
              <a:latin typeface="+mn-lt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955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19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Inner products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</p:txBody>
      </p:sp>
    </p:spTree>
    <p:extLst>
      <p:ext uri="{BB962C8B-B14F-4D97-AF65-F5344CB8AC3E}">
        <p14:creationId xmlns:p14="http://schemas.microsoft.com/office/powerpoint/2010/main" val="34055988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binary linear classifier whose decision boundary 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explicitly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constructed to minimize generalization error.</a:t>
            </a:r>
          </a:p>
        </p:txBody>
      </p:sp>
    </p:spTree>
    <p:extLst>
      <p:ext uri="{BB962C8B-B14F-4D97-AF65-F5344CB8AC3E}">
        <p14:creationId xmlns:p14="http://schemas.microsoft.com/office/powerpoint/2010/main" val="289914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Inner products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fact that we we can rewrite the optimization problem in terms of the inner product means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don’t actually have to do any calculations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397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Inner products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inner product is an operation that takes two vectors and returns a real number.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fact that we we can rewrite the optimization problem in terms of the inner product means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don’t actually have to do any calculations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we can easily change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to be some other space </a:t>
            </a:r>
            <a:r>
              <a:rPr lang="en-US" sz="2500" i="1" dirty="0" smtClean="0">
                <a:latin typeface="+mn-lt"/>
                <a:cs typeface="PFDinTextCompPro-Italic"/>
              </a:rPr>
              <a:t>K’.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8999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Nonlinear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98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21" y="1973798"/>
            <a:ext cx="3729832" cy="29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76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/>
            </a:r>
            <a:br>
              <a:rPr lang="en-US" sz="3000" dirty="0">
                <a:latin typeface="PFDinTextCompPro-Italic"/>
                <a:cs typeface="PFDinTextCompPro-Italic"/>
              </a:rPr>
            </a:br>
            <a:r>
              <a:rPr lang="en-US" sz="3000" dirty="0" smtClean="0">
                <a:latin typeface="PFDinTextCompPro-Italic"/>
                <a:cs typeface="PFDinTextCompPro-Italic"/>
              </a:rPr>
              <a:t>One possibility is to add nonlinear combinations of features to the data, and then to create a linear decision boundary in the enhanced (higher-dimensional)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329026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need a more complex classifier than a linear decision boundary allows.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/>
            </a:r>
            <a:br>
              <a:rPr lang="en-US" sz="3000" dirty="0">
                <a:latin typeface="PFDinTextCompPro-Italic"/>
                <a:cs typeface="PFDinTextCompPro-Italic"/>
              </a:rPr>
            </a:br>
            <a:r>
              <a:rPr lang="en-US" sz="3000" dirty="0">
                <a:latin typeface="PFDinTextCompPro-Italic"/>
                <a:cs typeface="PFDinTextCompPro-Italic"/>
              </a:rPr>
              <a:t>One possibility is to add nonlinear combinations of features to the data, and then to create a linear decision boundary in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enhanced (higher-dimensional) feature </a:t>
            </a:r>
            <a:r>
              <a:rPr lang="en-US" sz="3000" dirty="0">
                <a:latin typeface="PFDinTextCompPro-Italic"/>
                <a:cs typeface="PFDinTextCompPro-Italic"/>
              </a:rPr>
              <a:t>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 decision boundary will be mapped to a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 decision boundary in the original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329026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7737" y="4457700"/>
            <a:ext cx="2351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n-lt"/>
              </a:rPr>
              <a:t>original feature space </a:t>
            </a:r>
            <a:r>
              <a:rPr lang="en-US" sz="1500" i="1" dirty="0" smtClean="0">
                <a:latin typeface="+mn-lt"/>
              </a:rPr>
              <a:t>K</a:t>
            </a:r>
            <a:endParaRPr lang="en-US" sz="1500" i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4537" y="4457700"/>
            <a:ext cx="2672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n-lt"/>
              </a:rPr>
              <a:t>higher-dim feature space </a:t>
            </a:r>
            <a:r>
              <a:rPr lang="en-US" sz="1500" i="1" dirty="0" smtClean="0">
                <a:latin typeface="+mn-lt"/>
              </a:rPr>
              <a:t>K’</a:t>
            </a:r>
            <a:endParaRPr lang="en-US" sz="1500" i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350851"/>
            <a:ext cx="8982075" cy="30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2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</p:txBody>
      </p:sp>
    </p:spTree>
    <p:extLst>
      <p:ext uri="{BB962C8B-B14F-4D97-AF65-F5344CB8AC3E}">
        <p14:creationId xmlns:p14="http://schemas.microsoft.com/office/powerpoint/2010/main" val="832448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will not scale well, since it requires many high-dimensional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623873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logic of this approach is sound, but there are a few problems with this version.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particular, this will not scale well, since it requires many high-dimensional calculations.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will likely lead to more complexity (both modeling complexity and computational complexity) than we want.</a:t>
            </a:r>
          </a:p>
        </p:txBody>
      </p:sp>
    </p:spTree>
    <p:extLst>
      <p:ext uri="{BB962C8B-B14F-4D97-AF65-F5344CB8AC3E}">
        <p14:creationId xmlns:p14="http://schemas.microsoft.com/office/powerpoint/2010/main" val="17340795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support vector machine?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binary linear classifier whose decision boundary is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explicitly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constructed to minimize generalization error.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Medium"/>
                <a:cs typeface="PFDinTextCompPro-Medium"/>
              </a:rPr>
              <a:t>binary classifier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solves two-class problem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Medium"/>
                <a:cs typeface="PFDinTextCompPro-Medium"/>
              </a:rPr>
              <a:t>linear classifier</a:t>
            </a:r>
            <a:r>
              <a:rPr lang="en-US" sz="3000" dirty="0" smtClean="0">
                <a:latin typeface="PFDinTextCompPro-Italic"/>
                <a:cs typeface="PFDinTextCompPro-Italic"/>
              </a:rPr>
              <a:t> – creates linear decision boundary (in 2d)</a:t>
            </a:r>
          </a:p>
        </p:txBody>
      </p:sp>
    </p:spTree>
    <p:extLst>
      <p:ext uri="{BB962C8B-B14F-4D97-AF65-F5344CB8AC3E}">
        <p14:creationId xmlns:p14="http://schemas.microsoft.com/office/powerpoint/2010/main" val="1026216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</p:txBody>
      </p:sp>
    </p:spTree>
    <p:extLst>
      <p:ext uri="{BB962C8B-B14F-4D97-AF65-F5344CB8AC3E}">
        <p14:creationId xmlns:p14="http://schemas.microsoft.com/office/powerpoint/2010/main" val="2709754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remap the feature vectors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a higher-dimensional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create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back out the nonlinear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from the result</a:t>
            </a:r>
          </a:p>
        </p:txBody>
      </p:sp>
    </p:spTree>
    <p:extLst>
      <p:ext uri="{BB962C8B-B14F-4D97-AF65-F5344CB8AC3E}">
        <p14:creationId xmlns:p14="http://schemas.microsoft.com/office/powerpoint/2010/main" val="4282304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Let’s hang on to the logic of the previous example, namely: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remap the feature vectors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a higher-dimensional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create a 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back out the nonlinear decision boundary in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from the result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we want to save ourselves the trouble of doing a lot of additional high-dimensional calculations. 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579163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 our optimization problem depends on the features only through the inner product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30000" dirty="0" err="1" smtClean="0">
                <a:latin typeface="+mn-lt"/>
                <a:cs typeface="PFDinTextCompPro-Italic"/>
              </a:rPr>
              <a:t>T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241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7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Recall that our optimization problem depends on the features only through the inner product </a:t>
            </a:r>
            <a:r>
              <a:rPr lang="en-US" sz="2500" i="1" dirty="0" err="1">
                <a:latin typeface="+mn-lt"/>
                <a:cs typeface="PFDinTextCompPro-Italic"/>
              </a:rPr>
              <a:t>x</a:t>
            </a:r>
            <a:r>
              <a:rPr lang="en-US" sz="2500" i="1" baseline="30000" dirty="0" err="1">
                <a:latin typeface="+mn-lt"/>
                <a:cs typeface="PFDinTextCompPro-Italic"/>
              </a:rPr>
              <a:t>T</a:t>
            </a:r>
            <a:r>
              <a:rPr lang="en-US" sz="2500" i="1" dirty="0" err="1">
                <a:latin typeface="+mn-lt"/>
                <a:cs typeface="PFDinTextCompPro-Italic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replace this inner product with a more general function that has the same type of output as the inner product.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24100"/>
            <a:ext cx="600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50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Formally, we can think of the inner product as a map that sends two vectors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real line     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638300"/>
            <a:ext cx="45927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3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Formally, we can think of the inner product as a map that sends two vectors in the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real line      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replace this with a generalization of the inner product called a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that maps two vectors in a higher-dimensional feature space </a:t>
            </a:r>
            <a:r>
              <a:rPr lang="en-US" sz="2500" i="1" dirty="0" smtClean="0">
                <a:latin typeface="+mn-lt"/>
                <a:cs typeface="PFDinTextCompPro-Italic"/>
              </a:rPr>
              <a:t>K’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     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638300"/>
            <a:ext cx="459278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59" y="3467100"/>
            <a:ext cx="45927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1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</p:txBody>
      </p:sp>
    </p:spTree>
    <p:extLst>
      <p:ext uri="{BB962C8B-B14F-4D97-AF65-F5344CB8AC3E}">
        <p14:creationId xmlns:p14="http://schemas.microsoft.com/office/powerpoint/2010/main" val="2181242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</p:txBody>
      </p:sp>
    </p:spTree>
    <p:extLst>
      <p:ext uri="{BB962C8B-B14F-4D97-AF65-F5344CB8AC3E}">
        <p14:creationId xmlns:p14="http://schemas.microsoft.com/office/powerpoint/2010/main" val="3881805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08862" y="34671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conditions are contained in a result called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Mercer’s theorem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898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</p:txBody>
      </p:sp>
    </p:spTree>
    <p:extLst>
      <p:ext uri="{BB962C8B-B14F-4D97-AF65-F5344CB8AC3E}">
        <p14:creationId xmlns:p14="http://schemas.microsoft.com/office/powerpoint/2010/main" val="241724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upshot is that we can use a kernel function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implicitly</a:t>
            </a:r>
            <a:r>
              <a:rPr lang="en-US" sz="3000" dirty="0" smtClean="0">
                <a:latin typeface="PFDinTextCompPro-Italic"/>
                <a:cs typeface="PFDinTextCompPro-Italic"/>
              </a:rPr>
              <a:t> train our model in a higher-dimensional feature space,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without</a:t>
            </a:r>
            <a:r>
              <a:rPr lang="en-US" sz="3000" dirty="0" smtClean="0">
                <a:latin typeface="PFDinTextCompPro-Italic"/>
                <a:cs typeface="PFDinTextCompPro-Italic"/>
              </a:rPr>
              <a:t> incurring additional computational complexity!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As long as the kernel function satisfies certain conditions, our conclusions above regarding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mmh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continue to hold.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other words, no algorithmic changes are necessary, and all the benefits of a linear SVM are maintained.</a:t>
            </a:r>
          </a:p>
        </p:txBody>
      </p:sp>
    </p:spTree>
    <p:extLst>
      <p:ext uri="{BB962C8B-B14F-4D97-AF65-F5344CB8AC3E}">
        <p14:creationId xmlns:p14="http://schemas.microsoft.com/office/powerpoint/2010/main" val="3881805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popular kernels: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Gaussian kernel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931260"/>
            <a:ext cx="2667000" cy="51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2808476"/>
            <a:ext cx="3266144" cy="582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3823430"/>
            <a:ext cx="3886200" cy="4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68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popular kernels: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Gaussian kernel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Symbol" charset="2"/>
                <a:cs typeface="Symbol" charset="2"/>
              </a:rPr>
              <a:t>g</a:t>
            </a:r>
            <a:r>
              <a:rPr lang="en-US" sz="3000" dirty="0" smtClean="0">
                <a:latin typeface="PFDinTextCompPro-Italic"/>
                <a:cs typeface="PFDinTextCompPro-Italic"/>
              </a:rPr>
              <a:t> affect the flexibility of the decision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bdy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931260"/>
            <a:ext cx="2667000" cy="51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2808476"/>
            <a:ext cx="3266144" cy="582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3823430"/>
            <a:ext cx="3886200" cy="4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32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</a:t>
            </a:r>
            <a:r>
              <a:rPr lang="en-US" dirty="0" smtClean="0"/>
              <a:t>classification –</a:t>
            </a:r>
            <a:r>
              <a:rPr lang="en-US" dirty="0"/>
              <a:t> </a:t>
            </a:r>
            <a:r>
              <a:rPr lang="en-US" dirty="0" smtClean="0"/>
              <a:t>polynomial kernel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" y="1333500"/>
            <a:ext cx="8567738" cy="3086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93253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Nonlinear </a:t>
            </a:r>
            <a:r>
              <a:rPr lang="en-US" dirty="0" smtClean="0"/>
              <a:t>classification –</a:t>
            </a:r>
            <a:r>
              <a:rPr lang="en-US" dirty="0"/>
              <a:t> </a:t>
            </a:r>
            <a:r>
              <a:rPr lang="en-US" dirty="0" smtClean="0"/>
              <a:t>Gaussian kernel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955688"/>
            <a:ext cx="4267200" cy="4177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988868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+mn-lt"/>
                <a:cs typeface="PFDinTextCompPro-Italic"/>
              </a:rPr>
              <a:t>source: http://</a:t>
            </a:r>
            <a:r>
              <a:rPr lang="en-US" sz="900" i="1" dirty="0" err="1">
                <a:latin typeface="+mn-lt"/>
                <a:cs typeface="PFDinTextCompPro-Italic"/>
              </a:rPr>
              <a:t>pyml.sourceforge.net</a:t>
            </a:r>
            <a:r>
              <a:rPr lang="en-US" sz="900" i="1" dirty="0">
                <a:latin typeface="+mn-lt"/>
                <a:cs typeface="PFDinTextCompPro-Italic"/>
              </a:rPr>
              <a:t>/doc/</a:t>
            </a:r>
            <a:r>
              <a:rPr lang="en-US" sz="900" i="1" dirty="0" err="1">
                <a:latin typeface="+mn-lt"/>
                <a:cs typeface="PFDinTextCompPro-Italic"/>
              </a:rPr>
              <a:t>howto.pdf</a:t>
            </a:r>
            <a:endParaRPr lang="en-US" sz="9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806298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Svm</a:t>
            </a:r>
            <a:r>
              <a:rPr lang="en-US" dirty="0" smtClean="0"/>
              <a:t> 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SVMs (and </a:t>
            </a:r>
            <a:r>
              <a:rPr lang="en-US" sz="3000" dirty="0" smtClean="0">
                <a:latin typeface="PFDinTextCompPro-Medium"/>
                <a:cs typeface="PFDinTextCompPro-Medium"/>
              </a:rPr>
              <a:t>kernel methods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general) are versatile, powerful, and popular techniques that can produce accurate results for a wide array of classification problems.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main disadvantage of SVMs is the lack of intuition they produce. These models are truly black boxes!</a:t>
            </a:r>
          </a:p>
        </p:txBody>
      </p:sp>
    </p:spTree>
    <p:extLst>
      <p:ext uri="{BB962C8B-B14F-4D97-AF65-F5344CB8AC3E}">
        <p14:creationId xmlns:p14="http://schemas.microsoft.com/office/powerpoint/2010/main" val="1491023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</a:t>
            </a:r>
            <a:r>
              <a:rPr lang="en-US" sz="7500" dirty="0" err="1" smtClean="0"/>
              <a:t>svm</a:t>
            </a:r>
            <a:r>
              <a:rPr lang="en-US" sz="7500" dirty="0" smtClean="0"/>
              <a:t> in </a:t>
            </a:r>
            <a:r>
              <a:rPr lang="en-US" sz="7500" dirty="0" err="1" smtClean="0"/>
              <a:t>scikit</a:t>
            </a:r>
            <a:r>
              <a:rPr lang="en-US" sz="7500" dirty="0" smtClean="0"/>
              <a:t>-learn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</p:txBody>
      </p:sp>
    </p:spTree>
    <p:extLst>
      <p:ext uri="{BB962C8B-B14F-4D97-AF65-F5344CB8AC3E}">
        <p14:creationId xmlns:p14="http://schemas.microsoft.com/office/powerpoint/2010/main" val="3794870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the decision boundary derived?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Using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geometric reasoning</a:t>
            </a:r>
            <a:r>
              <a:rPr lang="en-US" sz="3000" dirty="0" smtClean="0">
                <a:latin typeface="PFDinTextCompPro-Italic"/>
                <a:cs typeface="PFDinTextCompPro-Italic"/>
              </a:rPr>
              <a:t> (as opposed to the algebraic reasoning we’ve used to derive other classifiers).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2308225"/>
            <a:ext cx="1463675" cy="1844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are two different ways of looking at the same problem.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Familiarity with both leads to deeper understanding!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548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26105</TotalTime>
  <Pages>0</Pages>
  <Words>3215</Words>
  <Characters>0</Characters>
  <Application>Microsoft Macintosh PowerPoint</Application>
  <PresentationFormat>Custom</PresentationFormat>
  <Lines>0</Lines>
  <Paragraphs>559</Paragraphs>
  <Slides>76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GA_Instructor_Template_Deck</vt:lpstr>
      <vt:lpstr>Agenda</vt:lpstr>
      <vt:lpstr>INTRO to DATA SCIENCE support vector machines</vt:lpstr>
      <vt:lpstr> I. support vector machines II. Maximum margin hyperplanes III. Slack variables Iv. Nonlinear classification  exercise: V. svm in scikit-learn</vt:lpstr>
      <vt:lpstr>I. 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maximum margin hyperplanes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Slack varables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Nonlinear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svm in scikit-learn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6899</cp:revision>
  <dcterms:modified xsi:type="dcterms:W3CDTF">2014-03-29T03:22:37Z</dcterms:modified>
</cp:coreProperties>
</file>