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8"/>
  </p:notesMasterIdLst>
  <p:sldIdLst>
    <p:sldId id="258" r:id="rId3"/>
    <p:sldId id="340" r:id="rId4"/>
    <p:sldId id="326" r:id="rId5"/>
    <p:sldId id="473" r:id="rId6"/>
    <p:sldId id="897" r:id="rId7"/>
    <p:sldId id="898" r:id="rId8"/>
    <p:sldId id="899" r:id="rId9"/>
    <p:sldId id="904" r:id="rId10"/>
    <p:sldId id="905" r:id="rId11"/>
    <p:sldId id="906" r:id="rId12"/>
    <p:sldId id="907" r:id="rId13"/>
    <p:sldId id="908" r:id="rId14"/>
    <p:sldId id="909" r:id="rId15"/>
    <p:sldId id="910" r:id="rId16"/>
    <p:sldId id="929" r:id="rId17"/>
    <p:sldId id="809" r:id="rId18"/>
    <p:sldId id="913" r:id="rId19"/>
    <p:sldId id="914" r:id="rId20"/>
    <p:sldId id="1000" r:id="rId21"/>
    <p:sldId id="911" r:id="rId22"/>
    <p:sldId id="915" r:id="rId23"/>
    <p:sldId id="916" r:id="rId24"/>
    <p:sldId id="917" r:id="rId25"/>
    <p:sldId id="918" r:id="rId26"/>
    <p:sldId id="919" r:id="rId27"/>
    <p:sldId id="920" r:id="rId28"/>
    <p:sldId id="924" r:id="rId29"/>
    <p:sldId id="925" r:id="rId30"/>
    <p:sldId id="926" r:id="rId31"/>
    <p:sldId id="927" r:id="rId32"/>
    <p:sldId id="930" r:id="rId33"/>
    <p:sldId id="933" r:id="rId34"/>
    <p:sldId id="937" r:id="rId35"/>
    <p:sldId id="934" r:id="rId36"/>
    <p:sldId id="936" r:id="rId37"/>
    <p:sldId id="935" r:id="rId38"/>
    <p:sldId id="938" r:id="rId39"/>
    <p:sldId id="942" r:id="rId40"/>
    <p:sldId id="944" r:id="rId41"/>
    <p:sldId id="946" r:id="rId42"/>
    <p:sldId id="943" r:id="rId43"/>
    <p:sldId id="948" r:id="rId44"/>
    <p:sldId id="949" r:id="rId45"/>
    <p:sldId id="950" r:id="rId46"/>
    <p:sldId id="951" r:id="rId47"/>
    <p:sldId id="952" r:id="rId48"/>
    <p:sldId id="953" r:id="rId49"/>
    <p:sldId id="954" r:id="rId50"/>
    <p:sldId id="955" r:id="rId51"/>
    <p:sldId id="1001" r:id="rId52"/>
    <p:sldId id="963" r:id="rId53"/>
    <p:sldId id="968" r:id="rId54"/>
    <p:sldId id="969" r:id="rId55"/>
    <p:sldId id="970" r:id="rId56"/>
    <p:sldId id="964" r:id="rId57"/>
    <p:sldId id="965" r:id="rId58"/>
    <p:sldId id="966" r:id="rId59"/>
    <p:sldId id="971" r:id="rId60"/>
    <p:sldId id="972" r:id="rId61"/>
    <p:sldId id="973" r:id="rId62"/>
    <p:sldId id="974" r:id="rId63"/>
    <p:sldId id="975" r:id="rId64"/>
    <p:sldId id="976" r:id="rId65"/>
    <p:sldId id="980" r:id="rId66"/>
    <p:sldId id="1002" r:id="rId67"/>
    <p:sldId id="1003" r:id="rId68"/>
    <p:sldId id="983" r:id="rId69"/>
    <p:sldId id="984" r:id="rId70"/>
    <p:sldId id="985" r:id="rId71"/>
    <p:sldId id="987" r:id="rId72"/>
    <p:sldId id="991" r:id="rId73"/>
    <p:sldId id="1004" r:id="rId74"/>
    <p:sldId id="988" r:id="rId75"/>
    <p:sldId id="989" r:id="rId76"/>
    <p:sldId id="990" r:id="rId77"/>
    <p:sldId id="992" r:id="rId78"/>
    <p:sldId id="993" r:id="rId79"/>
    <p:sldId id="998" r:id="rId80"/>
    <p:sldId id="995" r:id="rId81"/>
    <p:sldId id="997" r:id="rId82"/>
    <p:sldId id="999" r:id="rId83"/>
    <p:sldId id="1005" r:id="rId84"/>
    <p:sldId id="504" r:id="rId85"/>
    <p:sldId id="572" r:id="rId86"/>
    <p:sldId id="339" r:id="rId8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278" autoAdjust="0"/>
  </p:normalViewPr>
  <p:slideViewPr>
    <p:cSldViewPr>
      <p:cViewPr>
        <p:scale>
          <a:sx n="140" d="100"/>
          <a:sy n="140" d="100"/>
        </p:scale>
        <p:origin x="-344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example on whiteboard for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One popular implementation (CART) uses only binary splits for this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sum over nodes in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Why wouldn’t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datasets:</a:t>
            </a:r>
          </a:p>
          <a:p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Iris</a:t>
            </a:r>
          </a:p>
          <a:p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UCI cars: http://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archive.ics.uci.edu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/ml/datasets/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Car+Evaluation</a:t>
            </a: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UCI space shuttle: http://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archive.ics.uci.edu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/ml/datasets/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Statlog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+(Shuttle)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decision </a:t>
            </a:r>
            <a:r>
              <a:rPr lang="en-US" sz="5000" dirty="0" smtClean="0"/>
              <a:t>tree classifiers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 decision tree, the nodes represent questions (</a:t>
            </a:r>
            <a:r>
              <a:rPr lang="en-US" sz="3000" dirty="0" smtClean="0">
                <a:latin typeface="PFDinTextCompPro-Medium"/>
                <a:cs typeface="PFDinTextCompPro-Medium"/>
              </a:rPr>
              <a:t>test conditions)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the edges are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2649724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3171551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314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nodes in our tree are connected by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directed edges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directed edges lead from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parent nodes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child nodes.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854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data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" y="1028700"/>
            <a:ext cx="7653338" cy="3955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5769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736372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Internal nodes represent test conditions which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partition the records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that node.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484334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Building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0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Building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Optimization functions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Preventing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overfitting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Implementing decision trees with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</p:txBody>
      </p:sp>
    </p:spTree>
    <p:extLst>
      <p:ext uri="{BB962C8B-B14F-4D97-AF65-F5344CB8AC3E}">
        <p14:creationId xmlns:p14="http://schemas.microsoft.com/office/powerpoint/2010/main" val="847147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</a:t>
            </a:r>
            <a:r>
              <a:rPr lang="en-US" sz="3000" dirty="0" smtClean="0">
                <a:latin typeface="PFDinTextCompPro-Italic"/>
                <a:cs typeface="PFDinTextCompPro-Italic"/>
              </a:rPr>
              <a:t>practical </a:t>
            </a:r>
            <a:r>
              <a:rPr lang="en-US" sz="23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Use a </a:t>
            </a:r>
            <a:r>
              <a:rPr lang="en-US" sz="3000" dirty="0" smtClean="0">
                <a:latin typeface="PFDinTextCompPro-Medium"/>
                <a:cs typeface="PFDinTextCompPro-Medium"/>
              </a:rPr>
              <a:t>heuristic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algorithm.</a:t>
            </a:r>
            <a:endParaRPr lang="en-US" sz="3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2905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053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107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algorithm makes locally optimal decision at each step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splits task into subtasks, solves each the same way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solution for a given neighborhood of points</a:t>
            </a:r>
          </a:p>
        </p:txBody>
      </p:sp>
    </p:spTree>
    <p:extLst>
      <p:ext uri="{BB962C8B-B14F-4D97-AF65-F5344CB8AC3E}">
        <p14:creationId xmlns:p14="http://schemas.microsoft.com/office/powerpoint/2010/main" val="4224001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</p:txBody>
      </p:sp>
    </p:spTree>
    <p:extLst>
      <p:ext uri="{BB962C8B-B14F-4D97-AF65-F5344CB8AC3E}">
        <p14:creationId xmlns:p14="http://schemas.microsoft.com/office/powerpoint/2010/main" val="229295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metric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purity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metric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purity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partition is 100% pure when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its records belong to a single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i="1" dirty="0">
                <a:latin typeface="PFDinTextCompPro-Italic"/>
                <a:cs typeface="PFDinTextCompPro-Italic"/>
              </a:rPr>
              <a:t>,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 Y</a:t>
            </a:r>
            <a:r>
              <a:rPr lang="en-US" sz="2500" dirty="0" smtClean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, Hunt’s algorithm proceeds as follows:</a:t>
            </a:r>
          </a:p>
        </p:txBody>
      </p:sp>
    </p:spTree>
    <p:extLst>
      <p:ext uri="{BB962C8B-B14F-4D97-AF65-F5344CB8AC3E}">
        <p14:creationId xmlns:p14="http://schemas.microsoft.com/office/powerpoint/2010/main" val="3320109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1588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22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base case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for the recursive algorithm.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785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1208310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outgoing edges terminate in </a:t>
            </a:r>
            <a:r>
              <a:rPr lang="en-US" sz="2500" dirty="0" smtClean="0">
                <a:latin typeface="PFDinTextCompPro-Medium"/>
                <a:cs typeface="PFDinTextCompPro-Medium"/>
              </a:rPr>
              <a:t>child nodes</a:t>
            </a:r>
            <a:r>
              <a:rPr lang="en-US" sz="2500" dirty="0" smtClean="0">
                <a:latin typeface="PFDinTextCompPro-Italic"/>
                <a:cs typeface="PFDinTextCompPro-Italic"/>
              </a:rPr>
              <a:t>. A record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assigned to one of these child nodes based on the outcome of the test condition applied to d.</a:t>
            </a:r>
          </a:p>
        </p:txBody>
      </p:sp>
    </p:spTree>
    <p:extLst>
      <p:ext uri="{BB962C8B-B14F-4D97-AF65-F5344CB8AC3E}">
        <p14:creationId xmlns:p14="http://schemas.microsoft.com/office/powerpoint/2010/main" val="258618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</p:spTree>
    <p:extLst>
      <p:ext uri="{BB962C8B-B14F-4D97-AF65-F5344CB8AC3E}">
        <p14:creationId xmlns:p14="http://schemas.microsoft.com/office/powerpoint/2010/main" val="2129653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1464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Decision trees are easy to interpret, but the algorithms to create them are a bit complicated.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37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partition the training records?</a:t>
            </a:r>
          </a:p>
        </p:txBody>
      </p:sp>
    </p:spTree>
    <p:extLst>
      <p:ext uri="{BB962C8B-B14F-4D97-AF65-F5344CB8AC3E}">
        <p14:creationId xmlns:p14="http://schemas.microsoft.com/office/powerpoint/2010/main" val="3719526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1543285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97808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" y="3126986"/>
            <a:ext cx="2955131" cy="2016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748" y="3162300"/>
            <a:ext cx="54849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7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64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Multiway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splits can produce purer subsets, but may lead to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80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1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332662" y="2019300"/>
            <a:ext cx="1463675" cy="19208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There are optimizations that can improve the naïve quadratic complexity of determining the optimum split point for continuous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atrributes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37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3459806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need an objective function to optimize!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62541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Optimization functions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35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</p:txBody>
      </p:sp>
    </p:spTree>
    <p:extLst>
      <p:ext uri="{BB962C8B-B14F-4D97-AF65-F5344CB8AC3E}">
        <p14:creationId xmlns:p14="http://schemas.microsoft.com/office/powerpoint/2010/main" val="2753324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let </a:t>
            </a:r>
            <a:r>
              <a:rPr lang="en-US" sz="2500" i="1" dirty="0">
                <a:latin typeface="+mn-lt"/>
                <a:cs typeface="PFDinTextCompPro-Italic"/>
              </a:rPr>
              <a:t>p(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2500" dirty="0" err="1">
                <a:latin typeface="+mn-lt"/>
                <a:cs typeface="PFDinTextCompPro-Italic"/>
              </a:rPr>
              <a:t>|</a:t>
            </a:r>
            <a:r>
              <a:rPr lang="en-US" sz="2500" i="1" dirty="0" err="1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 be the probability of class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 fraction of records labeled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let </a:t>
            </a:r>
            <a:r>
              <a:rPr lang="en-US" sz="2500" i="1" dirty="0">
                <a:latin typeface="+mn-lt"/>
                <a:cs typeface="PFDinTextCompPro-Italic"/>
              </a:rPr>
              <a:t>p(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2500" dirty="0" err="1">
                <a:latin typeface="+mn-lt"/>
                <a:cs typeface="PFDinTextCompPro-Italic"/>
              </a:rPr>
              <a:t>|</a:t>
            </a:r>
            <a:r>
              <a:rPr lang="en-US" sz="2500" i="1" dirty="0" err="1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 be the probability of class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 fraction of records labeled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385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are using the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frequentist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definition of probability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Then for a binary (0/1) classification problem,</a:t>
            </a:r>
          </a:p>
        </p:txBody>
      </p:sp>
    </p:spTree>
    <p:extLst>
      <p:ext uri="{BB962C8B-B14F-4D97-AF65-F5344CB8AC3E}">
        <p14:creationId xmlns:p14="http://schemas.microsoft.com/office/powerpoint/2010/main" val="626561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  <a:p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maximum purity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)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1 – p(1|t) = 1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562100"/>
            <a:ext cx="8567739" cy="3151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measures of impurity include: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61667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</p:spTree>
    <p:extLst>
      <p:ext uri="{BB962C8B-B14F-4D97-AF65-F5344CB8AC3E}">
        <p14:creationId xmlns:p14="http://schemas.microsoft.com/office/powerpoint/2010/main" val="2684218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137" y="3086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Despite consistency, different measures may create different splits.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506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</p:txBody>
      </p:sp>
    </p:spTree>
    <p:extLst>
      <p:ext uri="{BB962C8B-B14F-4D97-AF65-F5344CB8AC3E}">
        <p14:creationId xmlns:p14="http://schemas.microsoft.com/office/powerpoint/2010/main" val="555919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We still need to look at impurity before &amp; after the split.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</a:t>
            </a:r>
            <a:r>
              <a:rPr lang="en-US" sz="2500" i="1" dirty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entropy, this quantity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information gain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</p:txBody>
      </p:sp>
    </p:spTree>
    <p:extLst>
      <p:ext uri="{BB962C8B-B14F-4D97-AF65-F5344CB8AC3E}">
        <p14:creationId xmlns:p14="http://schemas.microsoft.com/office/powerpoint/2010/main" val="2725523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is to use a splitting criterion which explicitly penalizes the number of outcomes (C4.5)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hierarchical</a:t>
            </a:r>
            <a:r>
              <a:rPr lang="en-US" sz="3000" dirty="0" smtClean="0">
                <a:latin typeface="PFDinTextCompPro-Italic"/>
                <a:cs typeface="PFDinTextCompPro-Italic"/>
              </a:rPr>
              <a:t>: consists of a sequence of questions which yield a 	class label when applied to any record</a:t>
            </a:r>
          </a:p>
        </p:txBody>
      </p:sp>
    </p:spTree>
    <p:extLst>
      <p:ext uri="{BB962C8B-B14F-4D97-AF65-F5344CB8AC3E}">
        <p14:creationId xmlns:p14="http://schemas.microsoft.com/office/powerpoint/2010/main" val="253576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use a function of the information gain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to explicitly penalize high numbers of outcomes: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(Where </a:t>
            </a:r>
            <a:r>
              <a:rPr lang="en-US" sz="2500" i="1" dirty="0" smtClean="0">
                <a:latin typeface="+mn-lt"/>
                <a:cs typeface="PFDinTextCompPro-Italic"/>
              </a:rPr>
              <a:t>p(v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probability of label 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489200"/>
            <a:ext cx="4508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8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 can use a function of the information gain called the </a:t>
            </a:r>
            <a:r>
              <a:rPr lang="en-US" sz="3000" dirty="0">
                <a:latin typeface="PFDinTextCompPro-Medium"/>
                <a:cs typeface="PFDinTextCompPro-Medium"/>
              </a:rPr>
              <a:t>gain ratio</a:t>
            </a:r>
            <a:r>
              <a:rPr lang="en-US" sz="3000" dirty="0">
                <a:latin typeface="PFDinTextCompPro-Italic"/>
                <a:cs typeface="PFDinTextCompPro-Italic"/>
              </a:rPr>
              <a:t> to explicitly penalize high numbers of outcomes: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(Where </a:t>
            </a:r>
            <a:r>
              <a:rPr lang="en-US" sz="2500" i="1" dirty="0" smtClean="0">
                <a:latin typeface="+mn-lt"/>
                <a:cs typeface="PFDinTextCompPro-Italic"/>
              </a:rPr>
              <a:t>p(v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probability of label 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489200"/>
            <a:ext cx="4508500" cy="9017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0193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form of regularization!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319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Preventing </a:t>
            </a:r>
            <a:r>
              <a:rPr lang="en-US" sz="7500" dirty="0" err="1" smtClean="0"/>
              <a:t>overfitting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54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518243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correct in principle, but would likely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</p:txBody>
      </p:sp>
    </p:spTree>
    <p:extLst>
      <p:ext uri="{BB962C8B-B14F-4D97-AF65-F5344CB8AC3E}">
        <p14:creationId xmlns:p14="http://schemas.microsoft.com/office/powerpoint/2010/main" val="4246433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prevents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but is difficult to calibrate in practice (may preserve bias!)</a:t>
            </a:r>
          </a:p>
        </p:txBody>
      </p:sp>
    </p:spTree>
    <p:extLst>
      <p:ext uri="{BB962C8B-B14F-4D97-AF65-F5344CB8AC3E}">
        <p14:creationId xmlns:p14="http://schemas.microsoft.com/office/powerpoint/2010/main" val="1955138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as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2878499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>
                <a:latin typeface="PFDinTextCompPro-Medium"/>
                <a:cs typeface="PFDinTextCompPro-Medium"/>
              </a:rPr>
              <a:t>pruning</a:t>
            </a:r>
            <a:r>
              <a:rPr lang="en-US" sz="3000" dirty="0">
                <a:latin typeface="PFDinTextCompPro-Italic"/>
                <a:cs typeface="PFDinTextCompPro-Italic"/>
              </a:rPr>
              <a:t> as a post-processing step.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prune a tree, we examine the nodes from the bottom-up and simplify pieces of the tree (according to some criteria).</a:t>
            </a:r>
          </a:p>
        </p:txBody>
      </p:sp>
    </p:spTree>
    <p:extLst>
      <p:ext uri="{BB962C8B-B14F-4D97-AF65-F5344CB8AC3E}">
        <p14:creationId xmlns:p14="http://schemas.microsoft.com/office/powerpoint/2010/main" val="1346195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9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approach is called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replacement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second is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raising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203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13" y="914096"/>
            <a:ext cx="5589848" cy="43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2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decision trees in python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ML in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implement a decision tree classifier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	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	- </a:t>
            </a:r>
            <a:r>
              <a:rPr lang="en-US" sz="2300" dirty="0" err="1">
                <a:latin typeface="PFDinTextCompPro-Italic"/>
                <a:ea typeface="ヒラギノ角ゴ ProN W3" charset="0"/>
                <a:cs typeface="PFDinTextCompPro-Italic"/>
              </a:rPr>
              <a:t>scikit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-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learn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410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22467</TotalTime>
  <Pages>0</Pages>
  <Words>3342</Words>
  <Characters>0</Characters>
  <Application>Microsoft Macintosh PowerPoint</Application>
  <PresentationFormat>Custom</PresentationFormat>
  <Lines>0</Lines>
  <Paragraphs>610</Paragraphs>
  <Slides>85</Slides>
  <Notes>85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GA_Instructor_Template_Deck</vt:lpstr>
      <vt:lpstr>Agenda</vt:lpstr>
      <vt:lpstr>INTRO to DATA SCIENCE decision tree classifiers</vt:lpstr>
      <vt:lpstr> I. decision trees II. Building decision trees III. Optimization functions IV. Preventing overfitting  exercise: V. Implementing decision trees with scikit-learn</vt:lpstr>
      <vt:lpstr> I.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Building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Optimization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Preventing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decision trees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5623</cp:revision>
  <dcterms:modified xsi:type="dcterms:W3CDTF">2014-03-29T03:18:13Z</dcterms:modified>
</cp:coreProperties>
</file>