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5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74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A2772-954B-9E4A-B872-01CDD9AF51BF}" type="datetimeFigureOut">
              <a:rPr lang="en-US" smtClean="0"/>
              <a:t>3/13/14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8B335-66AB-9046-B151-56317242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47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Commercial options</a:t>
            </a:r>
            <a:r>
              <a:rPr lang="en-US" baseline="0" dirty="0" smtClean="0"/>
              <a:t> exist – not considered due to cost – 10-15K minimum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8B335-66AB-9046-B151-56317242A0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9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Unknown</a:t>
            </a:r>
            <a:r>
              <a:rPr lang="en-US" baseline="0" dirty="0" smtClean="0"/>
              <a:t> – </a:t>
            </a:r>
            <a:r>
              <a:rPr lang="en-US" baseline="0" smtClean="0"/>
              <a:t>Dropped – Assumption 3300 -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8B335-66AB-9046-B151-56317242A0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7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March 13, 2014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March 13,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March 13,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March 13,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March 13,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March 13,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March 13,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March 13, 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March 13,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March 13,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Venture Capital, Startups and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Vijay Venkatesh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7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– Years</a:t>
            </a:r>
          </a:p>
          <a:p>
            <a:pPr lvl="1"/>
            <a:r>
              <a:rPr lang="en-US" dirty="0" smtClean="0"/>
              <a:t>Limited data to 2003-2010 to prevent survivorship bias (32k rows -&gt; 14k rows)</a:t>
            </a:r>
          </a:p>
          <a:p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Predicting category – 1/0 value</a:t>
            </a:r>
          </a:p>
          <a:p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Random slice across features – slower</a:t>
            </a:r>
          </a:p>
          <a:p>
            <a:pPr lvl="1"/>
            <a:r>
              <a:rPr lang="en-US" dirty="0" smtClean="0"/>
              <a:t>Lower scores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2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-158809"/>
            <a:ext cx="7024744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71142"/>
              </p:ext>
            </p:extLst>
          </p:nvPr>
        </p:nvGraphicFramePr>
        <p:xfrm>
          <a:off x="522912" y="984191"/>
          <a:ext cx="8058489" cy="5627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2787"/>
                <a:gridCol w="1325962"/>
                <a:gridCol w="1344637"/>
                <a:gridCol w="1232584"/>
                <a:gridCol w="1092519"/>
              </a:tblGrid>
              <a:tr h="432854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roc_auc</a:t>
                      </a:r>
                      <a:endParaRPr lang="en-US" dirty="0"/>
                    </a:p>
                  </a:txBody>
                  <a:tcPr/>
                </a:tc>
              </a:tr>
              <a:tr h="4328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funding_total_usd</a:t>
                      </a:r>
                      <a:r>
                        <a:rPr lang="en-US" dirty="0" smtClean="0"/>
                        <a:t> 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0.559</a:t>
                      </a:r>
                      <a:endParaRPr lang="en-US" dirty="0"/>
                    </a:p>
                  </a:txBody>
                  <a:tcPr/>
                </a:tc>
              </a:tr>
              <a:tr h="432854">
                <a:tc>
                  <a:txBody>
                    <a:bodyPr/>
                    <a:lstStyle/>
                    <a:p>
                      <a:r>
                        <a:rPr lang="en-US" dirty="0" smtClean="0"/>
                        <a:t>a, </a:t>
                      </a:r>
                      <a:r>
                        <a:rPr lang="en-US" baseline="0" dirty="0" err="1" smtClean="0"/>
                        <a:t>funding_rounds</a:t>
                      </a:r>
                      <a:r>
                        <a:rPr lang="en-US" baseline="0" dirty="0" smtClean="0"/>
                        <a:t>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0.602</a:t>
                      </a:r>
                      <a:endParaRPr lang="en-US" dirty="0"/>
                    </a:p>
                  </a:txBody>
                  <a:tcPr/>
                </a:tc>
              </a:tr>
              <a:tr h="432854">
                <a:tc>
                  <a:txBody>
                    <a:bodyPr/>
                    <a:lstStyle/>
                    <a:p>
                      <a:r>
                        <a:rPr lang="en-US" dirty="0" smtClean="0"/>
                        <a:t>[a-b],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founded_year</a:t>
                      </a:r>
                      <a:r>
                        <a:rPr lang="en-US" dirty="0" smtClean="0"/>
                        <a:t>(c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0.645</a:t>
                      </a:r>
                      <a:endParaRPr lang="en-US" dirty="0"/>
                    </a:p>
                  </a:txBody>
                  <a:tcPr/>
                </a:tc>
              </a:tr>
              <a:tr h="432854">
                <a:tc>
                  <a:txBody>
                    <a:bodyPr/>
                    <a:lstStyle/>
                    <a:p>
                      <a:r>
                        <a:rPr lang="en-US" dirty="0" smtClean="0"/>
                        <a:t>[a-c],</a:t>
                      </a:r>
                      <a:r>
                        <a:rPr lang="en-US" dirty="0" err="1" smtClean="0"/>
                        <a:t>topvcs</a:t>
                      </a:r>
                      <a:r>
                        <a:rPr lang="en-US" dirty="0" smtClean="0"/>
                        <a:t>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0.660</a:t>
                      </a:r>
                      <a:endParaRPr lang="en-US" dirty="0"/>
                    </a:p>
                  </a:txBody>
                  <a:tcPr/>
                </a:tc>
              </a:tr>
              <a:tr h="432854">
                <a:tc>
                  <a:txBody>
                    <a:bodyPr/>
                    <a:lstStyle/>
                    <a:p>
                      <a:r>
                        <a:rPr lang="en-US" dirty="0" smtClean="0"/>
                        <a:t>[a-d],</a:t>
                      </a:r>
                      <a:r>
                        <a:rPr lang="en-US" dirty="0" err="1" smtClean="0"/>
                        <a:t>intopcity</a:t>
                      </a:r>
                      <a:r>
                        <a:rPr lang="en-US" dirty="0" smtClean="0"/>
                        <a:t>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0.690</a:t>
                      </a:r>
                      <a:endParaRPr lang="en-US" dirty="0"/>
                    </a:p>
                  </a:txBody>
                  <a:tcPr/>
                </a:tc>
              </a:tr>
              <a:tr h="432854">
                <a:tc>
                  <a:txBody>
                    <a:bodyPr/>
                    <a:lstStyle/>
                    <a:p>
                      <a:r>
                        <a:rPr lang="en-US" dirty="0" smtClean="0"/>
                        <a:t>[a-e],</a:t>
                      </a:r>
                      <a:r>
                        <a:rPr lang="en-US" dirty="0" err="1" smtClean="0"/>
                        <a:t>uniqueinvestors</a:t>
                      </a:r>
                      <a:r>
                        <a:rPr lang="en-US" dirty="0" smtClean="0"/>
                        <a:t>(f)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0.703</a:t>
                      </a:r>
                      <a:endParaRPr lang="en-US" dirty="0"/>
                    </a:p>
                  </a:txBody>
                  <a:tcPr/>
                </a:tc>
              </a:tr>
              <a:tr h="432854">
                <a:tc>
                  <a:txBody>
                    <a:bodyPr/>
                    <a:lstStyle/>
                    <a:p>
                      <a:r>
                        <a:rPr lang="en-US" dirty="0" smtClean="0"/>
                        <a:t>[a-f],</a:t>
                      </a:r>
                      <a:r>
                        <a:rPr lang="en-US" dirty="0" err="1" smtClean="0"/>
                        <a:t>firstlastdiff</a:t>
                      </a:r>
                      <a:r>
                        <a:rPr lang="en-US" dirty="0" smtClean="0"/>
                        <a:t>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0.704</a:t>
                      </a:r>
                      <a:endParaRPr lang="en-US" dirty="0"/>
                    </a:p>
                  </a:txBody>
                  <a:tcPr/>
                </a:tc>
              </a:tr>
              <a:tr h="432854">
                <a:tc>
                  <a:txBody>
                    <a:bodyPr/>
                    <a:lstStyle/>
                    <a:p>
                      <a:r>
                        <a:rPr lang="en-US" dirty="0" smtClean="0"/>
                        <a:t>[a-g],</a:t>
                      </a:r>
                      <a:r>
                        <a:rPr lang="en-US" dirty="0" err="1" smtClean="0"/>
                        <a:t>timelagtofund</a:t>
                      </a:r>
                      <a:r>
                        <a:rPr lang="en-US" dirty="0" smtClean="0"/>
                        <a:t>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0.726</a:t>
                      </a:r>
                      <a:endParaRPr lang="en-US" dirty="0"/>
                    </a:p>
                  </a:txBody>
                  <a:tcPr/>
                </a:tc>
              </a:tr>
              <a:tr h="432854">
                <a:tc>
                  <a:txBody>
                    <a:bodyPr/>
                    <a:lstStyle/>
                    <a:p>
                      <a:r>
                        <a:rPr lang="en-US" dirty="0" smtClean="0"/>
                        <a:t>[a-h],</a:t>
                      </a:r>
                      <a:r>
                        <a:rPr lang="en-US" dirty="0" err="1" smtClean="0"/>
                        <a:t>samecity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0.727</a:t>
                      </a:r>
                      <a:endParaRPr lang="en-US" dirty="0"/>
                    </a:p>
                  </a:txBody>
                  <a:tcPr/>
                </a:tc>
              </a:tr>
              <a:tr h="432854">
                <a:tc>
                  <a:txBody>
                    <a:bodyPr/>
                    <a:lstStyle/>
                    <a:p>
                      <a:r>
                        <a:rPr lang="en-US" dirty="0" smtClean="0"/>
                        <a:t>[a-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],</a:t>
                      </a:r>
                      <a:r>
                        <a:rPr lang="en-US" dirty="0" err="1" smtClean="0"/>
                        <a:t>countoftopVCs</a:t>
                      </a:r>
                      <a:r>
                        <a:rPr lang="en-US" dirty="0" smtClean="0"/>
                        <a:t>(j)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</a:tr>
              <a:tr h="432854">
                <a:tc>
                  <a:txBody>
                    <a:bodyPr/>
                    <a:lstStyle/>
                    <a:p>
                      <a:r>
                        <a:rPr lang="en-US" dirty="0" smtClean="0"/>
                        <a:t>[a-j],</a:t>
                      </a:r>
                      <a:r>
                        <a:rPr lang="en-US" dirty="0" err="1" smtClean="0"/>
                        <a:t>category_code</a:t>
                      </a:r>
                      <a:r>
                        <a:rPr lang="en-US" dirty="0" smtClean="0"/>
                        <a:t>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0.731</a:t>
                      </a:r>
                      <a:endParaRPr lang="en-US" dirty="0"/>
                    </a:p>
                  </a:txBody>
                  <a:tcPr/>
                </a:tc>
              </a:tr>
              <a:tr h="432854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943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a startup….these all matter,</a:t>
            </a:r>
          </a:p>
          <a:p>
            <a:pPr lvl="1"/>
            <a:r>
              <a:rPr lang="en-US" dirty="0" smtClean="0"/>
              <a:t># of rounds</a:t>
            </a:r>
            <a:r>
              <a:rPr lang="en-US" dirty="0"/>
              <a:t> </a:t>
            </a:r>
            <a:r>
              <a:rPr lang="en-US" dirty="0" smtClean="0"/>
              <a:t>and amount of funding</a:t>
            </a:r>
          </a:p>
          <a:p>
            <a:pPr lvl="1"/>
            <a:r>
              <a:rPr lang="en-US" dirty="0" smtClean="0"/>
              <a:t>Being backed by a top VC(more investors and more top VCs the better)</a:t>
            </a:r>
          </a:p>
          <a:p>
            <a:pPr lvl="1"/>
            <a:r>
              <a:rPr lang="en-US" dirty="0" smtClean="0"/>
              <a:t>Being in certain city clusters and in the same city as some of the top VCs</a:t>
            </a:r>
          </a:p>
          <a:p>
            <a:pPr lvl="1"/>
            <a:r>
              <a:rPr lang="en-US" dirty="0" smtClean="0"/>
              <a:t>Times between founding and funding and first and last funding rounds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BUT……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28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probably matter more</a:t>
            </a:r>
          </a:p>
          <a:p>
            <a:pPr lvl="1"/>
            <a:r>
              <a:rPr lang="en-US" dirty="0" smtClean="0"/>
              <a:t>Solving a problem people face</a:t>
            </a:r>
          </a:p>
          <a:p>
            <a:pPr lvl="1"/>
            <a:r>
              <a:rPr lang="en-US" dirty="0" smtClean="0"/>
              <a:t>Culture</a:t>
            </a:r>
          </a:p>
          <a:p>
            <a:pPr lvl="1"/>
            <a:r>
              <a:rPr lang="en-US" dirty="0" smtClean="0"/>
              <a:t>Hard work and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48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VC and startup data</a:t>
            </a:r>
          </a:p>
          <a:p>
            <a:r>
              <a:rPr lang="en-US" dirty="0" smtClean="0"/>
              <a:t>Visualize data to see if any trends are presented</a:t>
            </a:r>
          </a:p>
          <a:p>
            <a:r>
              <a:rPr lang="en-US" dirty="0" smtClean="0"/>
              <a:t>Are there any predictors of funding, success or outcomes</a:t>
            </a:r>
          </a:p>
          <a:p>
            <a:r>
              <a:rPr lang="en-US" dirty="0" smtClean="0"/>
              <a:t>Repeat</a:t>
            </a:r>
          </a:p>
          <a:p>
            <a:r>
              <a:rPr lang="en-US" dirty="0" smtClean="0"/>
              <a:t>Project?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6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40200"/>
            <a:ext cx="7024744" cy="1143000"/>
          </a:xfrm>
        </p:spPr>
        <p:txBody>
          <a:bodyPr/>
          <a:lstStyle/>
          <a:p>
            <a:r>
              <a:rPr lang="en-US" dirty="0" smtClean="0"/>
              <a:t>Data source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1877280"/>
            <a:ext cx="3419856" cy="3493008"/>
          </a:xfrm>
        </p:spPr>
        <p:txBody>
          <a:bodyPr/>
          <a:lstStyle/>
          <a:p>
            <a:r>
              <a:rPr lang="en-US" dirty="0" err="1" smtClean="0"/>
              <a:t>Crunchbase</a:t>
            </a:r>
            <a:r>
              <a:rPr lang="en-US" dirty="0" smtClean="0"/>
              <a:t> API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5152" y="1864451"/>
            <a:ext cx="3419856" cy="3493008"/>
          </a:xfrm>
        </p:spPr>
        <p:txBody>
          <a:bodyPr/>
          <a:lstStyle/>
          <a:p>
            <a:r>
              <a:rPr lang="en-US" dirty="0" err="1" smtClean="0"/>
              <a:t>Crunchbase</a:t>
            </a:r>
            <a:r>
              <a:rPr lang="en-US" dirty="0" smtClean="0"/>
              <a:t> Dump</a:t>
            </a:r>
          </a:p>
          <a:p>
            <a:endParaRPr lang="en-US" dirty="0"/>
          </a:p>
        </p:txBody>
      </p:sp>
      <p:pic>
        <p:nvPicPr>
          <p:cNvPr id="5" name="Picture 4" descr="Screen Shot 2014-02-20 at 5.36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45" y="2629675"/>
            <a:ext cx="4100427" cy="2632031"/>
          </a:xfrm>
          <a:prstGeom prst="rect">
            <a:avLst/>
          </a:prstGeom>
        </p:spPr>
      </p:pic>
      <p:pic>
        <p:nvPicPr>
          <p:cNvPr id="6" name="Picture 5" descr="Screen Shot 2014-02-20 at 5.38.2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869" y="2629675"/>
            <a:ext cx="3550476" cy="245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1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file dump or API</a:t>
            </a:r>
          </a:p>
          <a:p>
            <a:r>
              <a:rPr lang="en-US" dirty="0" smtClean="0"/>
              <a:t>5 sheets = 5 </a:t>
            </a:r>
            <a:r>
              <a:rPr lang="en-US" dirty="0" err="1" smtClean="0"/>
              <a:t>dataframes</a:t>
            </a:r>
            <a:endParaRPr lang="en-US" dirty="0"/>
          </a:p>
          <a:p>
            <a:pPr lvl="1"/>
            <a:r>
              <a:rPr lang="en-US" dirty="0" smtClean="0"/>
              <a:t>Merge as needed</a:t>
            </a:r>
          </a:p>
          <a:p>
            <a:r>
              <a:rPr lang="en-US" dirty="0" smtClean="0"/>
              <a:t>(See issues)</a:t>
            </a:r>
          </a:p>
        </p:txBody>
      </p:sp>
    </p:spTree>
    <p:extLst>
      <p:ext uri="{BB962C8B-B14F-4D97-AF65-F5344CB8AC3E}">
        <p14:creationId xmlns:p14="http://schemas.microsoft.com/office/powerpoint/2010/main" val="172783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visuals…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4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86" y="-108254"/>
            <a:ext cx="7024744" cy="1143000"/>
          </a:xfrm>
        </p:spPr>
        <p:txBody>
          <a:bodyPr/>
          <a:lstStyle/>
          <a:p>
            <a:r>
              <a:rPr lang="en-US" dirty="0" smtClean="0"/>
              <a:t>Startups by City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28" b="-949"/>
          <a:stretch/>
        </p:blipFill>
        <p:spPr>
          <a:xfrm>
            <a:off x="603506" y="831248"/>
            <a:ext cx="7520015" cy="5055318"/>
          </a:xfrm>
        </p:spPr>
      </p:pic>
    </p:spTree>
    <p:extLst>
      <p:ext uri="{BB962C8B-B14F-4D97-AF65-F5344CB8AC3E}">
        <p14:creationId xmlns:p14="http://schemas.microsoft.com/office/powerpoint/2010/main" val="2973213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2833"/>
            <a:ext cx="7024744" cy="1143000"/>
          </a:xfrm>
        </p:spPr>
        <p:txBody>
          <a:bodyPr/>
          <a:lstStyle/>
          <a:p>
            <a:r>
              <a:rPr lang="en-US" dirty="0" smtClean="0"/>
              <a:t>Issues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13330"/>
            <a:ext cx="7590548" cy="3974740"/>
          </a:xfrm>
        </p:spPr>
        <p:txBody>
          <a:bodyPr/>
          <a:lstStyle/>
          <a:p>
            <a:r>
              <a:rPr lang="en-US" dirty="0" err="1" smtClean="0"/>
              <a:t>NaN</a:t>
            </a:r>
            <a:endParaRPr lang="en-US" dirty="0" smtClean="0"/>
          </a:p>
          <a:p>
            <a:pPr lvl="1"/>
            <a:r>
              <a:rPr lang="en-US" dirty="0" smtClean="0"/>
              <a:t>Fill w/ mean values makes graphs spiky</a:t>
            </a:r>
          </a:p>
          <a:p>
            <a:r>
              <a:rPr lang="en-US" dirty="0" smtClean="0"/>
              <a:t>Data consistency</a:t>
            </a:r>
          </a:p>
          <a:p>
            <a:pPr lvl="1"/>
            <a:r>
              <a:rPr lang="en-US" dirty="0" smtClean="0"/>
              <a:t>Companies funding, and funding by companies data not consistent</a:t>
            </a:r>
          </a:p>
          <a:p>
            <a:r>
              <a:rPr lang="en-US" dirty="0" smtClean="0"/>
              <a:t>Data integrity</a:t>
            </a:r>
          </a:p>
          <a:p>
            <a:pPr lvl="1"/>
            <a:r>
              <a:rPr lang="en-US" dirty="0" smtClean="0"/>
              <a:t>Crowd-sourced data – Must correlate</a:t>
            </a:r>
          </a:p>
          <a:p>
            <a:r>
              <a:rPr lang="en-US" dirty="0" smtClean="0"/>
              <a:t>Data completeness</a:t>
            </a:r>
          </a:p>
          <a:p>
            <a:pPr lvl="1"/>
            <a:r>
              <a:rPr lang="en-US" dirty="0" smtClean="0"/>
              <a:t>Big chunks of data missing (Found out 2/18)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Funding_total_usd</a:t>
            </a:r>
            <a:r>
              <a:rPr lang="en-US" dirty="0" smtClean="0"/>
              <a:t>: Total funding received    [o]</a:t>
            </a:r>
          </a:p>
          <a:p>
            <a:r>
              <a:rPr lang="en-US" dirty="0" err="1" smtClean="0"/>
              <a:t>Funding_rounds</a:t>
            </a:r>
            <a:r>
              <a:rPr lang="en-US" dirty="0" smtClean="0"/>
              <a:t>: Number of rounds                [o]</a:t>
            </a:r>
          </a:p>
          <a:p>
            <a:r>
              <a:rPr lang="en-US" dirty="0" err="1" smtClean="0"/>
              <a:t>Founded_year</a:t>
            </a:r>
            <a:r>
              <a:rPr lang="en-US" dirty="0" smtClean="0"/>
              <a:t>: Year of founding                    [o]</a:t>
            </a:r>
          </a:p>
          <a:p>
            <a:r>
              <a:rPr lang="en-US" dirty="0" err="1" smtClean="0"/>
              <a:t>Topvcs</a:t>
            </a:r>
            <a:r>
              <a:rPr lang="en-US" dirty="0" smtClean="0"/>
              <a:t>: 1/0 if backed by a top VC </a:t>
            </a:r>
          </a:p>
          <a:p>
            <a:r>
              <a:rPr lang="en-US" dirty="0" err="1" smtClean="0"/>
              <a:t>CountOfTopVcs</a:t>
            </a:r>
            <a:r>
              <a:rPr lang="en-US" dirty="0" smtClean="0"/>
              <a:t>: # of top VCs</a:t>
            </a:r>
          </a:p>
          <a:p>
            <a:r>
              <a:rPr lang="en-US" dirty="0" err="1" smtClean="0"/>
              <a:t>InTopCity</a:t>
            </a:r>
            <a:r>
              <a:rPr lang="en-US" dirty="0" smtClean="0"/>
              <a:t>: 1/0 if in one of the most active cities</a:t>
            </a:r>
          </a:p>
          <a:p>
            <a:r>
              <a:rPr lang="en-US" dirty="0" err="1" smtClean="0"/>
              <a:t>Unique_investors</a:t>
            </a:r>
            <a:r>
              <a:rPr lang="en-US" dirty="0" smtClean="0"/>
              <a:t>: # of unique investors</a:t>
            </a:r>
          </a:p>
          <a:p>
            <a:r>
              <a:rPr lang="en-US" dirty="0" err="1" smtClean="0"/>
              <a:t>TimeLagToFund</a:t>
            </a:r>
            <a:r>
              <a:rPr lang="en-US" dirty="0" smtClean="0"/>
              <a:t>: Time between founding and first funding</a:t>
            </a:r>
          </a:p>
          <a:p>
            <a:r>
              <a:rPr lang="en-US" dirty="0" err="1" smtClean="0"/>
              <a:t>FirstLastDiff</a:t>
            </a:r>
            <a:r>
              <a:rPr lang="en-US" dirty="0" smtClean="0"/>
              <a:t>: Time between first funding and last funding</a:t>
            </a:r>
          </a:p>
          <a:p>
            <a:r>
              <a:rPr lang="en-US" dirty="0" err="1" smtClean="0"/>
              <a:t>Category_code</a:t>
            </a:r>
            <a:r>
              <a:rPr lang="en-US" dirty="0" smtClean="0"/>
              <a:t>: Startup’s domain 		[o]</a:t>
            </a:r>
          </a:p>
          <a:p>
            <a:r>
              <a:rPr lang="en-US" dirty="0" err="1" smtClean="0"/>
              <a:t>Samecity</a:t>
            </a:r>
            <a:r>
              <a:rPr lang="en-US" dirty="0" smtClean="0"/>
              <a:t>: T/F if in same city as the VC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1061" y="6126091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[o</a:t>
            </a:r>
            <a:r>
              <a:rPr lang="en-US" dirty="0" smtClean="0"/>
              <a:t>] – In original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02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features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Balance sheet - Sales &amp; Profits     [quantifiable]</a:t>
            </a:r>
          </a:p>
          <a:p>
            <a:r>
              <a:rPr lang="en-US" dirty="0" smtClean="0"/>
              <a:t>Founder / Gender bias? 		 [quantifiable]</a:t>
            </a:r>
          </a:p>
          <a:p>
            <a:r>
              <a:rPr lang="en-US" dirty="0" smtClean="0"/>
              <a:t>Customer information   [quantifiable]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627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198</TotalTime>
  <Words>512</Words>
  <Application>Microsoft Macintosh PowerPoint</Application>
  <PresentationFormat>On-screen Show (4:3)</PresentationFormat>
  <Paragraphs>132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Austin</vt:lpstr>
      <vt:lpstr>Venture Capital, Startups and Data</vt:lpstr>
      <vt:lpstr>Objective</vt:lpstr>
      <vt:lpstr>Data source </vt:lpstr>
      <vt:lpstr>Data format </vt:lpstr>
      <vt:lpstr>Some visuals…</vt:lpstr>
      <vt:lpstr>Startups by City</vt:lpstr>
      <vt:lpstr>Issues </vt:lpstr>
      <vt:lpstr>Feature selection</vt:lpstr>
      <vt:lpstr>Missing features </vt:lpstr>
      <vt:lpstr>Model selection </vt:lpstr>
      <vt:lpstr>Results</vt:lpstr>
      <vt:lpstr>Conclusions</vt:lpstr>
      <vt:lpstr>Conclusions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Venture Capital, Startups and Data</dc:title>
  <dc:creator>Vijay and Harini Venkatesh</dc:creator>
  <cp:lastModifiedBy>VIJAY VENKATESH</cp:lastModifiedBy>
  <cp:revision>22</cp:revision>
  <dcterms:created xsi:type="dcterms:W3CDTF">2014-02-20T22:18:49Z</dcterms:created>
  <dcterms:modified xsi:type="dcterms:W3CDTF">2014-03-13T16:09:49Z</dcterms:modified>
</cp:coreProperties>
</file>