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5"/>
  </p:notesMasterIdLst>
  <p:sldIdLst>
    <p:sldId id="258" r:id="rId3"/>
    <p:sldId id="340" r:id="rId4"/>
    <p:sldId id="326" r:id="rId5"/>
    <p:sldId id="473" r:id="rId6"/>
    <p:sldId id="1006" r:id="rId7"/>
    <p:sldId id="1008" r:id="rId8"/>
    <p:sldId id="1010" r:id="rId9"/>
    <p:sldId id="1009" r:id="rId10"/>
    <p:sldId id="1012" r:id="rId11"/>
    <p:sldId id="1013" r:id="rId12"/>
    <p:sldId id="1050" r:id="rId13"/>
    <p:sldId id="1052" r:id="rId14"/>
    <p:sldId id="1015" r:id="rId15"/>
    <p:sldId id="1036" r:id="rId16"/>
    <p:sldId id="1018" r:id="rId17"/>
    <p:sldId id="1019" r:id="rId18"/>
    <p:sldId id="1020" r:id="rId19"/>
    <p:sldId id="1028" r:id="rId20"/>
    <p:sldId id="1023" r:id="rId21"/>
    <p:sldId id="1027" r:id="rId22"/>
    <p:sldId id="1029" r:id="rId23"/>
    <p:sldId id="1030" r:id="rId24"/>
    <p:sldId id="1031" r:id="rId25"/>
    <p:sldId id="1053" r:id="rId26"/>
    <p:sldId id="1054" r:id="rId27"/>
    <p:sldId id="1032" r:id="rId28"/>
    <p:sldId id="1033" r:id="rId29"/>
    <p:sldId id="1095" r:id="rId30"/>
    <p:sldId id="1096" r:id="rId31"/>
    <p:sldId id="1034" r:id="rId32"/>
    <p:sldId id="1024" r:id="rId33"/>
    <p:sldId id="898" r:id="rId34"/>
    <p:sldId id="1067" r:id="rId35"/>
    <p:sldId id="1041" r:id="rId36"/>
    <p:sldId id="1043" r:id="rId37"/>
    <p:sldId id="1068" r:id="rId38"/>
    <p:sldId id="1046" r:id="rId39"/>
    <p:sldId id="1079" r:id="rId40"/>
    <p:sldId id="1075" r:id="rId41"/>
    <p:sldId id="1076" r:id="rId42"/>
    <p:sldId id="1077" r:id="rId43"/>
    <p:sldId id="1078" r:id="rId44"/>
    <p:sldId id="1080" r:id="rId45"/>
    <p:sldId id="1081" r:id="rId46"/>
    <p:sldId id="1082" r:id="rId47"/>
    <p:sldId id="1048" r:id="rId48"/>
    <p:sldId id="1083" r:id="rId49"/>
    <p:sldId id="1084" r:id="rId50"/>
    <p:sldId id="1086" r:id="rId51"/>
    <p:sldId id="1085" r:id="rId52"/>
    <p:sldId id="1087" r:id="rId53"/>
    <p:sldId id="1090" r:id="rId54"/>
    <p:sldId id="1088" r:id="rId55"/>
    <p:sldId id="1105" r:id="rId56"/>
    <p:sldId id="1106" r:id="rId57"/>
    <p:sldId id="1094" r:id="rId58"/>
    <p:sldId id="1099" r:id="rId59"/>
    <p:sldId id="1100" r:id="rId60"/>
    <p:sldId id="1101" r:id="rId61"/>
    <p:sldId id="1102" r:id="rId62"/>
    <p:sldId id="1103" r:id="rId63"/>
    <p:sldId id="504" r:id="rId6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2662" autoAdjust="0"/>
  </p:normalViewPr>
  <p:slideViewPr>
    <p:cSldViewPr>
      <p:cViewPr>
        <p:scale>
          <a:sx n="125" d="100"/>
          <a:sy n="125" d="100"/>
        </p:scale>
        <p:origin x="-64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note: most of the benefit of ensemble methods comes from the first few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bc’s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(diminishing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mgl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returns)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h =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 = hypothesis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blue region = unbiased subspace of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you draw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tree from seeing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will require a nonlinear combination of the base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stable to minor changes in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susceptible to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AdaBoost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popular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ensemble </a:t>
            </a:r>
            <a:r>
              <a:rPr lang="en-US" sz="5000" dirty="0" smtClean="0"/>
              <a:t>techniques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their misclassifications must occur on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different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200941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2019300"/>
            <a:ext cx="1463675" cy="20574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Ideally, we would also like the base classifiers to be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unstable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variations in the training set.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other words,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high variance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087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028700"/>
            <a:ext cx="7123900" cy="4127416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19937" y="1241425"/>
            <a:ext cx="1463675" cy="23018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dashed line = perfectly 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(no improvement using ensemble)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solid line = perfectly uncorrelated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(some improvement for unbiased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15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problems in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71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Problems in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385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Problems in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three main problems that can prevent this: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statistical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computational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representational problem</a:t>
            </a:r>
          </a:p>
        </p:txBody>
      </p:sp>
    </p:spTree>
    <p:extLst>
      <p:ext uri="{BB962C8B-B14F-4D97-AF65-F5344CB8AC3E}">
        <p14:creationId xmlns:p14="http://schemas.microsoft.com/office/powerpoint/2010/main" val="1219606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 amount of training data available is small, the base classifier will have difficulty converging to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classifier can mitigate this problem by “averaging out” base classifier predictions to improve convergence.</a:t>
            </a:r>
          </a:p>
        </p:txBody>
      </p:sp>
    </p:spTree>
    <p:extLst>
      <p:ext uri="{BB962C8B-B14F-4D97-AF65-F5344CB8AC3E}">
        <p14:creationId xmlns:p14="http://schemas.microsoft.com/office/powerpoint/2010/main" val="2834115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028700"/>
            <a:ext cx="4189305" cy="4000937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19937" y="1638300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best approximated as an average of the base classifiers.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2149914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</p:spTree>
    <p:extLst>
      <p:ext uri="{BB962C8B-B14F-4D97-AF65-F5344CB8AC3E}">
        <p14:creationId xmlns:p14="http://schemas.microsoft.com/office/powerpoint/2010/main" val="3734473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ensemble techniques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Problems in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Bagging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Boosting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Random forests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Adaboost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408862" y="35274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Recall that this is why we used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heuristic algorithm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(greedy search).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6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>
                <a:latin typeface="+mn-lt"/>
                <a:cs typeface="PFDinTextCompPro-Italic"/>
              </a:rPr>
              <a:t>h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composed of several BC’s with different starting points can provide a better approximation to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than any individual BC.</a:t>
            </a:r>
          </a:p>
        </p:txBody>
      </p:sp>
    </p:spTree>
    <p:extLst>
      <p:ext uri="{BB962C8B-B14F-4D97-AF65-F5344CB8AC3E}">
        <p14:creationId xmlns:p14="http://schemas.microsoft.com/office/powerpoint/2010/main" val="144837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39" y="1017478"/>
            <a:ext cx="4584796" cy="424032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often best approximated by using several starting points to explore the hypothesis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40034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</p:txBody>
      </p:sp>
    </p:spTree>
    <p:extLst>
      <p:ext uri="{BB962C8B-B14F-4D97-AF65-F5344CB8AC3E}">
        <p14:creationId xmlns:p14="http://schemas.microsoft.com/office/powerpoint/2010/main" val="3362260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illustrate this, suppose we use a decision tree as our base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To illustrate this, suppose we 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decision tree </a:t>
            </a:r>
            <a:r>
              <a:rPr lang="en-US" sz="3000" dirty="0">
                <a:latin typeface="PFDinTextCompPro-Italic"/>
                <a:cs typeface="PFDinTextCompPro-Italic"/>
              </a:rPr>
              <a:t>as our base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decision tree works by forming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rectilinear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feature space.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2d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6" y="1001950"/>
            <a:ext cx="5427663" cy="415425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rectilinear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decision boundary?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One whose segments are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the x &amp; y axes.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98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</p:txBody>
      </p:sp>
    </p:spTree>
    <p:extLst>
      <p:ext uri="{BB962C8B-B14F-4D97-AF65-F5344CB8AC3E}">
        <p14:creationId xmlns:p14="http://schemas.microsoft.com/office/powerpoint/2010/main" val="56152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may be still be possible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approximate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or even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expand the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representable functions using ensemble methods.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ensemble techniques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</a:t>
            </a:r>
            <a:r>
              <a:rPr lang="en-US" dirty="0"/>
              <a:t> </a:t>
            </a:r>
            <a:r>
              <a:rPr lang="en-US" dirty="0" smtClean="0"/>
              <a:t>approximation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8" y="1104900"/>
            <a:ext cx="7272338" cy="386609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637462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 ensemble of decision trees can approximate a diagonal decision boundary.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9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81534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expanding the hypothesis space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952500"/>
            <a:ext cx="4322763" cy="3929785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48537" y="17907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Ensemble classifiers can be effective even if the true decision boundary lies outside the hypothesis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224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create an ensemble classifier?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1104900"/>
            <a:ext cx="4600576" cy="390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02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generate several base classifiers?</a:t>
            </a:r>
          </a:p>
        </p:txBody>
      </p:sp>
    </p:spTree>
    <p:extLst>
      <p:ext uri="{BB962C8B-B14F-4D97-AF65-F5344CB8AC3E}">
        <p14:creationId xmlns:p14="http://schemas.microsoft.com/office/powerpoint/2010/main" val="3064859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</a:t>
            </a:r>
            <a:r>
              <a:rPr lang="en-US" sz="3000" dirty="0">
                <a:latin typeface="PFDinTextCompPro-Italic"/>
                <a:cs typeface="PFDinTextCompPro-Italic"/>
              </a:rPr>
              <a:t>do you generate several base classifiers?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 There are several ways to do this: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training set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output labels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learning algorithm itself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talk about a few examples of each of these.</a:t>
            </a:r>
          </a:p>
        </p:txBody>
      </p:sp>
    </p:spTree>
    <p:extLst>
      <p:ext uri="{BB962C8B-B14F-4D97-AF65-F5344CB8AC3E}">
        <p14:creationId xmlns:p14="http://schemas.microsoft.com/office/powerpoint/2010/main" val="126296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bagging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24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330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7940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09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561262" y="3238501"/>
            <a:ext cx="1463675" cy="1600199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Resampling means that some training records may appear in a sample more than once, or even not at all.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44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made by taking a majority vote across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17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</p:txBody>
      </p:sp>
    </p:spTree>
    <p:extLst>
      <p:ext uri="{BB962C8B-B14F-4D97-AF65-F5344CB8AC3E}">
        <p14:creationId xmlns:p14="http://schemas.microsoft.com/office/powerpoint/2010/main" val="3034615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2800" dirty="0" smtClean="0">
                <a:latin typeface="PFDinTextCompPro-Italic"/>
                <a:cs typeface="PFDinTextCompPro-Italic"/>
              </a:rPr>
              <a:t> bias, and bagging may not be effective.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>
                <a:latin typeface="PFDinTextCompPro-Italic"/>
                <a:cs typeface="PFDinTextCompPro-Italic"/>
              </a:rPr>
              <a:t>bc</a:t>
            </a:r>
            <a:r>
              <a:rPr lang="en-US" sz="2800" dirty="0">
                <a:latin typeface="PFDinTextCompPro-Italic"/>
                <a:cs typeface="PFDinTextCompPro-Italic"/>
              </a:rPr>
              <a:t> bias, and bagging may not be effective.</a:t>
            </a:r>
          </a:p>
          <a:p>
            <a:pPr algn="l"/>
            <a:endParaRPr lang="en-US" sz="2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Since each sample of training data is equally likely, bagging is not very susceptible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2800" dirty="0" smtClean="0">
                <a:latin typeface="PFDinTextCompPro-Italic"/>
                <a:cs typeface="PFDinTextCompPro-Italic"/>
              </a:rPr>
              <a:t> with noisy data.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boosting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7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368073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</p:txBody>
      </p:sp>
    </p:spTree>
    <p:extLst>
      <p:ext uri="{BB962C8B-B14F-4D97-AF65-F5344CB8AC3E}">
        <p14:creationId xmlns:p14="http://schemas.microsoft.com/office/powerpoint/2010/main" val="3686944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constructed by a weighted vote (where the weights for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3000" dirty="0" smtClean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</p:spTree>
    <p:extLst>
      <p:ext uri="{BB962C8B-B14F-4D97-AF65-F5344CB8AC3E}">
        <p14:creationId xmlns:p14="http://schemas.microsoft.com/office/powerpoint/2010/main" val="529146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final prediction is constructed by </a:t>
            </a:r>
            <a:r>
              <a:rPr lang="en-US" sz="3000" dirty="0" smtClean="0">
                <a:latin typeface="PFDinTextCompPro-Italic"/>
                <a:cs typeface="PFDinTextCompPro-Italic"/>
              </a:rPr>
              <a:t>a weighted </a:t>
            </a:r>
            <a:r>
              <a:rPr lang="en-US" sz="3000" dirty="0">
                <a:latin typeface="PFDinTextCompPro-Italic"/>
                <a:cs typeface="PFDinTextCompPro-Italic"/>
              </a:rPr>
              <a:t>vote (where the weights for a </a:t>
            </a:r>
            <a:r>
              <a:rPr lang="en-US" sz="3000" dirty="0" err="1">
                <a:latin typeface="PFDinTextCompPro-Italic"/>
                <a:cs typeface="PFDinTextCompPro-Italic"/>
              </a:rPr>
              <a:t>bc</a:t>
            </a:r>
            <a:r>
              <a:rPr lang="en-US" sz="3000" dirty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171700"/>
            <a:ext cx="1463675" cy="2362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focus more and more closely on records that are difficult to classify as the sequence of iterations progresses.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Thus 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are faced with progressively more difficult learning problems.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295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</p:txBody>
      </p:sp>
    </p:spTree>
    <p:extLst>
      <p:ext uri="{BB962C8B-B14F-4D97-AF65-F5344CB8AC3E}">
        <p14:creationId xmlns:p14="http://schemas.microsoft.com/office/powerpoint/2010/main" val="2966061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</p:txBody>
      </p:sp>
    </p:spTree>
    <p:extLst>
      <p:ext uri="{BB962C8B-B14F-4D97-AF65-F5344CB8AC3E}">
        <p14:creationId xmlns:p14="http://schemas.microsoft.com/office/powerpoint/2010/main" val="2144834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even if a record is left out at one stage, it will be emphasized later.</a:t>
            </a:r>
          </a:p>
        </p:txBody>
      </p:sp>
    </p:spTree>
    <p:extLst>
      <p:ext uri="{BB962C8B-B14F-4D97-AF65-F5344CB8AC3E}">
        <p14:creationId xmlns:p14="http://schemas.microsoft.com/office/powerpoint/2010/main" val="3890144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Updating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forming an ensemble prediction leads </a:t>
            </a:r>
            <a:r>
              <a:rPr lang="en-US" sz="3000" dirty="0">
                <a:latin typeface="PFDinTextCompPro-Italic"/>
                <a:cs typeface="PFDinTextCompPro-Italic"/>
              </a:rPr>
              <a:t>to a </a:t>
            </a:r>
            <a:r>
              <a:rPr lang="en-US" sz="3000" i="1" dirty="0">
                <a:latin typeface="PFDinTextCompPro-Italic"/>
                <a:cs typeface="PFDinTextCompPro-Italic"/>
              </a:rPr>
              <a:t>nonlinear combination</a:t>
            </a:r>
            <a:r>
              <a:rPr lang="en-US" sz="3000" dirty="0">
                <a:latin typeface="PFDinTextCompPro-Italic"/>
                <a:cs typeface="PFDinTextCompPro-Italic"/>
              </a:rPr>
              <a:t> of the 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44834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Updating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forming an ensemble prediction leads </a:t>
            </a:r>
            <a:r>
              <a:rPr lang="en-US" sz="3000" dirty="0">
                <a:latin typeface="PFDinTextCompPro-Italic"/>
                <a:cs typeface="PFDinTextCompPro-Italic"/>
              </a:rPr>
              <a:t>to a </a:t>
            </a:r>
            <a:r>
              <a:rPr lang="en-US" sz="3000" i="1" dirty="0">
                <a:latin typeface="PFDinTextCompPro-Italic"/>
                <a:cs typeface="PFDinTextCompPro-Italic"/>
              </a:rPr>
              <a:t>nonlinear combination</a:t>
            </a:r>
            <a:r>
              <a:rPr lang="en-US" sz="3000" dirty="0">
                <a:latin typeface="PFDinTextCompPro-Italic"/>
                <a:cs typeface="PFDinTextCompPro-Italic"/>
              </a:rPr>
              <a:t> of the base classifiers.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By explicitly trying to optimize the weighted ensemble vote, boosting attacks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representation problem</a:t>
            </a:r>
            <a:r>
              <a:rPr lang="en-US" sz="3000" dirty="0" smtClean="0">
                <a:latin typeface="PFDinTextCompPro-Italic"/>
                <a:cs typeface="PFDinTextCompPro-Italic"/>
              </a:rPr>
              <a:t> head-on.</a:t>
            </a:r>
          </a:p>
        </p:txBody>
      </p:sp>
    </p:spTree>
    <p:extLst>
      <p:ext uri="{BB962C8B-B14F-4D97-AF65-F5344CB8AC3E}">
        <p14:creationId xmlns:p14="http://schemas.microsoft.com/office/powerpoint/2010/main" val="1066291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Updating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forming an ensemble prediction leads </a:t>
            </a:r>
            <a:r>
              <a:rPr lang="en-US" sz="3000" dirty="0">
                <a:latin typeface="PFDinTextCompPro-Italic"/>
                <a:cs typeface="PFDinTextCompPro-Italic"/>
              </a:rPr>
              <a:t>to a </a:t>
            </a:r>
            <a:r>
              <a:rPr lang="en-US" sz="3000" i="1" dirty="0">
                <a:latin typeface="PFDinTextCompPro-Italic"/>
                <a:cs typeface="PFDinTextCompPro-Italic"/>
              </a:rPr>
              <a:t>nonlinear combination</a:t>
            </a:r>
            <a:r>
              <a:rPr lang="en-US" sz="3000" dirty="0">
                <a:latin typeface="PFDinTextCompPro-Italic"/>
                <a:cs typeface="PFDinTextCompPro-Italic"/>
              </a:rPr>
              <a:t> of the base classifiers.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By explicitly trying to optimize the weighted ensemble vote, boosting attacks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representation problem</a:t>
            </a:r>
            <a:r>
              <a:rPr lang="en-US" sz="3000" dirty="0" smtClean="0">
                <a:latin typeface="PFDinTextCompPro-Italic"/>
                <a:cs typeface="PFDinTextCompPro-Italic"/>
              </a:rPr>
              <a:t> head-on.</a:t>
            </a:r>
          </a:p>
        </p:txBody>
      </p:sp>
    </p:spTree>
    <p:extLst>
      <p:ext uri="{BB962C8B-B14F-4D97-AF65-F5344CB8AC3E}">
        <p14:creationId xmlns:p14="http://schemas.microsoft.com/office/powerpoint/2010/main" val="1066291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/>
            </a:r>
            <a:br>
              <a:rPr lang="en-US" sz="7500" dirty="0"/>
            </a:br>
            <a:r>
              <a:rPr lang="en-US" sz="7500" dirty="0" smtClean="0"/>
              <a:t>V. random forests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51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where each base classifier is grown using a random effect.</a:t>
            </a:r>
          </a:p>
        </p:txBody>
      </p:sp>
    </p:spTree>
    <p:extLst>
      <p:ext uri="{BB962C8B-B14F-4D97-AF65-F5344CB8AC3E}">
        <p14:creationId xmlns:p14="http://schemas.microsoft.com/office/powerpoint/2010/main" val="2795007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where each base classifier is grown using a random effect.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One way to do this is to randomly choose </a:t>
            </a:r>
            <a:r>
              <a:rPr lang="en-US" sz="2500" dirty="0">
                <a:latin typeface="PFDinTextCompPro-Italic"/>
                <a:cs typeface="PFDinTextCompPro-Italic"/>
              </a:rPr>
              <a:t>one of the top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features to split each </a:t>
            </a:r>
            <a:r>
              <a:rPr lang="en-US" sz="2500" dirty="0">
                <a:latin typeface="PFDinTextCompPro-Italic"/>
                <a:cs typeface="PFDinTextCompPro-Italic"/>
              </a:rPr>
              <a:t>node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94573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where each base classifier is grown using a random effect.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One way to do this is to randomly choose </a:t>
            </a:r>
            <a:r>
              <a:rPr lang="en-US" sz="2500" dirty="0">
                <a:latin typeface="PFDinTextCompPro-Italic"/>
                <a:cs typeface="PFDinTextCompPro-Italic"/>
              </a:rPr>
              <a:t>one of the top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features to split each </a:t>
            </a:r>
            <a:r>
              <a:rPr lang="en-US" sz="2500" dirty="0">
                <a:latin typeface="PFDinTextCompPro-Italic"/>
                <a:cs typeface="PFDinTextCompPro-Italic"/>
              </a:rPr>
              <a:t>node.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For a small number of features, we can </a:t>
            </a:r>
            <a:r>
              <a:rPr lang="en-US" sz="2500" dirty="0" smtClean="0">
                <a:latin typeface="PFDinTextCompPro-Italic"/>
                <a:cs typeface="PFDinTextCompPro-Italic"/>
              </a:rPr>
              <a:t>also create </a:t>
            </a:r>
            <a:r>
              <a:rPr lang="en-US" sz="2500" dirty="0">
                <a:latin typeface="PFDinTextCompPro-Italic"/>
                <a:cs typeface="PFDinTextCompPro-Italic"/>
              </a:rPr>
              <a:t>linear combinations of features and select splits from the enhanced feature set (Forest-RC)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94573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</p:spTree>
    <p:extLst>
      <p:ext uri="{BB962C8B-B14F-4D97-AF65-F5344CB8AC3E}">
        <p14:creationId xmlns:p14="http://schemas.microsoft.com/office/powerpoint/2010/main" val="386443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where each base classifier is grown using a random effect.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One way to do this is to randomly choose </a:t>
            </a:r>
            <a:r>
              <a:rPr lang="en-US" sz="2500" dirty="0">
                <a:latin typeface="PFDinTextCompPro-Italic"/>
                <a:cs typeface="PFDinTextCompPro-Italic"/>
              </a:rPr>
              <a:t>one of the top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features to split each </a:t>
            </a:r>
            <a:r>
              <a:rPr lang="en-US" sz="2500" dirty="0">
                <a:latin typeface="PFDinTextCompPro-Italic"/>
                <a:cs typeface="PFDinTextCompPro-Italic"/>
              </a:rPr>
              <a:t>node.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For a small number of features, we can </a:t>
            </a:r>
            <a:r>
              <a:rPr lang="en-US" sz="2500" dirty="0" smtClean="0">
                <a:latin typeface="PFDinTextCompPro-Italic"/>
                <a:cs typeface="PFDinTextCompPro-Italic"/>
              </a:rPr>
              <a:t>also create </a:t>
            </a:r>
            <a:r>
              <a:rPr lang="en-US" sz="2500" dirty="0">
                <a:latin typeface="PFDinTextCompPro-Italic"/>
                <a:cs typeface="PFDinTextCompPro-Italic"/>
              </a:rPr>
              <a:t>linear combinations of features and select splits from the enhanced feature set (Forest-RC).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Or, we can select splitting features completely at random (Forest-RI).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94573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Random forests are about as accurate as 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AdaBoost</a:t>
            </a:r>
            <a:r>
              <a:rPr lang="en-US" sz="2500" dirty="0" smtClean="0">
                <a:latin typeface="PFDinTextCompPro-Italic"/>
                <a:cs typeface="PFDinTextCompPro-Italic"/>
              </a:rPr>
              <a:t>, more robust to noise, and can also have better runtime than other ensemble methods (since the feature space is reduced in some cases).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93443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ensemble methods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Base classifiers and ensemble classifiers are sometimes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weak learners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strong learners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</p:txBody>
      </p:sp>
    </p:spTree>
    <p:extLst>
      <p:ext uri="{BB962C8B-B14F-4D97-AF65-F5344CB8AC3E}">
        <p14:creationId xmlns:p14="http://schemas.microsoft.com/office/powerpoint/2010/main" val="3608639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23375</TotalTime>
  <Pages>0</Pages>
  <Words>2599</Words>
  <Characters>0</Characters>
  <Application>Microsoft Macintosh PowerPoint</Application>
  <PresentationFormat>Custom</PresentationFormat>
  <Lines>0</Lines>
  <Paragraphs>462</Paragraphs>
  <Slides>62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GA_Instructor_Template_Deck</vt:lpstr>
      <vt:lpstr>Agenda</vt:lpstr>
      <vt:lpstr>INTRO to DATA SCIENCE ensemble techniques</vt:lpstr>
      <vt:lpstr>I. ensemble techniques II. Problems in classification III. Bagging IV. Boosting V. Random forests  exercise: VI. Adaboost</vt:lpstr>
      <vt:lpstr> I. ensemble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problems in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V. random forests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ensemble methods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6294</cp:revision>
  <dcterms:modified xsi:type="dcterms:W3CDTF">2014-03-29T03:19:34Z</dcterms:modified>
</cp:coreProperties>
</file>