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6"/>
  </p:notesMasterIdLst>
  <p:sldIdLst>
    <p:sldId id="258" r:id="rId3"/>
    <p:sldId id="1195" r:id="rId4"/>
    <p:sldId id="326" r:id="rId5"/>
    <p:sldId id="1198" r:id="rId6"/>
    <p:sldId id="1230" r:id="rId7"/>
    <p:sldId id="1232" r:id="rId8"/>
    <p:sldId id="1231" r:id="rId9"/>
    <p:sldId id="1200" r:id="rId10"/>
    <p:sldId id="1233" r:id="rId11"/>
    <p:sldId id="1278" r:id="rId12"/>
    <p:sldId id="1286" r:id="rId13"/>
    <p:sldId id="1287" r:id="rId14"/>
    <p:sldId id="1276" r:id="rId15"/>
    <p:sldId id="1240" r:id="rId16"/>
    <p:sldId id="1242" r:id="rId17"/>
    <p:sldId id="1243" r:id="rId18"/>
    <p:sldId id="1241" r:id="rId19"/>
    <p:sldId id="1245" r:id="rId20"/>
    <p:sldId id="1244" r:id="rId21"/>
    <p:sldId id="1246" r:id="rId22"/>
    <p:sldId id="1247" r:id="rId23"/>
    <p:sldId id="1234" r:id="rId24"/>
    <p:sldId id="1236" r:id="rId25"/>
    <p:sldId id="1239" r:id="rId26"/>
    <p:sldId id="1274" r:id="rId27"/>
    <p:sldId id="1275" r:id="rId28"/>
    <p:sldId id="1206" r:id="rId29"/>
    <p:sldId id="1204" r:id="rId30"/>
    <p:sldId id="1237" r:id="rId31"/>
    <p:sldId id="1248" r:id="rId32"/>
    <p:sldId id="1288" r:id="rId33"/>
    <p:sldId id="1280" r:id="rId34"/>
    <p:sldId id="1201" r:id="rId35"/>
    <p:sldId id="1207" r:id="rId36"/>
    <p:sldId id="1294" r:id="rId37"/>
    <p:sldId id="1263" r:id="rId38"/>
    <p:sldId id="1112" r:id="rId39"/>
    <p:sldId id="1268" r:id="rId40"/>
    <p:sldId id="1271" r:id="rId41"/>
    <p:sldId id="1265" r:id="rId42"/>
    <p:sldId id="1281" r:id="rId43"/>
    <p:sldId id="1290" r:id="rId44"/>
    <p:sldId id="1291" r:id="rId45"/>
    <p:sldId id="1283" r:id="rId46"/>
    <p:sldId id="1285" r:id="rId47"/>
    <p:sldId id="1292" r:id="rId48"/>
    <p:sldId id="1293" r:id="rId49"/>
    <p:sldId id="1269" r:id="rId50"/>
    <p:sldId id="1273" r:id="rId51"/>
    <p:sldId id="1208" r:id="rId52"/>
    <p:sldId id="1210" r:id="rId53"/>
    <p:sldId id="1214" r:id="rId54"/>
    <p:sldId id="1211" r:id="rId55"/>
    <p:sldId id="1212" r:id="rId56"/>
    <p:sldId id="1215" r:id="rId57"/>
    <p:sldId id="1216" r:id="rId58"/>
    <p:sldId id="1254" r:id="rId59"/>
    <p:sldId id="1255" r:id="rId60"/>
    <p:sldId id="1238" r:id="rId61"/>
    <p:sldId id="1249" r:id="rId62"/>
    <p:sldId id="1251" r:id="rId63"/>
    <p:sldId id="1260" r:id="rId64"/>
    <p:sldId id="1259" r:id="rId65"/>
    <p:sldId id="1252" r:id="rId66"/>
    <p:sldId id="1225" r:id="rId67"/>
    <p:sldId id="1258" r:id="rId68"/>
    <p:sldId id="1261" r:id="rId69"/>
    <p:sldId id="1262" r:id="rId70"/>
    <p:sldId id="1296" r:id="rId71"/>
    <p:sldId id="1295" r:id="rId72"/>
    <p:sldId id="1297" r:id="rId73"/>
    <p:sldId id="1298" r:id="rId74"/>
    <p:sldId id="1300" r:id="rId75"/>
    <p:sldId id="1299" r:id="rId76"/>
    <p:sldId id="1310" r:id="rId77"/>
    <p:sldId id="1311" r:id="rId78"/>
    <p:sldId id="1302" r:id="rId79"/>
    <p:sldId id="1307" r:id="rId80"/>
    <p:sldId id="1303" r:id="rId81"/>
    <p:sldId id="1304" r:id="rId82"/>
    <p:sldId id="1305" r:id="rId83"/>
    <p:sldId id="1308" r:id="rId84"/>
    <p:sldId id="1309" r:id="rId8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2662" autoAdjust="0"/>
  </p:normalViewPr>
  <p:slideViewPr>
    <p:cSldViewPr>
      <p:cViewPr>
        <p:scale>
          <a:sx n="125" d="100"/>
          <a:sy n="125" d="100"/>
        </p:scale>
        <p:origin x="-648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consider ratio of volume of sphere / volume of cube &lt; 1 (diameter = length of side)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extended to high dimensions (d -&gt;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this ratio goes to zero!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Want to maximize SNR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(alt)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kaiser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criterion: keep only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that exceed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avg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U, V rotations; S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orthogonal matrix = real-valued version of a unitary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for fin-dim map A, rank = dim of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X = vector in feature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 = lower-dim linear subspace of feature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dimensionality </a:t>
            </a:r>
            <a:r>
              <a:rPr lang="en-US" sz="5000" dirty="0" smtClean="0"/>
              <a:t>reduction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806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these relationships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then we can use well-established techniques like PCA/SVD.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749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64311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(almost).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(almost).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(More precisely, the sample size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l ≤ d</a:t>
            </a:r>
            <a:r>
              <a:rPr lang="en-US" sz="3000" dirty="0" smtClean="0">
                <a:latin typeface="PFDinTextCompPro-Italic"/>
                <a:cs typeface="PFDinTextCompPro-Italic"/>
              </a:rPr>
              <a:t>,  the dimension of the manifold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embedded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54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orange contains most of its volume in the rind!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hypercube contains most of its volume in the corners!</a:t>
            </a:r>
          </a:p>
        </p:txBody>
      </p:sp>
    </p:spTree>
    <p:extLst>
      <p:ext uri="{BB962C8B-B14F-4D97-AF65-F5344CB8AC3E}">
        <p14:creationId xmlns:p14="http://schemas.microsoft.com/office/powerpoint/2010/main" val="2343069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</p:txBody>
      </p:sp>
    </p:spTree>
    <p:extLst>
      <p:ext uri="{BB962C8B-B14F-4D97-AF65-F5344CB8AC3E}">
        <p14:creationId xmlns:p14="http://schemas.microsoft.com/office/powerpoint/2010/main" val="1564818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dimensionality reduction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Principal components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Singular value decomposition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Other methods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Dimensionality reduction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</p:txBody>
      </p:sp>
    </p:spTree>
    <p:extLst>
      <p:ext uri="{BB962C8B-B14F-4D97-AF65-F5344CB8AC3E}">
        <p14:creationId xmlns:p14="http://schemas.microsoft.com/office/powerpoint/2010/main" val="4088106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bottom line is that high-dimensional spaces can be problematic.</a:t>
            </a:r>
          </a:p>
        </p:txBody>
      </p:sp>
    </p:spTree>
    <p:extLst>
      <p:ext uri="{BB962C8B-B14F-4D97-AF65-F5344CB8AC3E}">
        <p14:creationId xmlns:p14="http://schemas.microsoft.com/office/powerpoint/2010/main" val="4312363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287920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 smtClean="0">
                <a:latin typeface="PFDinTextCompPro-Medium"/>
                <a:cs typeface="PFDinTextCompPro-Medium"/>
              </a:rPr>
              <a:t>coordinates</a:t>
            </a:r>
            <a:r>
              <a:rPr lang="en-US" sz="3000" dirty="0" smtClean="0">
                <a:latin typeface="PFDinTextCompPro-Italic"/>
                <a:cs typeface="PFDinTextCompPro-Italic"/>
              </a:rPr>
              <a:t>) possible.</a:t>
            </a:r>
          </a:p>
        </p:txBody>
      </p:sp>
    </p:spTree>
    <p:extLst>
      <p:ext uri="{BB962C8B-B14F-4D97-AF65-F5344CB8AC3E}">
        <p14:creationId xmlns:p14="http://schemas.microsoft.com/office/powerpoint/2010/main" val="57569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>
                <a:latin typeface="PFDinTextCompPro-Medium"/>
                <a:cs typeface="PFDinTextCompPro-Medium"/>
              </a:rPr>
              <a:t>coordinates</a:t>
            </a:r>
            <a:r>
              <a:rPr lang="en-US" sz="3000" dirty="0">
                <a:latin typeface="PFDinTextCompPro-Italic"/>
                <a:cs typeface="PFDinTextCompPro-Italic"/>
              </a:rPr>
              <a:t>) possible.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</a:t>
            </a:r>
            <a:r>
              <a:rPr lang="en-US" sz="3000" dirty="0">
                <a:latin typeface="PFDinTextCompPro-Italic"/>
                <a:cs typeface="PFDinTextCompPro-Italic"/>
              </a:rPr>
              <a:t>precisely: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given an </a:t>
            </a:r>
            <a:r>
              <a:rPr lang="en-US" sz="2500" i="1" dirty="0" smtClean="0">
                <a:latin typeface="+mn-lt"/>
                <a:cs typeface="PFDinTextCompPro-Italic"/>
              </a:rPr>
              <a:t>n </a:t>
            </a:r>
            <a:r>
              <a:rPr lang="en-US" sz="3000" dirty="0" smtClean="0">
                <a:latin typeface="PFDinTextCompPro-Italic"/>
                <a:cs typeface="PFDinTextCompPro-Italic"/>
              </a:rPr>
              <a:t>x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(encoding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observations of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random variable), we want to find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representation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) that </a:t>
            </a:r>
            <a:r>
              <a:rPr lang="en-US" sz="3000" dirty="0">
                <a:latin typeface="PFDinTextCompPro-Italic"/>
                <a:cs typeface="PFDinTextCompPro-Italic"/>
              </a:rPr>
              <a:t>captures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information </a:t>
            </a:r>
            <a:r>
              <a:rPr lang="en-US" sz="3000" dirty="0">
                <a:latin typeface="PFDinTextCompPro-Italic"/>
                <a:cs typeface="PFDinTextCompPro-Italic"/>
              </a:rPr>
              <a:t>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original </a:t>
            </a:r>
            <a:r>
              <a:rPr lang="en-US" sz="3000" dirty="0">
                <a:latin typeface="PFDinTextCompPro-Italic"/>
                <a:cs typeface="PFDinTextCompPro-Italic"/>
              </a:rPr>
              <a:t>data, according to some </a:t>
            </a:r>
            <a:r>
              <a:rPr lang="en-US" sz="3000" dirty="0" smtClean="0">
                <a:latin typeface="PFDinTextCompPro-Italic"/>
                <a:cs typeface="PFDinTextCompPro-Italic"/>
              </a:rPr>
              <a:t>criterion.</a:t>
            </a:r>
          </a:p>
        </p:txBody>
      </p:sp>
    </p:spTree>
    <p:extLst>
      <p:ext uri="{BB962C8B-B14F-4D97-AF65-F5344CB8AC3E}">
        <p14:creationId xmlns:p14="http://schemas.microsoft.com/office/powerpoint/2010/main" val="2316060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reduce computational expense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</a:t>
            </a:r>
            <a:r>
              <a:rPr lang="en-US" sz="3000" dirty="0" smtClean="0">
                <a:latin typeface="PFDinTextCompPro-Italic"/>
                <a:cs typeface="PFDinTextCompPro-Italic"/>
              </a:rPr>
              <a:t>susceptibility </a:t>
            </a:r>
            <a:r>
              <a:rPr lang="en-US" sz="3000" dirty="0">
                <a:latin typeface="PFDinTextCompPro-Italic"/>
                <a:cs typeface="PFDinTextCompPro-Italic"/>
              </a:rPr>
              <a:t>to </a:t>
            </a:r>
            <a:r>
              <a:rPr lang="en-US" sz="3000" dirty="0" err="1">
                <a:latin typeface="PFDinTextCompPro-Italic"/>
                <a:cs typeface="PFDinTextCompPro-Italic"/>
              </a:rPr>
              <a:t>overfitting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noise in the dataset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enhance our </a:t>
            </a:r>
            <a:r>
              <a:rPr lang="en-US" sz="3000" dirty="0" smtClean="0">
                <a:latin typeface="PFDinTextCompPro-Italic"/>
                <a:cs typeface="PFDinTextCompPro-Italic"/>
              </a:rPr>
              <a:t>intuition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828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</p:txBody>
      </p:sp>
    </p:spTree>
    <p:extLst>
      <p:ext uri="{BB962C8B-B14F-4D97-AF65-F5344CB8AC3E}">
        <p14:creationId xmlns:p14="http://schemas.microsoft.com/office/powerpoint/2010/main" val="1465891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3545631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30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41639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30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028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We’ve already seen one example of feature selection for regression: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backward elimination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911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dimensionality reduction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221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feature extraction is to create a new set of coordinates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simplify the representation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data.</a:t>
            </a:r>
          </a:p>
        </p:txBody>
      </p:sp>
    </p:spTree>
    <p:extLst>
      <p:ext uri="{BB962C8B-B14F-4D97-AF65-F5344CB8AC3E}">
        <p14:creationId xmlns:p14="http://schemas.microsoft.com/office/powerpoint/2010/main" val="2009509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06" y="1122126"/>
            <a:ext cx="6240462" cy="3983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706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243197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topic models (document clustering)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image recognition/computer vision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bioinformatics (microarray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speech </a:t>
            </a:r>
            <a:r>
              <a:rPr lang="en-US" sz="3000" dirty="0">
                <a:latin typeface="PFDinTextCompPro-Italic"/>
                <a:cs typeface="PFDinTextCompPro-Italic"/>
              </a:rPr>
              <a:t>recognition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astronomy (spectral data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recommender </a:t>
            </a:r>
            <a:r>
              <a:rPr lang="en-US" sz="3000" dirty="0" smtClean="0">
                <a:latin typeface="PFDinTextCompPro-Italic"/>
                <a:cs typeface="PFDinTextCompPro-Italic"/>
              </a:rPr>
              <a:t>systems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97283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27" y="1108740"/>
            <a:ext cx="4782220" cy="4149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" y="5004256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glowingpython.blogspot.it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/2011/07/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pca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-and-image-compression-with-</a:t>
            </a:r>
            <a:r>
              <a:rPr lang="en-US" sz="800" i="1" dirty="0" err="1" smtClean="0">
                <a:solidFill>
                  <a:prstClr val="black"/>
                </a:solidFill>
                <a:latin typeface="+mn-lt"/>
                <a:sym typeface="Wingdings"/>
              </a:rPr>
              <a:t>numpy.html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553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</a:t>
            </a:r>
            <a:r>
              <a:rPr lang="en-US" sz="7500" dirty="0" smtClean="0"/>
              <a:t>. Principal component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1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81043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PCA of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boils down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covariance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87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3261290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Covariance matrices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covariance matrix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always square: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off-diagonal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covariance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between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≠ j)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ii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" y="1638300"/>
            <a:ext cx="7805738" cy="21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1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783990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Av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Av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8669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relationship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defines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what it means to be an eigenvector of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774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59308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can be visualized in a </a:t>
            </a:r>
            <a:r>
              <a:rPr lang="en-US" sz="3000" dirty="0">
                <a:latin typeface="PFDinTextCompPro-Medium"/>
                <a:cs typeface="PFDinTextCompPro-Medium"/>
              </a:rPr>
              <a:t>scree plot</a:t>
            </a:r>
            <a:r>
              <a:rPr lang="en-US" sz="3000" dirty="0">
                <a:latin typeface="PFDinTextCompPro-Italic"/>
                <a:cs typeface="PFDinTextCompPro-Italic"/>
              </a:rPr>
              <a:t>, which shows the amount of variance explained by each basis vector.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64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21336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Looking at this plot also gives you an idea of how many principal components to keep.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Apply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elbow test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: keep only those pc’s that appear to the left of the elbow in the graph.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524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iIi</a:t>
            </a:r>
            <a:r>
              <a:rPr lang="en-US" sz="7500" dirty="0" smtClean="0"/>
              <a:t>. Singular value decomposition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31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8717968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902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</p:txBody>
      </p:sp>
    </p:spTree>
    <p:extLst>
      <p:ext uri="{BB962C8B-B14F-4D97-AF65-F5344CB8AC3E}">
        <p14:creationId xmlns:p14="http://schemas.microsoft.com/office/powerpoint/2010/main" val="3915961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</p:txBody>
      </p:sp>
    </p:spTree>
    <p:extLst>
      <p:ext uri="{BB962C8B-B14F-4D97-AF65-F5344CB8AC3E}">
        <p14:creationId xmlns:p14="http://schemas.microsoft.com/office/powerpoint/2010/main" val="302168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  <a:p>
            <a:pPr algn="l"/>
            <a:r>
              <a:rPr lang="en-US" sz="2500" dirty="0">
                <a:latin typeface="+mn-lt"/>
                <a:cs typeface="PFDinTextCompPro-Italic"/>
                <a:sym typeface="Wingdings"/>
              </a:rPr>
              <a:t>	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UU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=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,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VV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d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		 </a:t>
            </a:r>
            <a:r>
              <a:rPr lang="en-US" sz="2800" i="1" spc="300" dirty="0" err="1">
                <a:latin typeface="Symbol" charset="2"/>
                <a:cs typeface="Symbol" charset="2"/>
                <a:sym typeface="Wingdings"/>
              </a:rPr>
              <a:t>S</a:t>
            </a:r>
            <a:r>
              <a:rPr lang="en-US" sz="2500" i="1" spc="300" baseline="-25000" dirty="0" err="1">
                <a:latin typeface="+mn-lt"/>
                <a:cs typeface="PFDinTextCompPro-Italic"/>
                <a:sym typeface="Wingdings"/>
              </a:rPr>
              <a:t>ij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=0 (</a:t>
            </a:r>
            <a:r>
              <a:rPr lang="en-US" sz="2500" i="1" spc="300" dirty="0" err="1">
                <a:latin typeface="+mn-lt"/>
                <a:cs typeface="PFDinTextCompPro-Italic"/>
                <a:sym typeface="Wingdings"/>
              </a:rPr>
              <a:t>i≠j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)</a:t>
            </a:r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62431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05006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singular </a:t>
            </a:r>
            <a:r>
              <a:rPr lang="en-US" sz="3000" dirty="0" smtClean="0">
                <a:latin typeface="PFDinTextCompPro-Italic"/>
                <a:cs typeface="PFDinTextCompPro-Italic"/>
              </a:rPr>
              <a:t>vectors provide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orthonormal bases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for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spaces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&amp;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(columns of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 &amp;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, respectively).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83962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</p:spTree>
    <p:extLst>
      <p:ext uri="{BB962C8B-B14F-4D97-AF65-F5344CB8AC3E}">
        <p14:creationId xmlns:p14="http://schemas.microsoft.com/office/powerpoint/2010/main" val="2489662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181100"/>
            <a:ext cx="1463675" cy="1828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number of singular values is equal to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rank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A.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rank of a matrix measures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non-degeneracy.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24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is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22244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are the square roots of the eigenvalues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 and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08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</p:txBody>
      </p:sp>
    </p:spTree>
    <p:extLst>
      <p:ext uri="{BB962C8B-B14F-4D97-AF65-F5344CB8AC3E}">
        <p14:creationId xmlns:p14="http://schemas.microsoft.com/office/powerpoint/2010/main" val="3359125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Here “best”</a:t>
              </a:r>
              <a:r>
                <a:rPr lang="en-US" sz="900" dirty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refers to the representation that minimizes the squared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distances from the points to the subspace.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For </a:t>
            </a:r>
            <a:r>
              <a:rPr lang="en-US" sz="2500" i="1" dirty="0" smtClean="0">
                <a:latin typeface="+mn-lt"/>
                <a:cs typeface="PFDinTextCompPro-Italic"/>
              </a:rPr>
              <a:t>k </a:t>
            </a:r>
            <a:r>
              <a:rPr lang="en-US" sz="3000" dirty="0" smtClean="0">
                <a:latin typeface="PFDinTextCompPro-Italic"/>
                <a:cs typeface="PFDinTextCompPro-Italic"/>
              </a:rPr>
              <a:t>= 1</a:t>
            </a:r>
            <a:r>
              <a:rPr lang="en-US" sz="3000" dirty="0">
                <a:latin typeface="PFDinTextCompPro-Italic"/>
                <a:cs typeface="PFDinTextCompPro-Italic"/>
              </a:rPr>
              <a:t>, this subspace is a line passing through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origin.</a:t>
            </a:r>
          </a:p>
        </p:txBody>
      </p:sp>
    </p:spTree>
    <p:extLst>
      <p:ext uri="{BB962C8B-B14F-4D97-AF65-F5344CB8AC3E}">
        <p14:creationId xmlns:p14="http://schemas.microsoft.com/office/powerpoint/2010/main" val="18559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645677"/>
            <a:ext cx="8001000" cy="2812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937" y="4836468"/>
            <a:ext cx="4826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n-lt"/>
              </a:rPr>
              <a:t>source</a:t>
            </a:r>
            <a:r>
              <a:rPr lang="en-US" sz="900" i="1" dirty="0">
                <a:latin typeface="+mn-lt"/>
              </a:rPr>
              <a:t>: http://</a:t>
            </a:r>
            <a:r>
              <a:rPr lang="en-US" sz="900" i="1" dirty="0" err="1">
                <a:latin typeface="+mn-lt"/>
              </a:rPr>
              <a:t>www.cs.princeton.edu</a:t>
            </a:r>
            <a:r>
              <a:rPr lang="en-US" sz="900" i="1" dirty="0">
                <a:latin typeface="+mn-lt"/>
              </a:rPr>
              <a:t>/courses/archive/spring12/cos598C/</a:t>
            </a:r>
            <a:r>
              <a:rPr lang="en-US" sz="900" i="1" dirty="0" err="1">
                <a:latin typeface="+mn-lt"/>
              </a:rPr>
              <a:t>svdchapter.pdf</a:t>
            </a:r>
            <a:endParaRPr lang="en-US" sz="9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828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56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</p:txBody>
      </p:sp>
    </p:spTree>
    <p:extLst>
      <p:ext uri="{BB962C8B-B14F-4D97-AF65-F5344CB8AC3E}">
        <p14:creationId xmlns:p14="http://schemas.microsoft.com/office/powerpoint/2010/main" val="901853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singular values give the magnitudes of the projection of each column of the original dataset on the elements of the new basis.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13279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31" y="991870"/>
            <a:ext cx="5332413" cy="4265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" y="5004256"/>
            <a:ext cx="3454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en.wikipedia.org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/wiki/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Singular_value_decomposition</a:t>
            </a:r>
            <a:endParaRPr lang="en-US" sz="8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56302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is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Dimensionality reduction is frequently performed as a pre-processing step before another learning algorithm is applied.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Other methods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07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 the old coordinates,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requires new coordinates to be specified externally.</a:t>
            </a:r>
          </a:p>
        </p:txBody>
      </p:sp>
    </p:spTree>
    <p:extLst>
      <p:ext uri="{BB962C8B-B14F-4D97-AF65-F5344CB8AC3E}">
        <p14:creationId xmlns:p14="http://schemas.microsoft.com/office/powerpoint/2010/main" val="317696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 the old coordinates,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requires new coordinates to be specified externally.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new coordinates are associated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 that we think our data depends on.</a:t>
            </a:r>
          </a:p>
        </p:txBody>
      </p:sp>
    </p:spTree>
    <p:extLst>
      <p:ext uri="{BB962C8B-B14F-4D97-AF65-F5344CB8AC3E}">
        <p14:creationId xmlns:p14="http://schemas.microsoft.com/office/powerpoint/2010/main" val="7013762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 the old coordinates,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requires new coordinates to be specified externally.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new coordinates are associated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 that we think our data depends 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old coordinates are then modeled as linear combinations of the latent features.</a:t>
            </a:r>
          </a:p>
        </p:txBody>
      </p:sp>
    </p:spTree>
    <p:extLst>
      <p:ext uri="{BB962C8B-B14F-4D97-AF65-F5344CB8AC3E}">
        <p14:creationId xmlns:p14="http://schemas.microsoft.com/office/powerpoint/2010/main" val="2291851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</p:txBody>
      </p:sp>
    </p:spTree>
    <p:extLst>
      <p:ext uri="{BB962C8B-B14F-4D97-AF65-F5344CB8AC3E}">
        <p14:creationId xmlns:p14="http://schemas.microsoft.com/office/powerpoint/2010/main" val="2733994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01181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would allow us to analyze the data in a more fundamental way.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06919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SVD, PCA, and factor analysis are all linear techniques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use a linear transformation to embed the in a lower-dimensional space).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as we saw with SVM’s, sometimes linear techniques are not sufficient.</a:t>
            </a:r>
          </a:p>
        </p:txBody>
      </p:sp>
    </p:spTree>
    <p:extLst>
      <p:ext uri="{BB962C8B-B14F-4D97-AF65-F5344CB8AC3E}">
        <p14:creationId xmlns:p14="http://schemas.microsoft.com/office/powerpoint/2010/main" val="1750270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393" y="1113632"/>
            <a:ext cx="5606288" cy="41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3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0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019108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nbd</a:t>
            </a:r>
            <a:r>
              <a:rPr lang="en-US" sz="3000" dirty="0" smtClean="0">
                <a:latin typeface="PFDinTextCompPro-Italic"/>
                <a:cs typeface="PFDinTextCompPro-Italic"/>
              </a:rPr>
              <a:t> 	preserving embedding)</a:t>
            </a:r>
          </a:p>
        </p:txBody>
      </p:sp>
    </p:spTree>
    <p:extLst>
      <p:ext uri="{BB962C8B-B14F-4D97-AF65-F5344CB8AC3E}">
        <p14:creationId xmlns:p14="http://schemas.microsoft.com/office/powerpoint/2010/main" val="816749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 (same logic as 	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 reduction via MDS using geodesic (surface-	bound) distances</a:t>
            </a:r>
          </a:p>
        </p:txBody>
      </p:sp>
    </p:spTree>
    <p:extLst>
      <p:ext uri="{BB962C8B-B14F-4D97-AF65-F5344CB8AC3E}">
        <p14:creationId xmlns:p14="http://schemas.microsoft.com/office/powerpoint/2010/main" val="3046300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the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</p:txBody>
      </p:sp>
    </p:spTree>
    <p:extLst>
      <p:ext uri="{BB962C8B-B14F-4D97-AF65-F5344CB8AC3E}">
        <p14:creationId xmlns:p14="http://schemas.microsoft.com/office/powerpoint/2010/main" val="1743244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the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Furthermore, there’s an obvious (bias/variance) tradeoff between the number of subspace dimensions and the size of approximation error.</a:t>
            </a:r>
          </a:p>
        </p:txBody>
      </p:sp>
    </p:spTree>
    <p:extLst>
      <p:ext uri="{BB962C8B-B14F-4D97-AF65-F5344CB8AC3E}">
        <p14:creationId xmlns:p14="http://schemas.microsoft.com/office/powerpoint/2010/main" val="4098486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number of features in our dataset can be difficult to manage, or even misleading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the relationships are actually simpler than they appear).</a:t>
            </a:r>
          </a:p>
        </p:txBody>
      </p:sp>
    </p:spTree>
    <p:extLst>
      <p:ext uri="{BB962C8B-B14F-4D97-AF65-F5344CB8AC3E}">
        <p14:creationId xmlns:p14="http://schemas.microsoft.com/office/powerpoint/2010/main" val="50280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29776</TotalTime>
  <Pages>0</Pages>
  <Words>3511</Words>
  <Characters>0</Characters>
  <Application>Microsoft Macintosh PowerPoint</Application>
  <PresentationFormat>Custom</PresentationFormat>
  <Lines>0</Lines>
  <Paragraphs>614</Paragraphs>
  <Slides>83</Slides>
  <Notes>83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GA_Instructor_Template_Deck</vt:lpstr>
      <vt:lpstr>Agenda</vt:lpstr>
      <vt:lpstr>INTRO to DATA SCIENCE dimensionality reduction</vt:lpstr>
      <vt:lpstr> I. dimensionality reduction II. Principal components analysis III. Singular value decomposition iv. Other methods  exercise: IV. Dimensionality reduction in scikit-learn</vt:lpstr>
      <vt:lpstr>I. 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Singular value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Other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7851</cp:revision>
  <dcterms:modified xsi:type="dcterms:W3CDTF">2014-03-29T03:24:31Z</dcterms:modified>
</cp:coreProperties>
</file>