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4"/>
  </p:notesMasterIdLst>
  <p:sldIdLst>
    <p:sldId id="258" r:id="rId3"/>
    <p:sldId id="340" r:id="rId4"/>
    <p:sldId id="326" r:id="rId5"/>
    <p:sldId id="545" r:id="rId6"/>
    <p:sldId id="546" r:id="rId7"/>
    <p:sldId id="473" r:id="rId8"/>
    <p:sldId id="641" r:id="rId9"/>
    <p:sldId id="642" r:id="rId10"/>
    <p:sldId id="643" r:id="rId11"/>
    <p:sldId id="644" r:id="rId12"/>
    <p:sldId id="645" r:id="rId13"/>
    <p:sldId id="713" r:id="rId14"/>
    <p:sldId id="656" r:id="rId15"/>
    <p:sldId id="659" r:id="rId16"/>
    <p:sldId id="660" r:id="rId17"/>
    <p:sldId id="722" r:id="rId18"/>
    <p:sldId id="649" r:id="rId19"/>
    <p:sldId id="677" r:id="rId20"/>
    <p:sldId id="679" r:id="rId21"/>
    <p:sldId id="680" r:id="rId22"/>
    <p:sldId id="681" r:id="rId23"/>
    <p:sldId id="662" r:id="rId24"/>
    <p:sldId id="684" r:id="rId25"/>
    <p:sldId id="687" r:id="rId26"/>
    <p:sldId id="718" r:id="rId27"/>
    <p:sldId id="725" r:id="rId28"/>
    <p:sldId id="719" r:id="rId29"/>
    <p:sldId id="723" r:id="rId30"/>
    <p:sldId id="664" r:id="rId31"/>
    <p:sldId id="688" r:id="rId32"/>
    <p:sldId id="689" r:id="rId33"/>
    <p:sldId id="716" r:id="rId34"/>
    <p:sldId id="727" r:id="rId35"/>
    <p:sldId id="690" r:id="rId36"/>
    <p:sldId id="693" r:id="rId37"/>
    <p:sldId id="694" r:id="rId38"/>
    <p:sldId id="695" r:id="rId39"/>
    <p:sldId id="720" r:id="rId40"/>
    <p:sldId id="724" r:id="rId41"/>
    <p:sldId id="668" r:id="rId42"/>
    <p:sldId id="699" r:id="rId43"/>
    <p:sldId id="726" r:id="rId44"/>
    <p:sldId id="702" r:id="rId45"/>
    <p:sldId id="703" r:id="rId46"/>
    <p:sldId id="706" r:id="rId47"/>
    <p:sldId id="710" r:id="rId48"/>
    <p:sldId id="707" r:id="rId49"/>
    <p:sldId id="715" r:id="rId50"/>
    <p:sldId id="711" r:id="rId51"/>
    <p:sldId id="712" r:id="rId52"/>
    <p:sldId id="504" r:id="rId5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09" autoAdjust="0"/>
  </p:normalViewPr>
  <p:slideViewPr>
    <p:cSldViewPr>
      <p:cViewPr>
        <p:scale>
          <a:sx n="125" d="100"/>
          <a:sy n="125" d="100"/>
        </p:scale>
        <p:origin x="-960" y="-1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at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smoothly varying, between 0 and 1 (y-axis: probability of belonging to class 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Sharply varying, w/ step 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level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heaviside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do the outcome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what we’re estimating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x or some function of x;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linear in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the ‘S’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function was first studied in the mid-19</a:t>
            </a:r>
            <a:r>
              <a:rPr lang="en-US" sz="1200" baseline="30000" dirty="0" smtClean="0">
                <a:solidFill>
                  <a:prstClr val="black"/>
                </a:solidFill>
                <a:latin typeface="ArialMT"/>
                <a:sym typeface="Wingdings"/>
              </a:rPr>
              <a:t>th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century in the context of modeling population growth (note the saturation effect).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Another alternative would be to use the normal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…this leads to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model (and gives similar prediction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Related terms: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homoskedasticity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spherical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If there’s such a thing as an elegant result in statistics, this is high on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logistic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sometimes you’ll see ‘dichotomous’ event instead of ‘binary’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Popularized in clinical studies due to ease of use,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(binary) class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are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solving the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7" y="1257300"/>
            <a:ext cx="5181600" cy="3227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10" y="2400300"/>
            <a:ext cx="121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probability of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belonging to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class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5137" y="466719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6232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409700"/>
            <a:ext cx="5768102" cy="25839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6995" y="430530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137" y="2400300"/>
            <a:ext cx="103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class label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Probabilities are “snapped” to class labels (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e.g.,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by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threshholding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46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Outcome variables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assume that this conditional mean is a linear function taking values in </a:t>
            </a:r>
            <a:r>
              <a:rPr lang="en-US" sz="2500" i="1" dirty="0" smtClean="0">
                <a:latin typeface="+mn-lt"/>
                <a:cs typeface="PFDinTextCompPro-Italic"/>
              </a:rPr>
              <a:t>(-∞, +∞)</a:t>
            </a:r>
            <a:r>
              <a:rPr lang="en-US" sz="25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4203700"/>
            <a:ext cx="30861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logistic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Outcome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Error terms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Implementing a logistic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</p:txBody>
      </p:sp>
    </p:spTree>
    <p:extLst>
      <p:ext uri="{BB962C8B-B14F-4D97-AF65-F5344CB8AC3E}">
        <p14:creationId xmlns:p14="http://schemas.microsoft.com/office/powerpoint/2010/main" val="4256844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do this?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95437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6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891337" y="33750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any value of x, y is in the interval [0, 1]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nonlinear transformation!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85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24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1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003425"/>
            <a:ext cx="1463675" cy="1844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name hints at its usefulness in interpreting our results.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 will see why shortly.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29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Error terms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09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345059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of the key assumptions of linear regression is that the error terms follow independent Gaussian distributions with zero mean and constant variance: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4114800"/>
            <a:ext cx="255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2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</p:txBody>
      </p:sp>
    </p:spTree>
    <p:extLst>
      <p:ext uri="{BB962C8B-B14F-4D97-AF65-F5344CB8AC3E}">
        <p14:creationId xmlns:p14="http://schemas.microsoft.com/office/powerpoint/2010/main" val="466568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44613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3467100"/>
            <a:ext cx="1463675" cy="1463675"/>
            <a:chOff x="0" y="14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same distribution followed by a coin toss.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makes sense!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420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29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GLMs generalize the distribution of the error term, and allow the conditional mean of the response variable to be related to the linear model by a </a:t>
            </a:r>
            <a:r>
              <a:rPr lang="en-US" sz="3000" dirty="0" smtClean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3462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</p:spTree>
    <p:extLst>
      <p:ext uri="{BB962C8B-B14F-4D97-AF65-F5344CB8AC3E}">
        <p14:creationId xmlns:p14="http://schemas.microsoft.com/office/powerpoint/2010/main" val="2317454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0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canonical 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distribution; there are some other usable link functions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) but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most commonly used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0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Interpreting results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1407424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401348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Interpreting this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requires another definition first.</a:t>
            </a:r>
          </a:p>
        </p:txBody>
      </p:sp>
    </p:spTree>
    <p:extLst>
      <p:ext uri="{BB962C8B-B14F-4D97-AF65-F5344CB8AC3E}">
        <p14:creationId xmlns:p14="http://schemas.microsoft.com/office/powerpoint/2010/main" val="874680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5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 ratio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binary event is given by the odds of the event divided by the odds of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975100"/>
            <a:ext cx="4940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3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7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simple </a:t>
            </a:r>
            <a:r>
              <a:rPr lang="en-US" sz="3000" dirty="0">
                <a:latin typeface="PFDinTextCompPro-Italic"/>
                <a:cs typeface="PFDinTextCompPro-Italic"/>
              </a:rPr>
              <a:t>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2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</p:txBody>
      </p:sp>
    </p:spTree>
    <p:extLst>
      <p:ext uri="{BB962C8B-B14F-4D97-AF65-F5344CB8AC3E}">
        <p14:creationId xmlns:p14="http://schemas.microsoft.com/office/powerpoint/2010/main" val="2616159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</a:t>
            </a:r>
            <a:r>
              <a:rPr lang="en-US" sz="3000" dirty="0">
                <a:latin typeface="PFDinTextCompPro-Italic"/>
                <a:cs typeface="PFDinTextCompPro-Italic"/>
              </a:rPr>
              <a:t>odds ratio of a binary event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gives the </a:t>
            </a:r>
            <a:r>
              <a:rPr lang="en-US" sz="3000" dirty="0">
                <a:latin typeface="PFDinTextCompPro-Italic"/>
                <a:cs typeface="PFDinTextCompPro-Italic"/>
              </a:rPr>
              <a:t>increase </a:t>
            </a:r>
            <a:r>
              <a:rPr lang="en-US" sz="3000" dirty="0" smtClean="0">
                <a:latin typeface="PFDinTextCompPro-Italic"/>
                <a:cs typeface="PFDinTextCompPro-Italic"/>
              </a:rPr>
              <a:t>in likelihood of an outcome if </a:t>
            </a:r>
            <a:r>
              <a:rPr lang="en-US" sz="3000" dirty="0">
                <a:latin typeface="PFDinTextCompPro-Italic"/>
                <a:cs typeface="PFDinTextCompPro-Italic"/>
              </a:rPr>
              <a:t>the event occurs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79794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this case, </a:t>
            </a:r>
            <a:r>
              <a:rPr lang="en-US" sz="3000" dirty="0" smtClean="0">
                <a:latin typeface="PFDinTextCompPro-Italic"/>
                <a:cs typeface="PFDinTextCompPro-Italic"/>
              </a:rPr>
              <a:t>an odds </a:t>
            </a:r>
            <a:r>
              <a:rPr lang="en-US" sz="3000" dirty="0">
                <a:latin typeface="PFDinTextCompPro-Italic"/>
                <a:cs typeface="PFDinTextCompPro-Italic"/>
              </a:rPr>
              <a:t>ratio of </a:t>
            </a:r>
            <a:r>
              <a:rPr lang="en-US" sz="3000" dirty="0" smtClean="0">
                <a:latin typeface="PFDinTextCompPro-Italic"/>
                <a:cs typeface="PFDinTextCompPro-Italic"/>
              </a:rPr>
              <a:t>2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= log(2)) indicates </a:t>
            </a:r>
            <a:r>
              <a:rPr lang="en-US" sz="3000" dirty="0">
                <a:latin typeface="PFDinTextCompPro-Italic"/>
                <a:cs typeface="PFDinTextCompPro-Italic"/>
              </a:rPr>
              <a:t>that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odds of </a:t>
            </a:r>
            <a:r>
              <a:rPr lang="en-US" sz="3000" dirty="0">
                <a:latin typeface="PFDinTextCompPro-Italic"/>
                <a:cs typeface="PFDinTextCompPro-Italic"/>
              </a:rPr>
              <a:t>purchase </a:t>
            </a:r>
            <a:r>
              <a:rPr lang="en-US" sz="3000" dirty="0" smtClean="0">
                <a:latin typeface="PFDinTextCompPro-Italic"/>
                <a:cs typeface="PFDinTextCompPro-Italic"/>
              </a:rPr>
              <a:t>is twice as high </a:t>
            </a:r>
            <a:r>
              <a:rPr lang="en-US" sz="3000" dirty="0">
                <a:latin typeface="PFDinTextCompPro-Italic"/>
                <a:cs typeface="PFDinTextCompPro-Italic"/>
              </a:rPr>
              <a:t>for an 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 as for a non-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(binary)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19455</TotalTime>
  <Pages>0</Pages>
  <Words>1899</Words>
  <Characters>0</Characters>
  <Application>Microsoft Macintosh PowerPoint</Application>
  <PresentationFormat>Custom</PresentationFormat>
  <Lines>0</Lines>
  <Paragraphs>352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GA_Instructor_Template_Deck</vt:lpstr>
      <vt:lpstr>Agenda</vt:lpstr>
      <vt:lpstr>INTRO to DATA SCIENCE logistic regression</vt:lpstr>
      <vt:lpstr> I. logistic regression II. Outcome variables III. Error terms iv. Interpreting results  exercises: Implementing a logistic fit in r</vt:lpstr>
      <vt:lpstr> I.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Outcome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Error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3710</cp:revision>
  <dcterms:modified xsi:type="dcterms:W3CDTF">2014-04-06T20:18:21Z</dcterms:modified>
</cp:coreProperties>
</file>