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6"/>
  </p:notesMasterIdLst>
  <p:sldIdLst>
    <p:sldId id="258" r:id="rId3"/>
    <p:sldId id="340" r:id="rId4"/>
    <p:sldId id="326" r:id="rId5"/>
    <p:sldId id="473" r:id="rId6"/>
    <p:sldId id="897" r:id="rId7"/>
    <p:sldId id="898" r:id="rId8"/>
    <p:sldId id="899" r:id="rId9"/>
    <p:sldId id="904" r:id="rId10"/>
    <p:sldId id="905" r:id="rId11"/>
    <p:sldId id="906" r:id="rId12"/>
    <p:sldId id="907" r:id="rId13"/>
    <p:sldId id="908" r:id="rId14"/>
    <p:sldId id="909" r:id="rId15"/>
    <p:sldId id="910" r:id="rId16"/>
    <p:sldId id="929" r:id="rId17"/>
    <p:sldId id="809" r:id="rId18"/>
    <p:sldId id="913" r:id="rId19"/>
    <p:sldId id="914" r:id="rId20"/>
    <p:sldId id="1000" r:id="rId21"/>
    <p:sldId id="911" r:id="rId22"/>
    <p:sldId id="915" r:id="rId23"/>
    <p:sldId id="916" r:id="rId24"/>
    <p:sldId id="917" r:id="rId25"/>
    <p:sldId id="918" r:id="rId26"/>
    <p:sldId id="919" r:id="rId27"/>
    <p:sldId id="920" r:id="rId28"/>
    <p:sldId id="924" r:id="rId29"/>
    <p:sldId id="925" r:id="rId30"/>
    <p:sldId id="926" r:id="rId31"/>
    <p:sldId id="927" r:id="rId32"/>
    <p:sldId id="930" r:id="rId33"/>
    <p:sldId id="933" r:id="rId34"/>
    <p:sldId id="937" r:id="rId35"/>
    <p:sldId id="934" r:id="rId36"/>
    <p:sldId id="936" r:id="rId37"/>
    <p:sldId id="935" r:id="rId38"/>
    <p:sldId id="938" r:id="rId39"/>
    <p:sldId id="942" r:id="rId40"/>
    <p:sldId id="944" r:id="rId41"/>
    <p:sldId id="946" r:id="rId42"/>
    <p:sldId id="943" r:id="rId43"/>
    <p:sldId id="948" r:id="rId44"/>
    <p:sldId id="949" r:id="rId45"/>
    <p:sldId id="950" r:id="rId46"/>
    <p:sldId id="951" r:id="rId47"/>
    <p:sldId id="952" r:id="rId48"/>
    <p:sldId id="953" r:id="rId49"/>
    <p:sldId id="954" r:id="rId50"/>
    <p:sldId id="955" r:id="rId51"/>
    <p:sldId id="1001" r:id="rId52"/>
    <p:sldId id="963" r:id="rId53"/>
    <p:sldId id="968" r:id="rId54"/>
    <p:sldId id="969" r:id="rId55"/>
    <p:sldId id="964" r:id="rId56"/>
    <p:sldId id="965" r:id="rId57"/>
    <p:sldId id="966" r:id="rId58"/>
    <p:sldId id="971" r:id="rId59"/>
    <p:sldId id="972" r:id="rId60"/>
    <p:sldId id="973" r:id="rId61"/>
    <p:sldId id="974" r:id="rId62"/>
    <p:sldId id="975" r:id="rId63"/>
    <p:sldId id="976" r:id="rId64"/>
    <p:sldId id="980" r:id="rId65"/>
    <p:sldId id="1002" r:id="rId66"/>
    <p:sldId id="1003" r:id="rId67"/>
    <p:sldId id="983" r:id="rId68"/>
    <p:sldId id="984" r:id="rId69"/>
    <p:sldId id="985" r:id="rId70"/>
    <p:sldId id="987" r:id="rId71"/>
    <p:sldId id="991" r:id="rId72"/>
    <p:sldId id="1004" r:id="rId73"/>
    <p:sldId id="988" r:id="rId74"/>
    <p:sldId id="989" r:id="rId75"/>
    <p:sldId id="990" r:id="rId76"/>
    <p:sldId id="992" r:id="rId77"/>
    <p:sldId id="993" r:id="rId78"/>
    <p:sldId id="998" r:id="rId79"/>
    <p:sldId id="995" r:id="rId80"/>
    <p:sldId id="997" r:id="rId81"/>
    <p:sldId id="999" r:id="rId82"/>
    <p:sldId id="1005" r:id="rId83"/>
    <p:sldId id="1006" r:id="rId84"/>
    <p:sldId id="504" r:id="rId8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5390" autoAdjust="0"/>
  </p:normalViewPr>
  <p:slideViewPr>
    <p:cSldViewPr>
      <p:cViewPr>
        <p:scale>
          <a:sx n="140" d="100"/>
          <a:sy n="140" d="100"/>
        </p:scale>
        <p:origin x="-552" y="2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notesMaster" Target="notesMasters/notes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draw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Draw example on whiteboard for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One popular implementation (CART) uses only binary splits for this 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(Think about what these are for the 50/50 and 0/1 cases mentioned earlier.)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Why wouldn’t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decision tree classifiers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a decision tree represented?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a configuration of </a:t>
            </a:r>
            <a:r>
              <a:rPr lang="en-US" sz="3000" dirty="0" smtClean="0">
                <a:latin typeface="PFDinTextCompPro-Medium"/>
                <a:cs typeface="PFDinTextCompPro-Medium"/>
              </a:rPr>
              <a:t>nodes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dirty="0" smtClean="0">
                <a:latin typeface="PFDinTextCompPro-Medium"/>
                <a:cs typeface="PFDinTextCompPro-Medium"/>
              </a:rPr>
              <a:t>edges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More concretely, as a </a:t>
            </a:r>
            <a:r>
              <a:rPr lang="en-US" sz="3000" i="1" dirty="0" err="1" smtClean="0">
                <a:latin typeface="PFDinTextCompPro-Italic"/>
                <a:cs typeface="PFDinTextCompPro-Italic"/>
              </a:rPr>
              <a:t>multiway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 tree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is a type of (directed acyclic) </a:t>
            </a:r>
            <a:r>
              <a:rPr lang="en-US" sz="3000" dirty="0" smtClean="0">
                <a:latin typeface="PFDinTextCompPro-Medium"/>
                <a:cs typeface="PFDinTextCompPro-Medium"/>
              </a:rPr>
              <a:t>graph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169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a decision tree represented?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a configuration of </a:t>
            </a:r>
            <a:r>
              <a:rPr lang="en-US" sz="3000" dirty="0" smtClean="0">
                <a:latin typeface="PFDinTextCompPro-Medium"/>
                <a:cs typeface="PFDinTextCompPro-Medium"/>
              </a:rPr>
              <a:t>nodes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dirty="0" smtClean="0">
                <a:latin typeface="PFDinTextCompPro-Medium"/>
                <a:cs typeface="PFDinTextCompPro-Medium"/>
              </a:rPr>
              <a:t>edges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More concretely, as a </a:t>
            </a:r>
            <a:r>
              <a:rPr lang="en-US" sz="3000" i="1" dirty="0" err="1" smtClean="0">
                <a:latin typeface="PFDinTextCompPro-Italic"/>
                <a:cs typeface="PFDinTextCompPro-Italic"/>
              </a:rPr>
              <a:t>multiway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 tree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is a type of (directed acyclic) </a:t>
            </a:r>
            <a:r>
              <a:rPr lang="en-US" sz="3000" dirty="0" smtClean="0">
                <a:latin typeface="PFDinTextCompPro-Medium"/>
                <a:cs typeface="PFDinTextCompPro-Medium"/>
              </a:rPr>
              <a:t>graph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 decision tree, the nodes represent questions (</a:t>
            </a:r>
            <a:r>
              <a:rPr lang="en-US" sz="3000" dirty="0" smtClean="0">
                <a:latin typeface="PFDinTextCompPro-Medium"/>
                <a:cs typeface="PFDinTextCompPro-Medium"/>
              </a:rPr>
              <a:t>test conditions)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the edges are the answers to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2649724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nodes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top node of the tree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root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node has 0 incoming edges, and 2+ outgoing edges.</a:t>
            </a:r>
          </a:p>
        </p:txBody>
      </p:sp>
    </p:spTree>
    <p:extLst>
      <p:ext uri="{BB962C8B-B14F-4D97-AF65-F5344CB8AC3E}">
        <p14:creationId xmlns:p14="http://schemas.microsoft.com/office/powerpoint/2010/main" val="31715514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nodes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top node of the tree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root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node has 0 incoming edges, and 2+ outgoing edges.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internal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1 incoming edge, and 2+ outgoing edges. Internal nodes represent test conditions.</a:t>
            </a:r>
          </a:p>
        </p:txBody>
      </p:sp>
    </p:spTree>
    <p:extLst>
      <p:ext uri="{BB962C8B-B14F-4D97-AF65-F5344CB8AC3E}">
        <p14:creationId xmlns:p14="http://schemas.microsoft.com/office/powerpoint/2010/main" val="1200495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nodes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top node of the tree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root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node has 0 incoming edges, and 2+ outgoing edges.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internal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1 incoming edge, and 2+ outgoing edges. Internal nodes represent test conditions.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</a:t>
            </a:r>
            <a:r>
              <a:rPr lang="en-US" sz="3000" dirty="0" smtClean="0">
                <a:latin typeface="PFDinTextCompPro-Medium"/>
                <a:cs typeface="PFDinTextCompPro-Medium"/>
              </a:rPr>
              <a:t>leaf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1 incoming edge and, 0 outgoing edges. Leaf nodes correspond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00495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nodes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top node of the tree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root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node has 0 incoming edges, and 2+ outgoing edges.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internal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1 incoming edge, and 2+ outgoing edges. Internal nodes represent test conditions.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</a:t>
            </a:r>
            <a:r>
              <a:rPr lang="en-US" sz="3000" dirty="0" smtClean="0">
                <a:latin typeface="PFDinTextCompPro-Medium"/>
                <a:cs typeface="PFDinTextCompPro-Medium"/>
              </a:rPr>
              <a:t>leaf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1 incoming edge and, 0 outgoing edges. Leaf nodes correspond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3147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nodes in our tree are connected by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directed edges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directed edges lead from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parent nodes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to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child nodes.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854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 – data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68" y="1028700"/>
            <a:ext cx="7653338" cy="3955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337" y="4928056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smtClean="0">
                <a:latin typeface="+mn-lt"/>
              </a:rPr>
              <a:t>ch4.</a:t>
            </a:r>
            <a:r>
              <a:rPr lang="en-US" sz="800" i="1" dirty="0">
                <a:latin typeface="+mn-lt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55769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 –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8" y="947448"/>
            <a:ext cx="5138216" cy="41321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337" y="4928056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smtClean="0">
                <a:latin typeface="+mn-lt"/>
              </a:rPr>
              <a:t>ch4.</a:t>
            </a:r>
            <a:r>
              <a:rPr lang="en-US" sz="800" i="1" dirty="0">
                <a:latin typeface="+mn-lt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17363724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 –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8" y="947448"/>
            <a:ext cx="5138216" cy="4132190"/>
          </a:xfrm>
          <a:prstGeom prst="rect">
            <a:avLst/>
          </a:prstGeom>
        </p:spPr>
      </p:pic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6036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9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Internal nodes represent test conditions which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partition the records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at that node.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4337" y="4928056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smtClean="0">
                <a:latin typeface="+mn-lt"/>
              </a:rPr>
              <a:t>ch4.</a:t>
            </a:r>
            <a:r>
              <a:rPr lang="en-US" sz="800" i="1" dirty="0">
                <a:latin typeface="+mn-lt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34843345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Building decision trees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20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decision trees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Building decision trees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Optimization functions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Preventing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overfitting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Implementing decision trees with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scikit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-learn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build a decision tree?</a:t>
            </a:r>
          </a:p>
        </p:txBody>
      </p:sp>
    </p:spTree>
    <p:extLst>
      <p:ext uri="{BB962C8B-B14F-4D97-AF65-F5344CB8AC3E}">
        <p14:creationId xmlns:p14="http://schemas.microsoft.com/office/powerpoint/2010/main" val="1200495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build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One possibility would be to evaluate all possible decision trees </a:t>
            </a:r>
            <a:r>
              <a:rPr lang="en-US" sz="3000" dirty="0">
                <a:latin typeface="PFDinTextCompPro-Italic"/>
                <a:cs typeface="PFDinTextCompPro-Italic"/>
              </a:rPr>
              <a:t>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</a:t>
            </a:r>
            <a:r>
              <a:rPr lang="en-US" sz="3000" dirty="0" smtClean="0">
                <a:latin typeface="PFDinTextCompPro-Italic"/>
                <a:cs typeface="PFDinTextCompPro-Italic"/>
              </a:rPr>
              <a:t>	all </a:t>
            </a:r>
            <a:r>
              <a:rPr lang="en-US" sz="3000" dirty="0">
                <a:latin typeface="PFDinTextCompPro-Italic"/>
                <a:cs typeface="PFDinTextCompPro-Italic"/>
              </a:rPr>
              <a:t>permutations of test conditions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 a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40080366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build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One possibility would be to evaluate all possible decision trees </a:t>
            </a:r>
            <a:r>
              <a:rPr lang="en-US" sz="3000" dirty="0">
                <a:latin typeface="PFDinTextCompPro-Italic"/>
                <a:cs typeface="PFDinTextCompPro-Italic"/>
              </a:rPr>
              <a:t>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</a:t>
            </a:r>
            <a:r>
              <a:rPr lang="en-US" sz="3000" dirty="0" smtClean="0">
                <a:latin typeface="PFDinTextCompPro-Italic"/>
                <a:cs typeface="PFDinTextCompPro-Italic"/>
              </a:rPr>
              <a:t>	all </a:t>
            </a:r>
            <a:r>
              <a:rPr lang="en-US" sz="3000" dirty="0">
                <a:latin typeface="PFDinTextCompPro-Italic"/>
                <a:cs typeface="PFDinTextCompPro-Italic"/>
              </a:rPr>
              <a:t>permutations of test conditions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 a given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But this is generally too complex to be practical </a:t>
            </a:r>
            <a:r>
              <a:rPr lang="en-US" sz="2300" dirty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i="1" dirty="0">
                <a:latin typeface="PFDinTextCompPro-Italic"/>
                <a:cs typeface="PFDinTextCompPro-Italic"/>
              </a:rPr>
              <a:t>O(2</a:t>
            </a:r>
            <a:r>
              <a:rPr lang="en-US" sz="3000" i="1" baseline="30000" dirty="0">
                <a:latin typeface="PFDinTextCompPro-Italic"/>
                <a:cs typeface="PFDinTextCompPro-Italic"/>
              </a:rPr>
              <a:t>n</a:t>
            </a:r>
            <a:r>
              <a:rPr lang="en-US" sz="3000" i="1" dirty="0">
                <a:latin typeface="PFDinTextCompPro-Italic"/>
                <a:cs typeface="PFDinTextCompPro-Italic"/>
              </a:rPr>
              <a:t>)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2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0080366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build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One possibility would be to evaluate all possible decision trees </a:t>
            </a:r>
            <a:r>
              <a:rPr lang="en-US" sz="3000" dirty="0">
                <a:latin typeface="PFDinTextCompPro-Italic"/>
                <a:cs typeface="PFDinTextCompPro-Italic"/>
              </a:rPr>
              <a:t>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</a:t>
            </a:r>
            <a:r>
              <a:rPr lang="en-US" sz="3000" dirty="0" smtClean="0">
                <a:latin typeface="PFDinTextCompPro-Italic"/>
                <a:cs typeface="PFDinTextCompPro-Italic"/>
              </a:rPr>
              <a:t>	all </a:t>
            </a:r>
            <a:r>
              <a:rPr lang="en-US" sz="3000" dirty="0">
                <a:latin typeface="PFDinTextCompPro-Italic"/>
                <a:cs typeface="PFDinTextCompPro-Italic"/>
              </a:rPr>
              <a:t>permutations of test conditions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 a given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But this is generally too complex to be practical </a:t>
            </a:r>
            <a:r>
              <a:rPr lang="en-US" sz="2300" dirty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i="1" dirty="0">
                <a:latin typeface="PFDinTextCompPro-Italic"/>
                <a:cs typeface="PFDinTextCompPro-Italic"/>
              </a:rPr>
              <a:t>O(2</a:t>
            </a:r>
            <a:r>
              <a:rPr lang="en-US" sz="3000" i="1" baseline="30000" dirty="0">
                <a:latin typeface="PFDinTextCompPro-Italic"/>
                <a:cs typeface="PFDinTextCompPro-Italic"/>
              </a:rPr>
              <a:t>n</a:t>
            </a:r>
            <a:r>
              <a:rPr lang="en-US" sz="3000" i="1" dirty="0">
                <a:latin typeface="PFDinTextCompPro-Italic"/>
                <a:cs typeface="PFDinTextCompPro-Italic"/>
              </a:rPr>
              <a:t>)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find a practical solution that works?</a:t>
            </a:r>
          </a:p>
        </p:txBody>
      </p:sp>
    </p:spTree>
    <p:extLst>
      <p:ext uri="{BB962C8B-B14F-4D97-AF65-F5344CB8AC3E}">
        <p14:creationId xmlns:p14="http://schemas.microsoft.com/office/powerpoint/2010/main" val="8471472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build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One possibility would be to evaluate all possible decision trees </a:t>
            </a:r>
            <a:r>
              <a:rPr lang="en-US" sz="3000" dirty="0">
                <a:latin typeface="PFDinTextCompPro-Italic"/>
                <a:cs typeface="PFDinTextCompPro-Italic"/>
              </a:rPr>
              <a:t>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</a:t>
            </a:r>
            <a:r>
              <a:rPr lang="en-US" sz="3000" dirty="0" smtClean="0">
                <a:latin typeface="PFDinTextCompPro-Italic"/>
                <a:cs typeface="PFDinTextCompPro-Italic"/>
              </a:rPr>
              <a:t>	all </a:t>
            </a:r>
            <a:r>
              <a:rPr lang="en-US" sz="3000" dirty="0">
                <a:latin typeface="PFDinTextCompPro-Italic"/>
                <a:cs typeface="PFDinTextCompPro-Italic"/>
              </a:rPr>
              <a:t>permutations of test conditions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 a given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But this is generally too complex to be </a:t>
            </a:r>
            <a:r>
              <a:rPr lang="en-US" sz="3000" dirty="0" smtClean="0">
                <a:latin typeface="PFDinTextCompPro-Italic"/>
                <a:cs typeface="PFDinTextCompPro-Italic"/>
              </a:rPr>
              <a:t>practical </a:t>
            </a:r>
            <a:r>
              <a:rPr lang="en-US" sz="2300" dirty="0" smtClean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i="1" dirty="0">
                <a:latin typeface="PFDinTextCompPro-Italic"/>
                <a:cs typeface="PFDinTextCompPro-Italic"/>
              </a:rPr>
              <a:t>O(2</a:t>
            </a:r>
            <a:r>
              <a:rPr lang="en-US" sz="3000" i="1" baseline="30000" dirty="0">
                <a:latin typeface="PFDinTextCompPro-Italic"/>
                <a:cs typeface="PFDinTextCompPro-Italic"/>
              </a:rPr>
              <a:t>n</a:t>
            </a:r>
            <a:r>
              <a:rPr lang="en-US" sz="3000" i="1" dirty="0">
                <a:latin typeface="PFDinTextCompPro-Italic"/>
                <a:cs typeface="PFDinTextCompPro-Italic"/>
              </a:rPr>
              <a:t>)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find a practical solution that works?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Use a </a:t>
            </a:r>
            <a:r>
              <a:rPr lang="en-US" sz="3000" dirty="0" smtClean="0">
                <a:latin typeface="PFDinTextCompPro-Medium"/>
                <a:cs typeface="PFDinTextCompPro-Medium"/>
              </a:rPr>
              <a:t>heuristic</a:t>
            </a:r>
            <a:r>
              <a:rPr lang="en-US" sz="3000" dirty="0" smtClean="0">
                <a:latin typeface="PFDinTextCompPro-Italic"/>
                <a:cs typeface="PFDinTextCompPro-Italic"/>
              </a:rPr>
              <a:t> algorithm.</a:t>
            </a:r>
            <a:endParaRPr lang="en-US" sz="3000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02905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basic method used to build (or “grow”) a decision tree is </a:t>
            </a:r>
            <a:r>
              <a:rPr lang="en-US" sz="3000" dirty="0" smtClean="0">
                <a:latin typeface="PFDinTextCompPro-Medium"/>
                <a:cs typeface="PFDinTextCompPro-Medium"/>
              </a:rPr>
              <a:t>Hunt’s algorithm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0530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basic method used to build (or “grow”) a decision tree is </a:t>
            </a:r>
            <a:r>
              <a:rPr lang="en-US" sz="3000" dirty="0" smtClean="0">
                <a:latin typeface="PFDinTextCompPro-Medium"/>
                <a:cs typeface="PFDinTextCompPro-Medium"/>
              </a:rPr>
              <a:t>Hunt’s algorithm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Medium"/>
                <a:cs typeface="PFDinTextCompPro-Medium"/>
              </a:rPr>
              <a:t>recursive</a:t>
            </a:r>
            <a:r>
              <a:rPr lang="en-US" sz="3000" dirty="0" smtClean="0">
                <a:latin typeface="PFDinTextCompPro-Italic"/>
                <a:cs typeface="PFDinTextCompPro-Italic"/>
              </a:rPr>
              <a:t> algorithm that leads to a </a:t>
            </a:r>
            <a:r>
              <a:rPr lang="en-US" sz="3000" dirty="0" smtClean="0">
                <a:latin typeface="PFDinTextCompPro-Medium"/>
                <a:cs typeface="PFDinTextCompPro-Medium"/>
              </a:rPr>
              <a:t>local optimum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107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basic method used to build (or “grow”) a decision tree is </a:t>
            </a:r>
            <a:r>
              <a:rPr lang="en-US" sz="3000" dirty="0" smtClean="0">
                <a:latin typeface="PFDinTextCompPro-Medium"/>
                <a:cs typeface="PFDinTextCompPro-Medium"/>
              </a:rPr>
              <a:t>Hunt’s algorithm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Medium"/>
                <a:cs typeface="PFDinTextCompPro-Medium"/>
              </a:rPr>
              <a:t>recursive</a:t>
            </a:r>
            <a:r>
              <a:rPr lang="en-US" sz="3000" dirty="0" smtClean="0">
                <a:latin typeface="PFDinTextCompPro-Italic"/>
                <a:cs typeface="PFDinTextCompPro-Italic"/>
              </a:rPr>
              <a:t> algorithm that leads to a </a:t>
            </a:r>
            <a:r>
              <a:rPr lang="en-US" sz="3000" dirty="0" smtClean="0">
                <a:latin typeface="PFDinTextCompPro-Medium"/>
                <a:cs typeface="PFDinTextCompPro-Medium"/>
              </a:rPr>
              <a:t>local optimum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– algorithm makes locally optimal decision at each step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recursive</a:t>
            </a:r>
            <a:r>
              <a:rPr lang="en-US" sz="3000" dirty="0" smtClean="0">
                <a:latin typeface="PFDinTextCompPro-Italic"/>
                <a:cs typeface="PFDinTextCompPro-Italic"/>
              </a:rPr>
              <a:t> 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splits task into subtasks, solves each the same way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local optimum</a:t>
            </a:r>
            <a:r>
              <a:rPr lang="en-US" sz="3000" dirty="0" smtClean="0">
                <a:latin typeface="PFDinTextCompPro-Italic"/>
                <a:cs typeface="PFDinTextCompPro-Italic"/>
              </a:rPr>
              <a:t> 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solution for a given neighborhood of points</a:t>
            </a:r>
          </a:p>
        </p:txBody>
      </p:sp>
    </p:spTree>
    <p:extLst>
      <p:ext uri="{BB962C8B-B14F-4D97-AF65-F5344CB8AC3E}">
        <p14:creationId xmlns:p14="http://schemas.microsoft.com/office/powerpoint/2010/main" val="4224001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Hunt’s algorithm builds a decision tree by recursively partitioning records into smaller &amp; smaller subsets.</a:t>
            </a:r>
          </a:p>
        </p:txBody>
      </p:sp>
    </p:spTree>
    <p:extLst>
      <p:ext uri="{BB962C8B-B14F-4D97-AF65-F5344CB8AC3E}">
        <p14:creationId xmlns:p14="http://schemas.microsoft.com/office/powerpoint/2010/main" val="2292953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Hunt’s algorithm builds a decision tree by recursively partitioning records into smaller &amp; smaller subsets.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partitioning decision is made at each node according to a metric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purity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5484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decision trees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Hunt’s algorithm builds a decision tree by recursively partitioning records into smaller &amp; smaller subsets.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partitioning decision is made at each node according to a </a:t>
            </a:r>
            <a:r>
              <a:rPr lang="en-US" sz="3000" dirty="0" smtClean="0">
                <a:latin typeface="PFDinTextCompPro-Italic"/>
                <a:cs typeface="PFDinTextCompPro-Italic"/>
              </a:rPr>
              <a:t>purity metric.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partition is 100% pure when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all of its records belong to a single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2585484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X</a:t>
            </a:r>
            <a:r>
              <a:rPr lang="en-US" sz="2500" i="1" dirty="0">
                <a:latin typeface="PFDinTextCompPro-Italic"/>
                <a:cs typeface="PFDinTextCompPro-Italic"/>
              </a:rPr>
              <a:t>,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 Y</a:t>
            </a:r>
            <a:r>
              <a:rPr lang="en-US" sz="2500" dirty="0" smtClean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, Hunt’s algorithm proceeds as follows:</a:t>
            </a:r>
          </a:p>
        </p:txBody>
      </p:sp>
    </p:spTree>
    <p:extLst>
      <p:ext uri="{BB962C8B-B14F-4D97-AF65-F5344CB8AC3E}">
        <p14:creationId xmlns:p14="http://schemas.microsoft.com/office/powerpoint/2010/main" val="33201094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If all records in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belong to class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X</a:t>
            </a:r>
            <a:r>
              <a:rPr lang="en-US" sz="2500" dirty="0" smtClean="0">
                <a:latin typeface="PFDinTextCompPro-Italic"/>
                <a:cs typeface="PFDinTextCompPro-Italic"/>
              </a:rPr>
              <a:t>, then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 leaf node corresponding to class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X.</a:t>
            </a:r>
          </a:p>
        </p:txBody>
      </p:sp>
    </p:spTree>
    <p:extLst>
      <p:ext uri="{BB962C8B-B14F-4D97-AF65-F5344CB8AC3E}">
        <p14:creationId xmlns:p14="http://schemas.microsoft.com/office/powerpoint/2010/main" val="4158835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If all records in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belong to class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X</a:t>
            </a:r>
            <a:r>
              <a:rPr lang="en-US" sz="2500" dirty="0" smtClean="0">
                <a:latin typeface="PFDinTextCompPro-Italic"/>
                <a:cs typeface="PFDinTextCompPro-Italic"/>
              </a:rPr>
              <a:t>, then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 leaf node corresponding to class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X.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2226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base case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for the recursive algorithm.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785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If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contains records from both classes, then a test condition is created to partition the records further. In this case,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an internal node whose outgoing edges correspond to the possible outcomes of this test condition.</a:t>
            </a:r>
          </a:p>
        </p:txBody>
      </p:sp>
    </p:spTree>
    <p:extLst>
      <p:ext uri="{BB962C8B-B14F-4D97-AF65-F5344CB8AC3E}">
        <p14:creationId xmlns:p14="http://schemas.microsoft.com/office/powerpoint/2010/main" val="12083100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If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contains records from both classes, then a test condition is created to partition the records further. In this case,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an internal node whose outgoing edges correspond to the possible outcomes of this test condition.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These outgoing edges terminate in </a:t>
            </a:r>
            <a:r>
              <a:rPr lang="en-US" sz="2500" dirty="0" smtClean="0">
                <a:latin typeface="PFDinTextCompPro-Medium"/>
                <a:cs typeface="PFDinTextCompPro-Medium"/>
              </a:rPr>
              <a:t>child nodes</a:t>
            </a:r>
            <a:r>
              <a:rPr lang="en-US" sz="2500" dirty="0" smtClean="0">
                <a:latin typeface="PFDinTextCompPro-Italic"/>
                <a:cs typeface="PFDinTextCompPro-Italic"/>
              </a:rPr>
              <a:t>. A record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d</a:t>
            </a:r>
            <a:r>
              <a:rPr lang="en-US" sz="2500" dirty="0" smtClean="0">
                <a:latin typeface="PFDinTextCompPro-Italic"/>
                <a:cs typeface="PFDinTextCompPro-Italic"/>
              </a:rPr>
              <a:t> in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assigned to one of these child nodes based on the outcome of the test condition applied to d.</a:t>
            </a:r>
          </a:p>
        </p:txBody>
      </p:sp>
    </p:spTree>
    <p:extLst>
      <p:ext uri="{BB962C8B-B14F-4D97-AF65-F5344CB8AC3E}">
        <p14:creationId xmlns:p14="http://schemas.microsoft.com/office/powerpoint/2010/main" val="2586180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</a:t>
            </a:r>
            <a:r>
              <a:rPr lang="en-US" sz="2500" dirty="0" smtClean="0">
                <a:latin typeface="PFDinTextCompPro-Italic"/>
                <a:cs typeface="PFDinTextCompPro-Italic"/>
              </a:rPr>
              <a:t>)  These steps are then recursively applied to each child node.</a:t>
            </a:r>
          </a:p>
        </p:txBody>
      </p:sp>
    </p:spTree>
    <p:extLst>
      <p:ext uri="{BB962C8B-B14F-4D97-AF65-F5344CB8AC3E}">
        <p14:creationId xmlns:p14="http://schemas.microsoft.com/office/powerpoint/2010/main" val="2129653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</a:t>
            </a:r>
            <a:r>
              <a:rPr lang="en-US" sz="2500" dirty="0" smtClean="0">
                <a:latin typeface="PFDinTextCompPro-Italic"/>
                <a:cs typeface="PFDinTextCompPro-Italic"/>
              </a:rPr>
              <a:t>)  These steps are then recursively applied to each child node.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1464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Decision trees are easy to interpret, but the algorithms to create them are a bit complicated.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37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partition the training records?</a:t>
            </a:r>
          </a:p>
        </p:txBody>
      </p:sp>
    </p:spTree>
    <p:extLst>
      <p:ext uri="{BB962C8B-B14F-4D97-AF65-F5344CB8AC3E}">
        <p14:creationId xmlns:p14="http://schemas.microsoft.com/office/powerpoint/2010/main" val="37195260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</p:txBody>
      </p:sp>
    </p:spTree>
    <p:extLst>
      <p:ext uri="{BB962C8B-B14F-4D97-AF65-F5344CB8AC3E}">
        <p14:creationId xmlns:p14="http://schemas.microsoft.com/office/powerpoint/2010/main" val="15432859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decision tree?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Test conditions can create </a:t>
            </a:r>
            <a:r>
              <a:rPr lang="en-US" sz="3000" dirty="0" smtClean="0">
                <a:latin typeface="PFDinTextCompPro-Medium"/>
                <a:cs typeface="PFDinTextCompPro-Medium"/>
              </a:rPr>
              <a:t>binary splits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97808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Test conditions can create </a:t>
            </a:r>
            <a:r>
              <a:rPr lang="en-US" sz="3000" dirty="0" smtClean="0">
                <a:latin typeface="PFDinTextCompPro-Medium"/>
                <a:cs typeface="PFDinTextCompPro-Medium"/>
              </a:rPr>
              <a:t>binary splits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6" y="3126986"/>
            <a:ext cx="2955131" cy="2016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748" y="3162300"/>
            <a:ext cx="548498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476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Alternatively, we can create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multiway</a:t>
            </a:r>
            <a:r>
              <a:rPr lang="en-US" sz="3000" dirty="0" smtClean="0">
                <a:latin typeface="PFDinTextCompPro-Medium"/>
                <a:cs typeface="PFDinTextCompPro-Medium"/>
              </a:rPr>
              <a:t> splits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56" y="3086100"/>
            <a:ext cx="3890963" cy="20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64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Alternatively, we can create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multiway</a:t>
            </a:r>
            <a:r>
              <a:rPr lang="en-US" sz="3000" dirty="0" smtClean="0">
                <a:latin typeface="PFDinTextCompPro-Medium"/>
                <a:cs typeface="PFDinTextCompPro-Medium"/>
              </a:rPr>
              <a:t> splits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56" y="3086100"/>
            <a:ext cx="3890963" cy="2089753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Multiway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splits can produce purer subsets, but may lead to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7801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continuous features, we can use either method: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68" y="2997786"/>
            <a:ext cx="5367338" cy="22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41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continuous features, we can use either method: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68" y="2997786"/>
            <a:ext cx="5367338" cy="2257035"/>
          </a:xfrm>
          <a:prstGeom prst="rect">
            <a:avLst/>
          </a:prstGeom>
        </p:spPr>
      </p:pic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332662" y="2019300"/>
            <a:ext cx="1463675" cy="1920875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There are optimizations that can improve the naïve quadratic complexity of determining the optimum split point for continuous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atrributes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374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determine the best split?</a:t>
            </a:r>
          </a:p>
        </p:txBody>
      </p:sp>
    </p:spTree>
    <p:extLst>
      <p:ext uri="{BB962C8B-B14F-4D97-AF65-F5344CB8AC3E}">
        <p14:creationId xmlns:p14="http://schemas.microsoft.com/office/powerpoint/2010/main" val="3459806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determine the best split?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no split is necessary (at a given node) when all records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 belong to the same class.</a:t>
            </a:r>
          </a:p>
        </p:txBody>
      </p:sp>
    </p:spTree>
    <p:extLst>
      <p:ext uri="{BB962C8B-B14F-4D97-AF65-F5344CB8AC3E}">
        <p14:creationId xmlns:p14="http://schemas.microsoft.com/office/powerpoint/2010/main" val="2619959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determine the best split?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no split is necessary (at a given node) when all records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 belong to the same class.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we want each step to create the partition with the highest possible purity.</a:t>
            </a:r>
          </a:p>
        </p:txBody>
      </p:sp>
    </p:spTree>
    <p:extLst>
      <p:ext uri="{BB962C8B-B14F-4D97-AF65-F5344CB8AC3E}">
        <p14:creationId xmlns:p14="http://schemas.microsoft.com/office/powerpoint/2010/main" val="2619959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determine the best split?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no split is necessary (at a given node) when all records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 belong to the same class.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we want each step to create the partition with the highest possible purity.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need an objective function to optimize!</a:t>
            </a:r>
          </a:p>
        </p:txBody>
      </p:sp>
    </p:spTree>
    <p:extLst>
      <p:ext uri="{BB962C8B-B14F-4D97-AF65-F5344CB8AC3E}">
        <p14:creationId xmlns:p14="http://schemas.microsoft.com/office/powerpoint/2010/main" val="2619959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non-parametric hierarchical classification technique.</a:t>
            </a:r>
          </a:p>
        </p:txBody>
      </p:sp>
    </p:spTree>
    <p:extLst>
      <p:ext uri="{BB962C8B-B14F-4D97-AF65-F5344CB8AC3E}">
        <p14:creationId xmlns:p14="http://schemas.microsoft.com/office/powerpoint/2010/main" val="3625411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 Optimization functions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35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want our objective function to measure the gain in purity from a particular split.</a:t>
            </a:r>
          </a:p>
        </p:txBody>
      </p:sp>
    </p:spTree>
    <p:extLst>
      <p:ext uri="{BB962C8B-B14F-4D97-AF65-F5344CB8AC3E}">
        <p14:creationId xmlns:p14="http://schemas.microsoft.com/office/powerpoint/2010/main" val="27533248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want our objective function to measure the gain in purity from a particular split.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we want it to depend on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over the nodes (before and after the split).</a:t>
            </a:r>
          </a:p>
        </p:txBody>
      </p:sp>
    </p:spTree>
    <p:extLst>
      <p:ext uri="{BB962C8B-B14F-4D97-AF65-F5344CB8AC3E}">
        <p14:creationId xmlns:p14="http://schemas.microsoft.com/office/powerpoint/2010/main" val="231626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want our objective function to measure the gain in purity from a particular split.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we want it to depend on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over the nodes (before and after the split).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For example, let </a:t>
            </a:r>
            <a:r>
              <a:rPr lang="en-US" sz="2500" i="1" dirty="0">
                <a:latin typeface="+mn-lt"/>
                <a:cs typeface="PFDinTextCompPro-Italic"/>
              </a:rPr>
              <a:t>p(</a:t>
            </a:r>
            <a:r>
              <a:rPr lang="en-US" sz="2500" i="1" dirty="0" err="1">
                <a:latin typeface="+mn-lt"/>
                <a:cs typeface="PFDinTextCompPro-Italic"/>
              </a:rPr>
              <a:t>i</a:t>
            </a:r>
            <a:r>
              <a:rPr lang="en-US" sz="2500" dirty="0" err="1">
                <a:latin typeface="+mn-lt"/>
                <a:cs typeface="PFDinTextCompPro-Italic"/>
              </a:rPr>
              <a:t>|</a:t>
            </a:r>
            <a:r>
              <a:rPr lang="en-US" sz="2500" i="1" dirty="0" err="1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)</a:t>
            </a:r>
            <a:r>
              <a:rPr lang="en-US" sz="3000" dirty="0">
                <a:latin typeface="PFDinTextCompPro-Italic"/>
                <a:cs typeface="PFDinTextCompPro-Italic"/>
              </a:rPr>
              <a:t> be the probability of class </a:t>
            </a:r>
            <a:r>
              <a:rPr lang="en-US" sz="2500" i="1" dirty="0" err="1">
                <a:latin typeface="+mn-lt"/>
                <a:cs typeface="PFDinTextCompPro-Italic"/>
              </a:rPr>
              <a:t>i</a:t>
            </a:r>
            <a:r>
              <a:rPr lang="en-US" sz="30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 fraction of records labeled </a:t>
            </a:r>
            <a:r>
              <a:rPr lang="en-US" sz="2500" i="1" dirty="0" err="1">
                <a:latin typeface="+mn-lt"/>
                <a:cs typeface="PFDinTextCompPro-Italic"/>
              </a:rPr>
              <a:t>i</a:t>
            </a:r>
            <a:r>
              <a:rPr lang="en-US" sz="30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1626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Then for a binary (0/1) classification problem,</a:t>
            </a:r>
          </a:p>
        </p:txBody>
      </p:sp>
    </p:spTree>
    <p:extLst>
      <p:ext uri="{BB962C8B-B14F-4D97-AF65-F5344CB8AC3E}">
        <p14:creationId xmlns:p14="http://schemas.microsoft.com/office/powerpoint/2010/main" val="6265611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for a binary (0/1) classification problem,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minimum purity partition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distribution: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p(0|t) = p(1|t) = 0.5</a:t>
            </a:r>
          </a:p>
        </p:txBody>
      </p:sp>
    </p:spTree>
    <p:extLst>
      <p:ext uri="{BB962C8B-B14F-4D97-AF65-F5344CB8AC3E}">
        <p14:creationId xmlns:p14="http://schemas.microsoft.com/office/powerpoint/2010/main" val="21809649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for a binary (0/1) classification problem,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minimum purity partition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distribution: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p(0|t) = p(1|t) = 0.5</a:t>
            </a:r>
          </a:p>
          <a:p>
            <a:endParaRPr lang="en-US" sz="2500" i="1" dirty="0" smtClean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maximum purity partition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) by the distribution: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p(0|t) = 1 – p(1|t) = 1</a:t>
            </a:r>
            <a:endParaRPr lang="en-US" sz="25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1809649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" y="1562100"/>
            <a:ext cx="8567739" cy="3151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measures of impurity include: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61667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Consistency of 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508" y="1028700"/>
            <a:ext cx="5544029" cy="4229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737" y="12573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Note that each measure achieves its max at 0.5, min at 0 &amp; 1.</a:t>
            </a:r>
          </a:p>
        </p:txBody>
      </p:sp>
    </p:spTree>
    <p:extLst>
      <p:ext uri="{BB962C8B-B14F-4D97-AF65-F5344CB8AC3E}">
        <p14:creationId xmlns:p14="http://schemas.microsoft.com/office/powerpoint/2010/main" val="2684218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Consistency of 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508" y="1028700"/>
            <a:ext cx="5544029" cy="4229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737" y="12573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Note that each measure achieves its max at 0.5, min at 0 &amp; 1.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9137" y="30861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Despite consistency, different measures may create different splits.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506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non-parametric hierarchical classification technique.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non-parametric</a:t>
            </a:r>
            <a:r>
              <a:rPr lang="en-US" sz="3000" dirty="0" smtClean="0">
                <a:latin typeface="PFDinTextCompPro-Italic"/>
                <a:cs typeface="PFDinTextCompPro-Italic"/>
              </a:rPr>
              <a:t>: no parameters, no distribution assumptions</a:t>
            </a:r>
          </a:p>
        </p:txBody>
      </p:sp>
    </p:spTree>
    <p:extLst>
      <p:ext uri="{BB962C8B-B14F-4D97-AF65-F5344CB8AC3E}">
        <p14:creationId xmlns:p14="http://schemas.microsoft.com/office/powerpoint/2010/main" val="19508719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Impurity measures put us on the right track, but on their own they are not enough to tell us how our split will do.</a:t>
            </a:r>
          </a:p>
        </p:txBody>
      </p:sp>
    </p:spTree>
    <p:extLst>
      <p:ext uri="{BB962C8B-B14F-4D97-AF65-F5344CB8AC3E}">
        <p14:creationId xmlns:p14="http://schemas.microsoft.com/office/powerpoint/2010/main" val="5559191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Impurity measures put us on the right track, but on their own they are not enough to tell us how our split will do.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is this true?</a:t>
            </a:r>
          </a:p>
        </p:txBody>
      </p:sp>
    </p:spTree>
    <p:extLst>
      <p:ext uri="{BB962C8B-B14F-4D97-AF65-F5344CB8AC3E}">
        <p14:creationId xmlns:p14="http://schemas.microsoft.com/office/powerpoint/2010/main" val="21148008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Impurity measures put us on the right track, but on their own they are not enough to tell us how our split will do.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is this true?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We still need to look at impurity before &amp; after the split.</a:t>
            </a:r>
          </a:p>
        </p:txBody>
      </p:sp>
    </p:spTree>
    <p:extLst>
      <p:ext uri="{BB962C8B-B14F-4D97-AF65-F5344CB8AC3E}">
        <p14:creationId xmlns:p14="http://schemas.microsoft.com/office/powerpoint/2010/main" val="21148008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make this comparison using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gain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26" y="1977658"/>
            <a:ext cx="4607422" cy="11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61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make this comparison using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gain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(Here </a:t>
            </a:r>
            <a:r>
              <a:rPr lang="en-US" sz="2000" i="1" dirty="0" smtClean="0">
                <a:latin typeface="+mn-lt"/>
                <a:cs typeface="PFDinTextCompPro-Italic"/>
              </a:rPr>
              <a:t>I</a:t>
            </a:r>
            <a:r>
              <a:rPr lang="en-US" sz="2500" dirty="0" smtClean="0">
                <a:latin typeface="PFDinTextCompPro-Italic"/>
                <a:cs typeface="PFDinTextCompPro-Italic"/>
              </a:rPr>
              <a:t> is the impurity measure, </a:t>
            </a:r>
            <a:r>
              <a:rPr lang="en-US" sz="2000" i="1" dirty="0" err="1" smtClean="0">
                <a:latin typeface="+mn-lt"/>
                <a:cs typeface="PFDinTextCompPro-Italic"/>
              </a:rPr>
              <a:t>N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dirty="0" smtClean="0">
                <a:latin typeface="PFDinTextCompPro-Italic"/>
                <a:cs typeface="PFDinTextCompPro-Italic"/>
              </a:rPr>
              <a:t> denotes the number of records at child node </a:t>
            </a:r>
            <a:r>
              <a:rPr lang="en-US" sz="2000" i="1" dirty="0" smtClean="0">
                <a:latin typeface="+mn-lt"/>
                <a:cs typeface="PFDinTextCompPro-Italic"/>
              </a:rPr>
              <a:t>j</a:t>
            </a:r>
            <a:r>
              <a:rPr lang="en-US" sz="2500" dirty="0" smtClean="0">
                <a:latin typeface="PFDinTextCompPro-Italic"/>
                <a:cs typeface="PFDinTextCompPro-Italic"/>
              </a:rPr>
              <a:t>, and </a:t>
            </a:r>
            <a:r>
              <a:rPr lang="en-US" sz="2000" i="1" dirty="0" smtClean="0">
                <a:latin typeface="+mn-lt"/>
                <a:cs typeface="PFDinTextCompPro-Italic"/>
              </a:rPr>
              <a:t>N</a:t>
            </a:r>
            <a:r>
              <a:rPr lang="en-US" sz="2500" dirty="0" smtClean="0">
                <a:latin typeface="PFDinTextCompPro-Italic"/>
                <a:cs typeface="PFDinTextCompPro-Italic"/>
              </a:rPr>
              <a:t> denotes the number of records at the parent node.)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26" y="1977658"/>
            <a:ext cx="4607422" cy="11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7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make this comparison using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gain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(Here </a:t>
            </a:r>
            <a:r>
              <a:rPr lang="en-US" sz="2000" i="1" dirty="0" smtClean="0">
                <a:latin typeface="+mn-lt"/>
                <a:cs typeface="PFDinTextCompPro-Italic"/>
              </a:rPr>
              <a:t>I</a:t>
            </a:r>
            <a:r>
              <a:rPr lang="en-US" sz="2500" dirty="0" smtClean="0">
                <a:latin typeface="PFDinTextCompPro-Italic"/>
                <a:cs typeface="PFDinTextCompPro-Italic"/>
              </a:rPr>
              <a:t> is the impurity measure, </a:t>
            </a:r>
            <a:r>
              <a:rPr lang="en-US" sz="2000" i="1" dirty="0" err="1" smtClean="0">
                <a:latin typeface="+mn-lt"/>
                <a:cs typeface="PFDinTextCompPro-Italic"/>
              </a:rPr>
              <a:t>N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dirty="0" smtClean="0">
                <a:latin typeface="PFDinTextCompPro-Italic"/>
                <a:cs typeface="PFDinTextCompPro-Italic"/>
              </a:rPr>
              <a:t> denotes the number of records at child node </a:t>
            </a:r>
            <a:r>
              <a:rPr lang="en-US" sz="2000" i="1" dirty="0" smtClean="0">
                <a:latin typeface="+mn-lt"/>
                <a:cs typeface="PFDinTextCompPro-Italic"/>
              </a:rPr>
              <a:t>j</a:t>
            </a:r>
            <a:r>
              <a:rPr lang="en-US" sz="2500" dirty="0" smtClean="0">
                <a:latin typeface="PFDinTextCompPro-Italic"/>
                <a:cs typeface="PFDinTextCompPro-Italic"/>
              </a:rPr>
              <a:t>, and </a:t>
            </a:r>
            <a:r>
              <a:rPr lang="en-US" sz="2000" i="1" dirty="0" smtClean="0">
                <a:latin typeface="+mn-lt"/>
                <a:cs typeface="PFDinTextCompPro-Italic"/>
              </a:rPr>
              <a:t>N</a:t>
            </a:r>
            <a:r>
              <a:rPr lang="en-US" sz="2500" dirty="0" smtClean="0">
                <a:latin typeface="PFDinTextCompPro-Italic"/>
                <a:cs typeface="PFDinTextCompPro-Italic"/>
              </a:rPr>
              <a:t> denotes the number of records at the parent node.)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</a:t>
            </a:r>
            <a:r>
              <a:rPr lang="en-US" sz="2500" i="1" dirty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entropy, this quantity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information gain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26" y="1977658"/>
            <a:ext cx="4607422" cy="11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7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Generally speaking, a test condition with a high number of outcomes can lead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(ex: a split with one outcome per record).</a:t>
            </a:r>
          </a:p>
        </p:txBody>
      </p:sp>
    </p:spTree>
    <p:extLst>
      <p:ext uri="{BB962C8B-B14F-4D97-AF65-F5344CB8AC3E}">
        <p14:creationId xmlns:p14="http://schemas.microsoft.com/office/powerpoint/2010/main" val="2725523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Generally speaking, a test condition with a high number of outcomes can lead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(ex: a split with one outcome per record).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way of dealing with this is to restrict the algorithm to binary splits only (CART).</a:t>
            </a:r>
          </a:p>
        </p:txBody>
      </p:sp>
    </p:spTree>
    <p:extLst>
      <p:ext uri="{BB962C8B-B14F-4D97-AF65-F5344CB8AC3E}">
        <p14:creationId xmlns:p14="http://schemas.microsoft.com/office/powerpoint/2010/main" val="21490196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Generally speaking, a test condition with a high number of outcomes can lead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(ex: a split with one outcome per record).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way of dealing with this is to restrict the algorithm to binary splits only (CART).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way is to use a splitting criterion which explicitly penalizes the number of outcomes (C4.5)</a:t>
            </a:r>
          </a:p>
        </p:txBody>
      </p:sp>
    </p:spTree>
    <p:extLst>
      <p:ext uri="{BB962C8B-B14F-4D97-AF65-F5344CB8AC3E}">
        <p14:creationId xmlns:p14="http://schemas.microsoft.com/office/powerpoint/2010/main" val="21490196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use a function of the information gain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gain ratio</a:t>
            </a:r>
            <a:r>
              <a:rPr lang="en-US" sz="3000" dirty="0" smtClean="0">
                <a:latin typeface="PFDinTextCompPro-Italic"/>
                <a:cs typeface="PFDinTextCompPro-Italic"/>
              </a:rPr>
              <a:t> to explicitly penalize high numbers of outcomes: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(Where </a:t>
            </a:r>
            <a:r>
              <a:rPr lang="en-US" sz="2500" i="1" dirty="0" smtClean="0">
                <a:latin typeface="+mn-lt"/>
                <a:cs typeface="PFDinTextCompPro-Italic"/>
              </a:rPr>
              <a:t>p(v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the probability of label </a:t>
            </a:r>
            <a:r>
              <a:rPr lang="en-US" sz="2500" i="1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2489200"/>
            <a:ext cx="4508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085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non-parametric hierarchical classification technique.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non-parametric</a:t>
            </a:r>
            <a:r>
              <a:rPr lang="en-US" sz="3000" dirty="0" smtClean="0">
                <a:latin typeface="PFDinTextCompPro-Italic"/>
                <a:cs typeface="PFDinTextCompPro-Italic"/>
              </a:rPr>
              <a:t>: no parameters, no distribution assumptions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hierarchical</a:t>
            </a:r>
            <a:r>
              <a:rPr lang="en-US" sz="3000" dirty="0" smtClean="0">
                <a:latin typeface="PFDinTextCompPro-Italic"/>
                <a:cs typeface="PFDinTextCompPro-Italic"/>
              </a:rPr>
              <a:t>: consists of a sequence of questions which yield a 	class label when applied to any record</a:t>
            </a:r>
          </a:p>
        </p:txBody>
      </p:sp>
    </p:spTree>
    <p:extLst>
      <p:ext uri="{BB962C8B-B14F-4D97-AF65-F5344CB8AC3E}">
        <p14:creationId xmlns:p14="http://schemas.microsoft.com/office/powerpoint/2010/main" val="2535763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We can use a function of the information gain called the </a:t>
            </a:r>
            <a:r>
              <a:rPr lang="en-US" sz="3000" dirty="0">
                <a:latin typeface="PFDinTextCompPro-Medium"/>
                <a:cs typeface="PFDinTextCompPro-Medium"/>
              </a:rPr>
              <a:t>gain ratio</a:t>
            </a:r>
            <a:r>
              <a:rPr lang="en-US" sz="3000" dirty="0">
                <a:latin typeface="PFDinTextCompPro-Italic"/>
                <a:cs typeface="PFDinTextCompPro-Italic"/>
              </a:rPr>
              <a:t> to explicitly penalize high numbers of outcomes: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(Where </a:t>
            </a:r>
            <a:r>
              <a:rPr lang="en-US" sz="2500" i="1" dirty="0" smtClean="0">
                <a:latin typeface="+mn-lt"/>
                <a:cs typeface="PFDinTextCompPro-Italic"/>
              </a:rPr>
              <a:t>p(v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the probability of label </a:t>
            </a:r>
            <a:r>
              <a:rPr lang="en-US" sz="2500" i="1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2489200"/>
            <a:ext cx="4508500" cy="9017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96137" y="20193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a form of regularization!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3191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IV. Preventing </a:t>
            </a:r>
            <a:r>
              <a:rPr lang="en-US" sz="7500" dirty="0" err="1" smtClean="0"/>
              <a:t>overfitting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543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addition to determining splits, we also need a stopping criterion to tell us when we’re done.</a:t>
            </a:r>
          </a:p>
        </p:txBody>
      </p:sp>
    </p:spTree>
    <p:extLst>
      <p:ext uri="{BB962C8B-B14F-4D97-AF65-F5344CB8AC3E}">
        <p14:creationId xmlns:p14="http://schemas.microsoft.com/office/powerpoint/2010/main" val="2518243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addition to determining splits, we also need a stopping criterion to tell us when we’re done.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we can stop when all records belong to the same class, or when all records have the same attributes.</a:t>
            </a:r>
          </a:p>
        </p:txBody>
      </p:sp>
    </p:spTree>
    <p:extLst>
      <p:ext uri="{BB962C8B-B14F-4D97-AF65-F5344CB8AC3E}">
        <p14:creationId xmlns:p14="http://schemas.microsoft.com/office/powerpoint/2010/main" val="23280890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addition to determining splits, we also need a stopping criterion to tell us when we’re done.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we can stop when all records belong to the same class, or when all records have the same attributes.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correct in principle, but would likely lead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80890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possibility is </a:t>
            </a:r>
            <a:r>
              <a:rPr lang="en-US" sz="3000" dirty="0" smtClean="0">
                <a:latin typeface="PFDinTextCompPro-Medium"/>
                <a:cs typeface="PFDinTextCompPro-Medium"/>
              </a:rPr>
              <a:t>pre-pruning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involves setting a minimum threshold on the gain, and stopping when no split achieves a gain above this threshold.</a:t>
            </a:r>
          </a:p>
        </p:txBody>
      </p:sp>
    </p:spTree>
    <p:extLst>
      <p:ext uri="{BB962C8B-B14F-4D97-AF65-F5344CB8AC3E}">
        <p14:creationId xmlns:p14="http://schemas.microsoft.com/office/powerpoint/2010/main" val="42464330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possibility is </a:t>
            </a:r>
            <a:r>
              <a:rPr lang="en-US" sz="3000" dirty="0" smtClean="0">
                <a:latin typeface="PFDinTextCompPro-Medium"/>
                <a:cs typeface="PFDinTextCompPro-Medium"/>
              </a:rPr>
              <a:t>pre-pruning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involves setting a minimum threshold on the gain, and stopping when no split achieves a gain above this threshold.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prevents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, but is difficult to calibrate in practice (may preserve bias!)</a:t>
            </a:r>
          </a:p>
        </p:txBody>
      </p:sp>
    </p:spTree>
    <p:extLst>
      <p:ext uri="{BB962C8B-B14F-4D97-AF65-F5344CB8AC3E}">
        <p14:creationId xmlns:p14="http://schemas.microsoft.com/office/powerpoint/2010/main" val="19551386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Alternatively we could build the full tree, and then perform </a:t>
            </a:r>
            <a:r>
              <a:rPr lang="en-US" sz="3000" dirty="0" smtClean="0">
                <a:latin typeface="PFDinTextCompPro-Medium"/>
                <a:cs typeface="PFDinTextCompPro-Medium"/>
              </a:rPr>
              <a:t>pruning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as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2878499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Alternatively we could build the full tree, and then perform </a:t>
            </a:r>
            <a:r>
              <a:rPr lang="en-US" sz="3000" dirty="0">
                <a:latin typeface="PFDinTextCompPro-Medium"/>
                <a:cs typeface="PFDinTextCompPro-Medium"/>
              </a:rPr>
              <a:t>pruning</a:t>
            </a:r>
            <a:r>
              <a:rPr lang="en-US" sz="3000" dirty="0">
                <a:latin typeface="PFDinTextCompPro-Italic"/>
                <a:cs typeface="PFDinTextCompPro-Italic"/>
              </a:rPr>
              <a:t> as a post-processing step.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To prune a tree, we examine the nodes from the bottom-up and simplify pieces of the tree (according to some criteria).</a:t>
            </a:r>
          </a:p>
        </p:txBody>
      </p:sp>
    </p:spTree>
    <p:extLst>
      <p:ext uri="{BB962C8B-B14F-4D97-AF65-F5344CB8AC3E}">
        <p14:creationId xmlns:p14="http://schemas.microsoft.com/office/powerpoint/2010/main" val="1346195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Complicated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subtrees</a:t>
            </a:r>
            <a:r>
              <a:rPr lang="en-US" sz="3000" dirty="0" smtClean="0">
                <a:latin typeface="PFDinTextCompPro-Italic"/>
                <a:cs typeface="PFDinTextCompPro-Italic"/>
              </a:rPr>
              <a:t> can be replaced either with a single node, or with a simpler (child)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subtree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29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a decision tree represented?</a:t>
            </a:r>
          </a:p>
        </p:txBody>
      </p:sp>
    </p:spTree>
    <p:extLst>
      <p:ext uri="{BB962C8B-B14F-4D97-AF65-F5344CB8AC3E}">
        <p14:creationId xmlns:p14="http://schemas.microsoft.com/office/powerpoint/2010/main" val="3978169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Complicated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subtrees</a:t>
            </a:r>
            <a:r>
              <a:rPr lang="en-US" sz="3000" dirty="0" smtClean="0">
                <a:latin typeface="PFDinTextCompPro-Italic"/>
                <a:cs typeface="PFDinTextCompPro-Italic"/>
              </a:rPr>
              <a:t> can be replaced either with a single node, or with a simpler (child)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subtree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approach is called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subtree</a:t>
            </a:r>
            <a:r>
              <a:rPr lang="en-US" sz="3000" dirty="0" smtClean="0">
                <a:latin typeface="PFDinTextCompPro-Medium"/>
                <a:cs typeface="PFDinTextCompPro-Medium"/>
              </a:rPr>
              <a:t> replacement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second is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subtree</a:t>
            </a:r>
            <a:r>
              <a:rPr lang="en-US" sz="3000" dirty="0" smtClean="0">
                <a:latin typeface="PFDinTextCompPro-Medium"/>
                <a:cs typeface="PFDinTextCompPro-Medium"/>
              </a:rPr>
              <a:t> raising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203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13" y="914096"/>
            <a:ext cx="5589848" cy="434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028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 it’s easier to set a stopping condition for growing trees, such as: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Max depth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Min samples split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Min samples leaf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Max leaf nodes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correspond to options in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scikit</a:t>
            </a:r>
            <a:r>
              <a:rPr lang="en-US" sz="3000" dirty="0" smtClean="0">
                <a:latin typeface="PFDinTextCompPro-Italic"/>
                <a:cs typeface="PFDinTextCompPro-Italic"/>
              </a:rPr>
              <a:t>-learn.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226634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Ex: decision trees in python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a decision tree represented?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a configuration of </a:t>
            </a:r>
            <a:r>
              <a:rPr lang="en-US" sz="3000" dirty="0" smtClean="0">
                <a:latin typeface="PFDinTextCompPro-Medium"/>
                <a:cs typeface="PFDinTextCompPro-Medium"/>
              </a:rPr>
              <a:t>nodes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dirty="0" smtClean="0">
                <a:latin typeface="PFDinTextCompPro-Medium"/>
                <a:cs typeface="PFDinTextCompPro-Medium"/>
              </a:rPr>
              <a:t>edges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169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22581</TotalTime>
  <Pages>0</Pages>
  <Words>3250</Words>
  <Characters>0</Characters>
  <Application>Microsoft Macintosh PowerPoint</Application>
  <PresentationFormat>Custom</PresentationFormat>
  <Lines>0</Lines>
  <Paragraphs>595</Paragraphs>
  <Slides>83</Slides>
  <Notes>83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GA_Instructor_Template_Deck</vt:lpstr>
      <vt:lpstr>Agenda</vt:lpstr>
      <vt:lpstr>INTRO to DATA SCIENCE decision tree classifiers</vt:lpstr>
      <vt:lpstr> I. decision trees II. Building decision trees III. Optimization functions IV. Preventing overfitting  exercise: V. Implementing decision trees with scikit-learn</vt:lpstr>
      <vt:lpstr> I. 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Building 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Optimization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Preventing overfitting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Ex: decision trees in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5626</cp:revision>
  <dcterms:modified xsi:type="dcterms:W3CDTF">2014-04-20T17:18:37Z</dcterms:modified>
</cp:coreProperties>
</file>