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9"/>
  </p:notesMasterIdLst>
  <p:sldIdLst>
    <p:sldId id="258" r:id="rId3"/>
    <p:sldId id="340" r:id="rId4"/>
    <p:sldId id="326" r:id="rId5"/>
    <p:sldId id="473" r:id="rId6"/>
    <p:sldId id="1107" r:id="rId7"/>
    <p:sldId id="1108" r:id="rId8"/>
    <p:sldId id="1110" r:id="rId9"/>
    <p:sldId id="1111" r:id="rId10"/>
    <p:sldId id="1136" r:id="rId11"/>
    <p:sldId id="1112" r:id="rId12"/>
    <p:sldId id="1113" r:id="rId13"/>
    <p:sldId id="1114" r:id="rId14"/>
    <p:sldId id="1115" r:id="rId15"/>
    <p:sldId id="1116" r:id="rId16"/>
    <p:sldId id="1138" r:id="rId17"/>
    <p:sldId id="1118" r:id="rId18"/>
    <p:sldId id="1140" r:id="rId19"/>
    <p:sldId id="1142" r:id="rId20"/>
    <p:sldId id="1119" r:id="rId21"/>
    <p:sldId id="1010" r:id="rId22"/>
    <p:sldId id="1120" r:id="rId23"/>
    <p:sldId id="1121" r:id="rId24"/>
    <p:sldId id="1122" r:id="rId25"/>
    <p:sldId id="1009" r:id="rId26"/>
    <p:sldId id="1123" r:id="rId27"/>
    <p:sldId id="1143" r:id="rId28"/>
    <p:sldId id="1126" r:id="rId29"/>
    <p:sldId id="1127" r:id="rId30"/>
    <p:sldId id="1128" r:id="rId31"/>
    <p:sldId id="1129" r:id="rId32"/>
    <p:sldId id="1130" r:id="rId33"/>
    <p:sldId id="1132" r:id="rId34"/>
    <p:sldId id="1131" r:id="rId35"/>
    <p:sldId id="1134" r:id="rId36"/>
    <p:sldId id="1133" r:id="rId37"/>
    <p:sldId id="1194" r:id="rId38"/>
    <p:sldId id="1135" r:id="rId39"/>
    <p:sldId id="1145" r:id="rId40"/>
    <p:sldId id="1144" r:id="rId41"/>
    <p:sldId id="1149" r:id="rId42"/>
    <p:sldId id="1150" r:id="rId43"/>
    <p:sldId id="1153" r:id="rId44"/>
    <p:sldId id="1154" r:id="rId45"/>
    <p:sldId id="1155" r:id="rId46"/>
    <p:sldId id="1166" r:id="rId47"/>
    <p:sldId id="1159" r:id="rId48"/>
    <p:sldId id="1160" r:id="rId49"/>
    <p:sldId id="1161" r:id="rId50"/>
    <p:sldId id="1162" r:id="rId51"/>
    <p:sldId id="1163" r:id="rId52"/>
    <p:sldId id="1164" r:id="rId53"/>
    <p:sldId id="1165" r:id="rId54"/>
    <p:sldId id="1168" r:id="rId55"/>
    <p:sldId id="1170" r:id="rId56"/>
    <p:sldId id="1171" r:id="rId57"/>
    <p:sldId id="1169" r:id="rId58"/>
    <p:sldId id="1172" r:id="rId59"/>
    <p:sldId id="1174" r:id="rId60"/>
    <p:sldId id="1182" r:id="rId61"/>
    <p:sldId id="1178" r:id="rId62"/>
    <p:sldId id="1179" r:id="rId63"/>
    <p:sldId id="1180" r:id="rId64"/>
    <p:sldId id="1177" r:id="rId65"/>
    <p:sldId id="1181" r:id="rId66"/>
    <p:sldId id="1183" r:id="rId67"/>
    <p:sldId id="1184" r:id="rId68"/>
    <p:sldId id="1185" r:id="rId69"/>
    <p:sldId id="1186" r:id="rId70"/>
    <p:sldId id="1188" r:id="rId71"/>
    <p:sldId id="1187" r:id="rId72"/>
    <p:sldId id="1192" r:id="rId73"/>
    <p:sldId id="1193" r:id="rId74"/>
    <p:sldId id="1189" r:id="rId75"/>
    <p:sldId id="1190" r:id="rId76"/>
    <p:sldId id="1050" r:id="rId77"/>
    <p:sldId id="504" r:id="rId7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8" autoAdjust="0"/>
    <p:restoredTop sz="99841" autoAdjust="0"/>
  </p:normalViewPr>
  <p:slideViewPr>
    <p:cSldViewPr>
      <p:cViewPr>
        <p:scale>
          <a:sx n="125" d="100"/>
          <a:sy n="125" d="100"/>
        </p:scale>
        <p:origin x="-848" y="-4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details can be found in refs posted on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schoology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picture illustrates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jensen’s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inequality”: secant line of convex function f(x) lies above the graph of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margin = 1/norm(w), so this min will maximize the margin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y = label (-1, +1)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QP: quadratic opt w/ linear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constant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Greek letter is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zai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 or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 or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ksai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C (cost parameter, soft-margin constant) controls complexity by specifying penalty for training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sum zetas gives upper bound on the number of misclassified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high penalty  fewer misclassified results  narrow margin  more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generalization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alphas etc. amount to re-writing the w from earlier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Dot product when vectors are in Euclidean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Feature spaces have same dims here, but logic generalizes to higher dims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need a more clever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linear classifier – assumes data is *linearly separable*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hyperparams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more model complexity (tougher to avoid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for high values of gamma!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Einstein: talking about physics w/o geometry is like talking about thoughts w/o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support vector machines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generalization error is equated with the geometric concept of </a:t>
            </a:r>
            <a:r>
              <a:rPr lang="en-US" sz="3000" dirty="0" smtClean="0">
                <a:latin typeface="PFDinTextCompPro-Medium"/>
                <a:cs typeface="PFDinTextCompPro-Medium"/>
              </a:rPr>
              <a:t>margin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the region along the decision boundary that is free of data points.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5" y="1022444"/>
            <a:ext cx="6356044" cy="40634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675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5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hyperplane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5989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>
                <a:latin typeface="PFDinTextCompPro-Medium"/>
                <a:cs typeface="PFDinTextCompPro-Medium"/>
              </a:rPr>
              <a:t>hyperplane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hyperplane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just a high-dimensional generalization of a line.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46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547437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clever maneuver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trick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9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</a:t>
            </a:r>
            <a:r>
              <a:rPr lang="en-US" sz="3000" dirty="0" smtClean="0">
                <a:latin typeface="PFDinTextCompPro-Italic"/>
                <a:cs typeface="PFDinTextCompPro-Italic"/>
              </a:rPr>
              <a:t>rely </a:t>
            </a:r>
            <a:r>
              <a:rPr lang="en-US" sz="3000" dirty="0">
                <a:latin typeface="PFDinTextCompPro-Italic"/>
                <a:cs typeface="PFDinTextCompPro-Italic"/>
              </a:rPr>
              <a:t>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9722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906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</a:t>
            </a:r>
            <a:r>
              <a:rPr lang="en-US" sz="3000" dirty="0" smtClean="0">
                <a:latin typeface="Symbol" charset="2"/>
                <a:cs typeface="Symbol" charset="2"/>
              </a:rPr>
              <a:t>F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</a:t>
            </a:r>
            <a:r>
              <a:rPr lang="en-US" sz="3000" dirty="0">
                <a:latin typeface="PFDinTextCompPro-Italic"/>
                <a:cs typeface="PFDinTextCompPro-Italic"/>
              </a:rPr>
              <a:t>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practice, this involves no computations in the higher dimensional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70761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maximum margin </a:t>
            </a:r>
            <a:r>
              <a:rPr lang="en-US" sz="7500" dirty="0" err="1" smtClean="0"/>
              <a:t>hyperplanes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65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support vector machines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Maximum margin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hyperplanes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Slack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Nonlinear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svm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>
                <a:latin typeface="PFDinTextCompPro-Italic"/>
                <a:cs typeface="PFDinTextCompPro-Italic"/>
              </a:rPr>
              <a:t>mmh</a:t>
            </a:r>
            <a:r>
              <a:rPr lang="en-US" sz="3000" dirty="0">
                <a:latin typeface="PFDinTextCompPro-Italic"/>
                <a:cs typeface="PFDinTextCompPro-Italic"/>
              </a:rPr>
              <a:t>) derived?</a:t>
            </a:r>
          </a:p>
        </p:txBody>
      </p: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7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By the </a:t>
            </a:r>
            <a:r>
              <a:rPr lang="en-US" sz="3000" dirty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sign of </a:t>
            </a:r>
            <a:r>
              <a:rPr lang="en-US" sz="2500" i="1" dirty="0" smtClean="0">
                <a:latin typeface="+mn-lt"/>
                <a:cs typeface="PFDinTextCompPro-Italic"/>
              </a:rPr>
              <a:t>f(x)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determines the (binary) class label of a record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21" y="952500"/>
            <a:ext cx="4545633" cy="4149260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1409700"/>
            <a:ext cx="1463675" cy="2209800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weight vector determines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orientation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decision boundary.</a:t>
              </a: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bias determines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translation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from the origin.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89804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486463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079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Intuitively, the wider the margin, the clearer the distinction between classes.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269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714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exercise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analytic </a:t>
            </a:r>
            <a:r>
              <a:rPr lang="en-US" sz="3000" dirty="0" smtClean="0">
                <a:latin typeface="PFDinTextCompPro-Italic"/>
                <a:cs typeface="PFDinTextCompPro-Italic"/>
              </a:rPr>
              <a:t>geometry.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04068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Convex 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104884"/>
            <a:ext cx="7577138" cy="3987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673" y="4988868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en.wikipedia.org</a:t>
            </a:r>
            <a:r>
              <a:rPr lang="en-US" sz="900" i="1" dirty="0">
                <a:latin typeface="+mn-lt"/>
                <a:cs typeface="PFDinTextCompPro-Italic"/>
              </a:rPr>
              <a:t>/wiki/</a:t>
            </a:r>
            <a:r>
              <a:rPr lang="en-US" sz="900" i="1" dirty="0" err="1">
                <a:latin typeface="+mn-lt"/>
                <a:cs typeface="PFDinTextCompPro-Italic"/>
              </a:rPr>
              <a:t>File:ConvexFunction.svg</a:t>
            </a:r>
            <a:endParaRPr lang="en-US" sz="900" i="1" dirty="0">
              <a:latin typeface="+mn-lt"/>
              <a:cs typeface="PFDinTextCompPro-Italic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4662" y="12414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black curve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f(x)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 a convex function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x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55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 smtClean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(and they’re easy to solve numerically too).</a:t>
            </a:r>
          </a:p>
        </p:txBody>
      </p:sp>
    </p:spTree>
    <p:extLst>
      <p:ext uri="{BB962C8B-B14F-4D97-AF65-F5344CB8AC3E}">
        <p14:creationId xmlns:p14="http://schemas.microsoft.com/office/powerpoint/2010/main" val="3290477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support vector machines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(and they’re easy to solve numerically too).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0193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heuristic techniques we’ve discussed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greedy algorithms) are not necessary with convex optimization!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6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530087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1015178"/>
            <a:ext cx="4261667" cy="39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2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subset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other points (far from the decision boundary) don’t affect the construction of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at all!</a:t>
            </a:r>
          </a:p>
        </p:txBody>
      </p:sp>
    </p:spTree>
    <p:extLst>
      <p:ext uri="{BB962C8B-B14F-4D97-AF65-F5344CB8AC3E}">
        <p14:creationId xmlns:p14="http://schemas.microsoft.com/office/powerpoint/2010/main" val="3591721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</p:txBody>
      </p:sp>
    </p:spTree>
    <p:extLst>
      <p:ext uri="{BB962C8B-B14F-4D97-AF65-F5344CB8AC3E}">
        <p14:creationId xmlns:p14="http://schemas.microsoft.com/office/powerpoint/2010/main" val="1896697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324100"/>
            <a:ext cx="1463675" cy="21336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type of optimization problem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can be solved with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quadratic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programming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result of this </a:t>
              </a:r>
              <a:r>
                <a:rPr lang="en-US" sz="900" dirty="0" err="1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hard margin classifier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we’ve been discussing.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139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Slack </a:t>
            </a:r>
            <a:r>
              <a:rPr lang="en-US" sz="7500" dirty="0" err="1" smtClean="0"/>
              <a:t>varables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</p:txBody>
      </p:sp>
    </p:spTree>
    <p:extLst>
      <p:ext uri="{BB962C8B-B14F-4D97-AF65-F5344CB8AC3E}">
        <p14:creationId xmlns:p14="http://schemas.microsoft.com/office/powerpoint/2010/main" val="2184082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using by introducing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slack variables.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233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an example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 –</a:t>
            </a:r>
            <a:r>
              <a:rPr lang="en-US" dirty="0"/>
              <a:t> </a:t>
            </a:r>
            <a:r>
              <a:rPr lang="en-US" dirty="0" smtClean="0"/>
              <a:t>soft margin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71" y="1142843"/>
            <a:ext cx="7501732" cy="3772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91560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3086100"/>
            <a:ext cx="1463675" cy="16002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dual formulation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optimization problem. 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(reached via Lagrange multipliers)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96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this expression depends on the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only via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inner product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&lt;x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&gt; =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  </a:t>
            </a:r>
            <a:endParaRPr lang="en-US" sz="2500" i="1" dirty="0" smtClean="0">
              <a:latin typeface="+mn-lt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9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3405598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</p:txBody>
      </p:sp>
    </p:spTree>
    <p:extLst>
      <p:ext uri="{BB962C8B-B14F-4D97-AF65-F5344CB8AC3E}">
        <p14:creationId xmlns:p14="http://schemas.microsoft.com/office/powerpoint/2010/main" val="289914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97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we can easily change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to be some other space </a:t>
            </a:r>
            <a:r>
              <a:rPr lang="en-US" sz="2500" i="1" dirty="0" smtClean="0">
                <a:latin typeface="+mn-lt"/>
                <a:cs typeface="PFDinTextCompPro-Italic"/>
              </a:rPr>
              <a:t>K’.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8999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Nonlinear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8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21" y="1973798"/>
            <a:ext cx="3729832" cy="29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6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 smtClean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enhanced (higher-dimensional)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enhanced (higher-dimensional) feature </a:t>
            </a:r>
            <a:r>
              <a:rPr lang="en-US" sz="3000" dirty="0">
                <a:latin typeface="PFDinTextCompPro-Italic"/>
                <a:cs typeface="PFDinTextCompPro-Italic"/>
              </a:rPr>
              <a:t>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will be mapped to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in the original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737" y="4457700"/>
            <a:ext cx="2351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original feature space </a:t>
            </a:r>
            <a:r>
              <a:rPr lang="en-US" sz="1500" i="1" dirty="0" smtClean="0">
                <a:latin typeface="+mn-lt"/>
              </a:rPr>
              <a:t>K</a:t>
            </a:r>
            <a:endParaRPr lang="en-US" sz="15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537" y="4457700"/>
            <a:ext cx="2672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higher-dim feature space </a:t>
            </a:r>
            <a:r>
              <a:rPr lang="en-US" sz="1500" i="1" dirty="0" smtClean="0">
                <a:latin typeface="+mn-lt"/>
              </a:rPr>
              <a:t>K’</a:t>
            </a:r>
            <a:endParaRPr lang="en-US" sz="1500" i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350851"/>
            <a:ext cx="8982075" cy="3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2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</p:txBody>
      </p:sp>
    </p:spTree>
    <p:extLst>
      <p:ext uri="{BB962C8B-B14F-4D97-AF65-F5344CB8AC3E}">
        <p14:creationId xmlns:p14="http://schemas.microsoft.com/office/powerpoint/2010/main" val="832448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23873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will likely lead to more complexity (both modeling complexity and computational complexity) than we want.</a:t>
            </a:r>
          </a:p>
        </p:txBody>
      </p:sp>
    </p:spTree>
    <p:extLst>
      <p:ext uri="{BB962C8B-B14F-4D97-AF65-F5344CB8AC3E}">
        <p14:creationId xmlns:p14="http://schemas.microsoft.com/office/powerpoint/2010/main" val="173407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solves two-class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creates linear decision boundary (in 2d)</a:t>
            </a:r>
          </a:p>
        </p:txBody>
      </p:sp>
    </p:spTree>
    <p:extLst>
      <p:ext uri="{BB962C8B-B14F-4D97-AF65-F5344CB8AC3E}">
        <p14:creationId xmlns:p14="http://schemas.microsoft.com/office/powerpoint/2010/main" val="1026216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</p:txBody>
      </p:sp>
    </p:spTree>
    <p:extLst>
      <p:ext uri="{BB962C8B-B14F-4D97-AF65-F5344CB8AC3E}">
        <p14:creationId xmlns:p14="http://schemas.microsoft.com/office/powerpoint/2010/main" val="2709754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</p:txBody>
      </p:sp>
    </p:spTree>
    <p:extLst>
      <p:ext uri="{BB962C8B-B14F-4D97-AF65-F5344CB8AC3E}">
        <p14:creationId xmlns:p14="http://schemas.microsoft.com/office/powerpoint/2010/main" val="428230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we want to save ourselves the trouble of doing a lot of additional high-dimensional calculations. 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579163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2500" i="1" baseline="30000" dirty="0" err="1">
                <a:latin typeface="+mn-lt"/>
                <a:cs typeface="PFDinTextCompPro-Italic"/>
              </a:rPr>
              <a:t>T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inner product with a more general function that has the same type of output as the inner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3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with a generalization of the inner product called a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maps two vectors in a higher-dimensional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59" y="34671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1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</p:txBody>
      </p:sp>
    </p:spTree>
    <p:extLst>
      <p:ext uri="{BB962C8B-B14F-4D97-AF65-F5344CB8AC3E}">
        <p14:creationId xmlns:p14="http://schemas.microsoft.com/office/powerpoint/2010/main" val="2181242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4671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conditions are contained in a result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Mercer’s theorem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98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</p:txBody>
      </p:sp>
    </p:spTree>
    <p:extLst>
      <p:ext uri="{BB962C8B-B14F-4D97-AF65-F5344CB8AC3E}">
        <p14:creationId xmlns:p14="http://schemas.microsoft.com/office/powerpoint/2010/main" val="24172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no algorithmic changes are necessary, and all the benefits of a linear SVM are maintained.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g</a:t>
            </a:r>
            <a:r>
              <a:rPr lang="en-US" sz="3000" dirty="0" smtClean="0">
                <a:latin typeface="PFDinTextCompPro-Italic"/>
                <a:cs typeface="PFDinTextCompPro-Italic"/>
              </a:rPr>
              <a:t> affect the flexibility of the decision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bdy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polynomial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333500"/>
            <a:ext cx="8567738" cy="3086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9325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Gaussian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955688"/>
            <a:ext cx="4267200" cy="417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80629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Svm</a:t>
            </a:r>
            <a:r>
              <a:rPr lang="en-US" dirty="0" smtClean="0"/>
              <a:t> 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SVMs (and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methods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general) are versatile, powerful, and popular techniques that can produce accurate results for a wide array of classification problems.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main disadvantage of SVMs is the lack of intuition they produce. These models are truly black boxes!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</a:t>
            </a:r>
            <a:r>
              <a:rPr lang="en-US" sz="7500" dirty="0" err="1" smtClean="0"/>
              <a:t>svm</a:t>
            </a:r>
            <a:r>
              <a:rPr lang="en-US" sz="7500" dirty="0" smtClean="0"/>
              <a:t>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</p:spTree>
    <p:extLst>
      <p:ext uri="{BB962C8B-B14F-4D97-AF65-F5344CB8AC3E}">
        <p14:creationId xmlns:p14="http://schemas.microsoft.com/office/powerpoint/2010/main" val="3794870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308225"/>
            <a:ext cx="1463675" cy="1844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are two different ways of looking at the same problem.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Familiarity with both leads to deeper understanding!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48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26252</TotalTime>
  <Pages>0</Pages>
  <Words>3232</Words>
  <Characters>0</Characters>
  <Application>Microsoft Macintosh PowerPoint</Application>
  <PresentationFormat>Custom</PresentationFormat>
  <Lines>0</Lines>
  <Paragraphs>560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GA_Instructor_Template_Deck</vt:lpstr>
      <vt:lpstr>Agenda</vt:lpstr>
      <vt:lpstr>INTRO to DATA SCIENCE support vector machines</vt:lpstr>
      <vt:lpstr> I. support vector machines II. Maximum margin hyperplanes III. Slack variables Iv. Nonlinear classification  exercise: V. svm in scikit-learn</vt:lpstr>
      <vt:lpstr>I.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maximum margin hyperplanes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Slack varables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Nonlinear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svm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6906</cp:revision>
  <dcterms:modified xsi:type="dcterms:W3CDTF">2014-04-20T19:47:23Z</dcterms:modified>
</cp:coreProperties>
</file>