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2"/>
  </p:notesMasterIdLst>
  <p:handoutMasterIdLst>
    <p:handoutMasterId r:id="rId63"/>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311" r:id="rId29"/>
    <p:sldId id="308" r:id="rId30"/>
    <p:sldId id="309" r:id="rId31"/>
    <p:sldId id="310" r:id="rId32"/>
    <p:sldId id="282" r:id="rId33"/>
    <p:sldId id="302" r:id="rId34"/>
    <p:sldId id="284" r:id="rId35"/>
    <p:sldId id="289" r:id="rId36"/>
    <p:sldId id="285" r:id="rId37"/>
    <p:sldId id="286" r:id="rId38"/>
    <p:sldId id="287" r:id="rId39"/>
    <p:sldId id="288" r:id="rId40"/>
    <p:sldId id="292" r:id="rId41"/>
    <p:sldId id="294" r:id="rId42"/>
    <p:sldId id="303" r:id="rId43"/>
    <p:sldId id="304" r:id="rId44"/>
    <p:sldId id="295" r:id="rId45"/>
    <p:sldId id="291" r:id="rId46"/>
    <p:sldId id="293" r:id="rId47"/>
    <p:sldId id="298" r:id="rId48"/>
    <p:sldId id="296" r:id="rId49"/>
    <p:sldId id="299" r:id="rId50"/>
    <p:sldId id="297" r:id="rId51"/>
    <p:sldId id="301" r:id="rId52"/>
    <p:sldId id="312" r:id="rId53"/>
    <p:sldId id="313" r:id="rId54"/>
    <p:sldId id="316" r:id="rId55"/>
    <p:sldId id="314" r:id="rId56"/>
    <p:sldId id="315" r:id="rId57"/>
    <p:sldId id="281" r:id="rId58"/>
    <p:sldId id="290" r:id="rId59"/>
    <p:sldId id="317" r:id="rId60"/>
    <p:sldId id="300"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8ED"/>
    <a:srgbClr val="66CCFF"/>
    <a:srgbClr val="CCFFCC"/>
    <a:srgbClr val="CCFFFF"/>
    <a:srgbClr val="FFCC99"/>
    <a:srgbClr val="FF99FF"/>
    <a:srgbClr val="33CCCC"/>
    <a:srgbClr val="CCFF66"/>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8" d="100"/>
          <a:sy n="68" d="100"/>
        </p:scale>
        <p:origin x="-18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16/04/2020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16/04/2020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58</a:t>
            </a:fld>
            <a:endParaRPr lang="en-GB"/>
          </a:p>
        </p:txBody>
      </p:sp>
    </p:spTree>
    <p:extLst>
      <p:ext uri="{BB962C8B-B14F-4D97-AF65-F5344CB8AC3E}">
        <p14:creationId xmlns:p14="http://schemas.microsoft.com/office/powerpoint/2010/main" val="2622852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59</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16/04/2020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16/04/2020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16/04/2020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16/04/2020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16/04/2020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16/04/2020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16/04/2020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‹N›</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a:p>
            <a:pPr algn="ctr"/>
            <a:r>
              <a:rPr lang="it-IT" sz="2000" dirty="0">
                <a:solidFill>
                  <a:schemeClr val="tx1"/>
                </a:solidFill>
              </a:rPr>
              <a:t>(</a:t>
            </a:r>
            <a:r>
              <a:rPr lang="it-IT" sz="2000" dirty="0" err="1">
                <a:solidFill>
                  <a:schemeClr val="tx1"/>
                </a:solidFill>
              </a:rPr>
              <a:t>Eclipse</a:t>
            </a:r>
            <a:r>
              <a:rPr lang="it-IT" sz="2000" dirty="0">
                <a:solidFill>
                  <a:schemeClr val="tx1"/>
                </a:solidFill>
              </a:rPr>
              <a:t> </a:t>
            </a:r>
            <a:r>
              <a:rPr lang="it-IT" sz="2000" dirty="0" err="1">
                <a:solidFill>
                  <a:schemeClr val="tx1"/>
                </a:solidFill>
              </a:rPr>
              <a:t>Pluigins</a:t>
            </a:r>
            <a:r>
              <a:rPr lang="it-IT" sz="2000" dirty="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a:t>
            </a:r>
            <a:r>
              <a:rPr lang="it-IT" sz="2400" dirty="0"/>
              <a:t> </a:t>
            </a:r>
            <a:r>
              <a:rPr lang="it-IT" sz="2400" dirty="0" err="1"/>
              <a:t>metamodel</a:t>
            </a:r>
            <a:endParaRPr lang="it-IT" sz="2400" dirty="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a:solidFill>
                  <a:schemeClr val="tx1"/>
                </a:solidFill>
              </a:rPr>
              <a:t>Kotlin</a:t>
            </a:r>
            <a:r>
              <a:rPr lang="it-IT" sz="2800" dirty="0">
                <a:solidFill>
                  <a:schemeClr val="tx1"/>
                </a:solidFill>
              </a:rPr>
              <a:t> code </a:t>
            </a: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p>
          <a:p>
            <a:r>
              <a:rPr lang="it-IT" sz="2400" dirty="0" err="1"/>
              <a:t>application</a:t>
            </a:r>
            <a:r>
              <a:rPr lang="it-IT" sz="2400" dirty="0"/>
              <a:t> 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a:solidFill>
                  <a:schemeClr val="tx1"/>
                </a:solidFill>
              </a:rPr>
              <a:t>Qak</a:t>
            </a:r>
            <a:r>
              <a:rPr lang="it-IT" dirty="0">
                <a:solidFill>
                  <a:schemeClr val="tx1"/>
                </a:solidFill>
              </a:rPr>
              <a:t> </a:t>
            </a:r>
            <a:r>
              <a:rPr lang="it-IT" dirty="0" err="1">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a:t>generates</a:t>
            </a:r>
            <a:endParaRPr lang="en-US" dirty="0"/>
          </a:p>
        </p:txBody>
      </p:sp>
      <p:sp>
        <p:nvSpPr>
          <p:cNvPr id="15" name="Rettangolo 14"/>
          <p:cNvSpPr/>
          <p:nvPr/>
        </p:nvSpPr>
        <p:spPr>
          <a:xfrm>
            <a:off x="5871912" y="5763473"/>
            <a:ext cx="2449068" cy="369332"/>
          </a:xfrm>
          <a:prstGeom prst="rect">
            <a:avLst/>
          </a:prstGeom>
        </p:spPr>
        <p:txBody>
          <a:bodyPr wrap="none">
            <a:spAutoFit/>
          </a:bodyPr>
          <a:lstStyle/>
          <a:p>
            <a:r>
              <a:rPr lang="en-GB" i="1" dirty="0" smtClean="0"/>
              <a:t>it.unibo.qakactor-2.2.jar</a:t>
            </a:r>
            <a:endParaRPr lang="en-GB" i="1" dirty="0"/>
          </a:p>
        </p:txBody>
      </p:sp>
      <p:sp>
        <p:nvSpPr>
          <p:cNvPr id="61" name="Rettangolo 60"/>
          <p:cNvSpPr/>
          <p:nvPr/>
        </p:nvSpPr>
        <p:spPr>
          <a:xfrm>
            <a:off x="4765878" y="2269906"/>
            <a:ext cx="2209073" cy="646331"/>
          </a:xfrm>
          <a:prstGeom prst="rect">
            <a:avLst/>
          </a:prstGeom>
        </p:spPr>
        <p:txBody>
          <a:bodyPr wrap="square">
            <a:spAutoFit/>
          </a:bodyPr>
          <a:lstStyle/>
          <a:p>
            <a:r>
              <a:rPr lang="it-IT" dirty="0" err="1"/>
              <a:t>Defined</a:t>
            </a:r>
            <a:r>
              <a:rPr lang="it-IT" dirty="0"/>
              <a:t> in </a:t>
            </a:r>
            <a:r>
              <a:rPr lang="it-IT" dirty="0" err="1"/>
              <a:t>project</a:t>
            </a:r>
            <a:endParaRPr lang="it-IT" dirty="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a:t>Inherits</a:t>
            </a:r>
            <a:r>
              <a:rPr lang="it-IT" dirty="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a:t>Runs</a:t>
            </a:r>
            <a:r>
              <a:rPr lang="it-IT" dirty="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smtClean="0"/>
              <a:t>it.unibo.Qactork_1.2.2.jar</a:t>
            </a:r>
            <a:endParaRPr lang="en-GB" i="1" dirty="0"/>
          </a:p>
          <a:p>
            <a:r>
              <a:rPr lang="en-GB" i="1" dirty="0" smtClean="0"/>
              <a:t>it.unibo.Qactork.ide_1.2.2.jar</a:t>
            </a:r>
            <a:endParaRPr lang="en-GB" i="1" dirty="0"/>
          </a:p>
          <a:p>
            <a:r>
              <a:rPr lang="en-GB" i="1" dirty="0" smtClean="0"/>
              <a:t>it.unibo.Qactork.ui_1.2.2.jar</a:t>
            </a:r>
            <a:endParaRPr lang="en-GB" i="1" dirty="0"/>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a:solidFill>
                  <a:srgbClr val="C00000"/>
                </a:solidFill>
              </a:rPr>
              <a:t>CtxServerAgent</a:t>
            </a:r>
            <a:r>
              <a:rPr lang="it-IT" dirty="0">
                <a:solidFill>
                  <a:srgbClr val="C00000"/>
                </a:solidFill>
              </a:rPr>
              <a:t> </a:t>
            </a:r>
            <a:r>
              <a:rPr lang="it-IT" dirty="0"/>
              <a:t>: </a:t>
            </a:r>
            <a:r>
              <a:rPr lang="it-IT" dirty="0" err="1"/>
              <a:t>created</a:t>
            </a:r>
            <a:r>
              <a:rPr lang="it-IT" dirty="0"/>
              <a:t> </a:t>
            </a:r>
            <a:r>
              <a:rPr lang="it-IT" dirty="0" err="1"/>
              <a:t>at</a:t>
            </a:r>
            <a:r>
              <a:rPr lang="it-IT" dirty="0"/>
              <a:t> start-up</a:t>
            </a:r>
          </a:p>
          <a:p>
            <a:r>
              <a:rPr lang="it-IT" b="1" i="1" dirty="0" err="1">
                <a:solidFill>
                  <a:srgbClr val="C00000"/>
                </a:solidFill>
              </a:rPr>
              <a:t>SenderAgent</a:t>
            </a:r>
            <a:r>
              <a:rPr lang="it-IT" dirty="0">
                <a:solidFill>
                  <a:srgbClr val="C00000"/>
                </a:solidFill>
              </a:rPr>
              <a:t>     </a:t>
            </a:r>
            <a:r>
              <a:rPr lang="it-IT" dirty="0"/>
              <a:t>:  </a:t>
            </a:r>
            <a:r>
              <a:rPr lang="it-IT" dirty="0" err="1"/>
              <a:t>created</a:t>
            </a:r>
            <a:r>
              <a:rPr lang="it-IT" dirty="0"/>
              <a:t> a start-up</a:t>
            </a:r>
          </a:p>
          <a:p>
            <a:r>
              <a:rPr lang="it-IT" b="1" i="1" dirty="0" err="1">
                <a:solidFill>
                  <a:srgbClr val="C00000"/>
                </a:solidFill>
              </a:rPr>
              <a:t>ReceiverAgent</a:t>
            </a:r>
            <a:r>
              <a:rPr lang="it-IT" dirty="0">
                <a:solidFill>
                  <a:srgbClr val="C00000"/>
                </a:solidFill>
              </a:rPr>
              <a:t>  </a:t>
            </a:r>
            <a:r>
              <a:rPr lang="it-IT" dirty="0"/>
              <a:t>:  </a:t>
            </a:r>
            <a:r>
              <a:rPr lang="it-IT" dirty="0" err="1"/>
              <a:t>created</a:t>
            </a:r>
            <a:r>
              <a:rPr lang="it-IT" dirty="0"/>
              <a:t> </a:t>
            </a:r>
            <a:r>
              <a:rPr lang="it-IT" dirty="0" err="1"/>
              <a:t>at</a:t>
            </a:r>
            <a:r>
              <a:rPr lang="it-IT" dirty="0"/>
              <a:t> </a:t>
            </a:r>
            <a:r>
              <a:rPr lang="it-IT" dirty="0" err="1"/>
              <a:t>each</a:t>
            </a:r>
            <a:r>
              <a:rPr lang="it-IT" dirty="0"/>
              <a:t> </a:t>
            </a:r>
            <a:r>
              <a:rPr lang="it-IT" dirty="0" err="1"/>
              <a:t>conn</a:t>
            </a:r>
            <a:r>
              <a:rPr lang="it-IT" dirty="0"/>
              <a:t> </a:t>
            </a:r>
            <a:r>
              <a:rPr lang="it-IT" dirty="0" err="1"/>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a:t>A </a:t>
            </a:r>
            <a:r>
              <a:rPr lang="it-IT" dirty="0" err="1"/>
              <a:t>message</a:t>
            </a:r>
            <a:r>
              <a:rPr lang="it-IT" dirty="0"/>
              <a:t> </a:t>
            </a:r>
            <a:r>
              <a:rPr lang="it-IT" dirty="0" err="1"/>
              <a:t>sent</a:t>
            </a:r>
            <a:r>
              <a:rPr lang="it-IT" dirty="0"/>
              <a:t> by a </a:t>
            </a:r>
            <a:r>
              <a:rPr lang="it-IT" dirty="0" err="1"/>
              <a:t>qactor</a:t>
            </a:r>
            <a:endParaRPr lang="it-IT" dirty="0"/>
          </a:p>
          <a:p>
            <a:r>
              <a:rPr lang="it-IT" dirty="0"/>
              <a:t>to </a:t>
            </a:r>
            <a:r>
              <a:rPr lang="it-IT" dirty="0" err="1"/>
              <a:t>another</a:t>
            </a:r>
            <a:r>
              <a:rPr lang="it-IT" dirty="0"/>
              <a:t> </a:t>
            </a:r>
            <a:r>
              <a:rPr lang="it-IT" dirty="0" err="1"/>
              <a:t>qactor</a:t>
            </a:r>
            <a:endParaRPr lang="it-IT" dirty="0"/>
          </a:p>
          <a:p>
            <a:r>
              <a:rPr lang="it-IT" dirty="0" err="1"/>
              <a:t>is</a:t>
            </a:r>
            <a:r>
              <a:rPr lang="it-IT" dirty="0"/>
              <a:t> </a:t>
            </a:r>
            <a:r>
              <a:rPr lang="it-IT" dirty="0" err="1"/>
              <a:t>inserted</a:t>
            </a:r>
            <a:r>
              <a:rPr lang="it-IT" dirty="0"/>
              <a:t> in the </a:t>
            </a:r>
            <a:r>
              <a:rPr lang="it-IT" dirty="0" err="1"/>
              <a:t>message</a:t>
            </a:r>
            <a:r>
              <a:rPr lang="it-IT" dirty="0"/>
              <a:t> </a:t>
            </a:r>
            <a:r>
              <a:rPr lang="it-IT" dirty="0" err="1"/>
              <a:t>queue</a:t>
            </a:r>
            <a:endParaRPr lang="it-IT" dirty="0"/>
          </a:p>
          <a:p>
            <a:r>
              <a:rPr lang="it-IT" u="sng" dirty="0"/>
              <a:t>of</a:t>
            </a:r>
            <a:r>
              <a:rPr lang="it-IT" dirty="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a:t>%          SYSTEM DESCRIPTION</a:t>
            </a:r>
          </a:p>
          <a:p>
            <a:r>
              <a:rPr lang="it-IT" sz="1600" b="1" dirty="0" err="1"/>
              <a:t>context</a:t>
            </a:r>
            <a:r>
              <a:rPr lang="it-IT" sz="1600" b="1" dirty="0"/>
              <a:t>( </a:t>
            </a:r>
            <a:r>
              <a:rPr lang="it-IT" sz="1600" b="1" dirty="0" err="1"/>
              <a:t>ctxSender</a:t>
            </a:r>
            <a:r>
              <a:rPr lang="it-IT" sz="1600" b="1" dirty="0"/>
              <a:t>, "192.168.43.229","TCP", "8010" ).</a:t>
            </a:r>
          </a:p>
          <a:p>
            <a:r>
              <a:rPr lang="it-IT" sz="1600" b="1" dirty="0" err="1"/>
              <a:t>context</a:t>
            </a:r>
            <a:r>
              <a:rPr lang="it-IT" sz="1600" b="1" dirty="0"/>
              <a:t>( </a:t>
            </a:r>
            <a:r>
              <a:rPr lang="it-IT" sz="1600" b="1" dirty="0" err="1"/>
              <a:t>ctxReceiver</a:t>
            </a:r>
            <a:r>
              <a:rPr lang="it-IT" sz="1600" b="1" dirty="0"/>
              <a:t>, "192.168.43.229","TCP","8020").</a:t>
            </a:r>
          </a:p>
          <a:p>
            <a:r>
              <a:rPr lang="it-IT" sz="1600" b="1" dirty="0" err="1"/>
              <a:t>qactor</a:t>
            </a:r>
            <a:r>
              <a:rPr lang="it-IT" sz="1600" b="1" dirty="0"/>
              <a:t>( </a:t>
            </a:r>
            <a:r>
              <a:rPr lang="it-IT" sz="1600" b="1" dirty="0" err="1"/>
              <a:t>qasender</a:t>
            </a:r>
            <a:r>
              <a:rPr lang="it-IT" sz="1600" b="1" dirty="0"/>
              <a:t>, ctx1, ‘</a:t>
            </a:r>
            <a:r>
              <a:rPr lang="it-IT" sz="1600" dirty="0" err="1"/>
              <a:t>QActorSender</a:t>
            </a:r>
            <a:r>
              <a:rPr lang="it-IT" sz="1600" b="1" dirty="0"/>
              <a:t>’ ).</a:t>
            </a:r>
          </a:p>
          <a:p>
            <a:r>
              <a:rPr lang="it-IT" sz="1600" b="1" dirty="0" err="1"/>
              <a:t>qactor</a:t>
            </a:r>
            <a:r>
              <a:rPr lang="it-IT" sz="1600" b="1" dirty="0"/>
              <a:t>( </a:t>
            </a:r>
            <a:r>
              <a:rPr lang="it-IT" sz="1600" b="1" dirty="0" err="1"/>
              <a:t>qareceiver</a:t>
            </a:r>
            <a:r>
              <a:rPr lang="it-IT" sz="1600" b="1" dirty="0"/>
              <a:t>, ctx2, ‘</a:t>
            </a:r>
            <a:r>
              <a:rPr lang="it-IT" sz="1600" dirty="0" err="1"/>
              <a:t>QActorReceiver</a:t>
            </a:r>
            <a:r>
              <a:rPr lang="it-IT" sz="1600" b="1" dirty="0"/>
              <a:t>’).</a:t>
            </a:r>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a:t>
            </a:r>
            <a:r>
              <a:rPr lang="it-IT" dirty="0"/>
              <a:t>…</a:t>
            </a:r>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a:t>AN  - DISI - </a:t>
            </a:r>
            <a:r>
              <a:rPr lang="en-US" dirty="0" err="1"/>
              <a:t>Univeristy</a:t>
            </a:r>
            <a:r>
              <a:rPr lang="en-US" dirty="0"/>
              <a:t>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28</a:t>
            </a:fld>
            <a:endParaRPr lang="it-IT"/>
          </a:p>
        </p:txBody>
      </p:sp>
      <p:sp>
        <p:nvSpPr>
          <p:cNvPr id="5" name="Rettangolo 4"/>
          <p:cNvSpPr/>
          <p:nvPr/>
        </p:nvSpPr>
        <p:spPr>
          <a:xfrm>
            <a:off x="7609537" y="-128740"/>
            <a:ext cx="1241045"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DSL</a:t>
            </a:r>
          </a:p>
        </p:txBody>
      </p:sp>
      <p:grpSp>
        <p:nvGrpSpPr>
          <p:cNvPr id="15" name="Gruppo 14"/>
          <p:cNvGrpSpPr/>
          <p:nvPr/>
        </p:nvGrpSpPr>
        <p:grpSpPr>
          <a:xfrm>
            <a:off x="4537846" y="3063689"/>
            <a:ext cx="4426972" cy="3293209"/>
            <a:chOff x="4537846" y="3063689"/>
            <a:chExt cx="4426972" cy="3293209"/>
          </a:xfrm>
        </p:grpSpPr>
        <p:pic>
          <p:nvPicPr>
            <p:cNvPr id="6146" name="Picture 2" descr="https://images-na.ssl-images-amazon.com/images/I/415XWbrmA8L._SX382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46" y="3183970"/>
              <a:ext cx="1906362" cy="24772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583224" y="5476582"/>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2013</a:t>
              </a:r>
              <a:endParaRPr lang="en-US" dirty="0"/>
            </a:p>
          </p:txBody>
        </p:sp>
        <p:sp>
          <p:nvSpPr>
            <p:cNvPr id="4" name="CasellaDiTesto 3"/>
            <p:cNvSpPr txBox="1"/>
            <p:nvPr/>
          </p:nvSpPr>
          <p:spPr>
            <a:xfrm>
              <a:off x="6463799" y="3063689"/>
              <a:ext cx="2501019" cy="3293209"/>
            </a:xfrm>
            <a:prstGeom prst="rect">
              <a:avLst/>
            </a:prstGeom>
            <a:noFill/>
          </p:spPr>
          <p:txBody>
            <a:bodyPr wrap="square" rtlCol="0">
              <a:spAutoFit/>
            </a:bodyPr>
            <a:lstStyle/>
            <a:p>
              <a:r>
                <a:rPr lang="en-US" sz="1600" dirty="0"/>
                <a:t>This book provides a thorough introduction to DSL, relying on today’s state of the art language workbenches.</a:t>
              </a:r>
            </a:p>
            <a:p>
              <a:r>
                <a:rPr lang="en-US" sz="1600" dirty="0"/>
                <a:t>The book provides details about the implementation of DSLs with lots of code. It uses three state-of-the-art but quite different language workbenches: </a:t>
              </a:r>
              <a:r>
                <a:rPr lang="en-US" sz="1600" dirty="0" err="1"/>
                <a:t>JetBrains</a:t>
              </a:r>
              <a:r>
                <a:rPr lang="en-US" sz="1600" dirty="0"/>
                <a:t> MPS, Eclipse </a:t>
              </a:r>
              <a:r>
                <a:rPr lang="en-US" sz="1600" dirty="0" err="1"/>
                <a:t>Xtext</a:t>
              </a:r>
              <a:r>
                <a:rPr lang="en-US" sz="1600" dirty="0"/>
                <a:t> and TU Delft’s </a:t>
              </a:r>
              <a:r>
                <a:rPr lang="en-US" sz="1600" dirty="0" err="1"/>
                <a:t>Spoofax</a:t>
              </a:r>
              <a:r>
                <a:rPr lang="en-US" sz="1600" dirty="0"/>
                <a:t>.</a:t>
              </a:r>
            </a:p>
          </p:txBody>
        </p:sp>
      </p:grpSp>
      <p:sp>
        <p:nvSpPr>
          <p:cNvPr id="9" name="Rettangolo 8"/>
          <p:cNvSpPr/>
          <p:nvPr/>
        </p:nvSpPr>
        <p:spPr>
          <a:xfrm>
            <a:off x="323528" y="107471"/>
            <a:ext cx="4950235"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dirty="0"/>
              <a:t>Domain-Specific Languages </a:t>
            </a:r>
          </a:p>
        </p:txBody>
      </p:sp>
      <p:sp>
        <p:nvSpPr>
          <p:cNvPr id="8" name="CasellaDiTesto 7"/>
          <p:cNvSpPr txBox="1"/>
          <p:nvPr/>
        </p:nvSpPr>
        <p:spPr>
          <a:xfrm>
            <a:off x="120590" y="755365"/>
            <a:ext cx="8972582" cy="369332"/>
          </a:xfrm>
          <a:prstGeom prst="rect">
            <a:avLst/>
          </a:prstGeom>
          <a:noFill/>
        </p:spPr>
        <p:txBody>
          <a:bodyPr wrap="square" rtlCol="0">
            <a:spAutoFit/>
          </a:bodyPr>
          <a:lstStyle/>
          <a:p>
            <a:r>
              <a:rPr lang="en-US" dirty="0"/>
              <a:t> </a:t>
            </a:r>
          </a:p>
        </p:txBody>
      </p:sp>
      <p:grpSp>
        <p:nvGrpSpPr>
          <p:cNvPr id="14" name="Gruppo 13"/>
          <p:cNvGrpSpPr/>
          <p:nvPr/>
        </p:nvGrpSpPr>
        <p:grpSpPr>
          <a:xfrm>
            <a:off x="6378" y="3091382"/>
            <a:ext cx="4526056" cy="3293209"/>
            <a:chOff x="6378" y="3091382"/>
            <a:chExt cx="4526056" cy="3293209"/>
          </a:xfrm>
        </p:grpSpPr>
        <p:pic>
          <p:nvPicPr>
            <p:cNvPr id="6148" name="Picture 4" descr="https://images-na.ssl-images-amazon.com/images/I/51dZT7986fL._SX40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927" y="3183970"/>
              <a:ext cx="1960507" cy="2438441"/>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3579476" y="5405156"/>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2010</a:t>
              </a:r>
              <a:endParaRPr lang="en-US" dirty="0"/>
            </a:p>
          </p:txBody>
        </p:sp>
        <p:sp>
          <p:nvSpPr>
            <p:cNvPr id="10" name="CasellaDiTesto 9"/>
            <p:cNvSpPr txBox="1"/>
            <p:nvPr/>
          </p:nvSpPr>
          <p:spPr>
            <a:xfrm>
              <a:off x="6378" y="3091382"/>
              <a:ext cx="2627227" cy="3293209"/>
            </a:xfrm>
            <a:prstGeom prst="rect">
              <a:avLst/>
            </a:prstGeom>
            <a:noFill/>
          </p:spPr>
          <p:txBody>
            <a:bodyPr wrap="square" rtlCol="0">
              <a:spAutoFit/>
            </a:bodyPr>
            <a:lstStyle/>
            <a:p>
              <a:r>
                <a:rPr lang="en-US" sz="1600" dirty="0"/>
                <a:t>Fowler presents effective techniques for building DSL, and guides software engineers in choosing the right approaches for their applications. This book's techniques may be utilized with most modern object-oriented languages; the author provides numerous examples in Java and C#, as well as selected examples in Ruby</a:t>
              </a:r>
            </a:p>
          </p:txBody>
        </p:sp>
      </p:grpSp>
      <p:sp>
        <p:nvSpPr>
          <p:cNvPr id="16" name="Rettangolo 15"/>
          <p:cNvSpPr/>
          <p:nvPr/>
        </p:nvSpPr>
        <p:spPr>
          <a:xfrm>
            <a:off x="2601438" y="5774488"/>
            <a:ext cx="193640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0321712943</a:t>
            </a:r>
          </a:p>
          <a:p>
            <a:r>
              <a:rPr lang="en-GB" sz="1200" b="1" dirty="0"/>
              <a:t>ISBN-13:</a:t>
            </a:r>
            <a:r>
              <a:rPr lang="en-GB" sz="1200" dirty="0"/>
              <a:t> 978-0321712943</a:t>
            </a:r>
          </a:p>
        </p:txBody>
      </p:sp>
      <p:sp>
        <p:nvSpPr>
          <p:cNvPr id="18" name="Rettangolo 17"/>
          <p:cNvSpPr/>
          <p:nvPr/>
        </p:nvSpPr>
        <p:spPr>
          <a:xfrm>
            <a:off x="4562801" y="5774488"/>
            <a:ext cx="1900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1481218581</a:t>
            </a:r>
          </a:p>
          <a:p>
            <a:r>
              <a:rPr lang="en-GB" sz="1200" b="1" dirty="0"/>
              <a:t>ISBN-13:</a:t>
            </a:r>
            <a:r>
              <a:rPr lang="en-GB" sz="1200" dirty="0"/>
              <a:t> 978-1481218580</a:t>
            </a:r>
          </a:p>
        </p:txBody>
      </p:sp>
    </p:spTree>
    <p:extLst>
      <p:ext uri="{BB962C8B-B14F-4D97-AF65-F5344CB8AC3E}">
        <p14:creationId xmlns:p14="http://schemas.microsoft.com/office/powerpoint/2010/main" val="39846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07504" y="61734"/>
            <a:ext cx="8856984" cy="61755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29</a:t>
            </a:fld>
            <a:endParaRPr lang="it-IT"/>
          </a:p>
        </p:txBody>
      </p:sp>
      <p:sp>
        <p:nvSpPr>
          <p:cNvPr id="4" name="Rettangolo 3"/>
          <p:cNvSpPr/>
          <p:nvPr/>
        </p:nvSpPr>
        <p:spPr>
          <a:xfrm>
            <a:off x="6508259" y="61734"/>
            <a:ext cx="2214069"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VISION</a:t>
            </a:r>
          </a:p>
        </p:txBody>
      </p:sp>
      <p:sp>
        <p:nvSpPr>
          <p:cNvPr id="18" name="CasellaDiTesto 17"/>
          <p:cNvSpPr txBox="1"/>
          <p:nvPr/>
        </p:nvSpPr>
        <p:spPr>
          <a:xfrm>
            <a:off x="685003" y="1919726"/>
            <a:ext cx="761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WHAT</a:t>
            </a:r>
            <a:endParaRPr lang="en-GB" dirty="0"/>
          </a:p>
        </p:txBody>
      </p:sp>
      <p:sp>
        <p:nvSpPr>
          <p:cNvPr id="19" name="CasellaDiTesto 18"/>
          <p:cNvSpPr txBox="1"/>
          <p:nvPr/>
        </p:nvSpPr>
        <p:spPr>
          <a:xfrm>
            <a:off x="5675586" y="1905550"/>
            <a:ext cx="2024529"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APPLICATION LEVEL</a:t>
            </a:r>
            <a:endParaRPr lang="en-GB" dirty="0"/>
          </a:p>
        </p:txBody>
      </p:sp>
      <p:sp>
        <p:nvSpPr>
          <p:cNvPr id="20" name="CasellaDiTesto 19"/>
          <p:cNvSpPr txBox="1"/>
          <p:nvPr/>
        </p:nvSpPr>
        <p:spPr>
          <a:xfrm>
            <a:off x="2206070" y="1767050"/>
            <a:ext cx="3402663" cy="646331"/>
          </a:xfrm>
          <a:prstGeom prst="rect">
            <a:avLst/>
          </a:prstGeom>
          <a:noFill/>
        </p:spPr>
        <p:txBody>
          <a:bodyPr wrap="none" rtlCol="0">
            <a:spAutoFit/>
          </a:bodyPr>
          <a:lstStyle/>
          <a:p>
            <a:r>
              <a:rPr lang="it-IT" dirty="0"/>
              <a:t>BUSINESS LOGIC</a:t>
            </a:r>
          </a:p>
          <a:p>
            <a:r>
              <a:rPr lang="it-IT" b="1" dirty="0">
                <a:solidFill>
                  <a:srgbClr val="C00000"/>
                </a:solidFill>
              </a:rPr>
              <a:t>DOMAIN-RELATED</a:t>
            </a:r>
            <a:r>
              <a:rPr lang="it-IT" dirty="0"/>
              <a:t> TERMINOLOGY</a:t>
            </a:r>
            <a:endParaRPr lang="en-GB" dirty="0"/>
          </a:p>
        </p:txBody>
      </p:sp>
      <p:cxnSp>
        <p:nvCxnSpPr>
          <p:cNvPr id="22" name="Connettore 1 21"/>
          <p:cNvCxnSpPr/>
          <p:nvPr/>
        </p:nvCxnSpPr>
        <p:spPr>
          <a:xfrm>
            <a:off x="718829" y="3017660"/>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718829" y="4365104"/>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5760779" y="4581128"/>
            <a:ext cx="181088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PLATFORM LEVEL</a:t>
            </a:r>
            <a:endParaRPr lang="en-GB" dirty="0"/>
          </a:p>
        </p:txBody>
      </p:sp>
      <p:sp>
        <p:nvSpPr>
          <p:cNvPr id="25" name="CasellaDiTesto 24"/>
          <p:cNvSpPr txBox="1"/>
          <p:nvPr/>
        </p:nvSpPr>
        <p:spPr>
          <a:xfrm>
            <a:off x="5760779" y="3169555"/>
            <a:ext cx="1762021" cy="369332"/>
          </a:xfrm>
          <a:prstGeom prst="rect">
            <a:avLst/>
          </a:prstGeom>
          <a:solidFill>
            <a:srgbClr val="0070C0"/>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it-IT" dirty="0"/>
              <a:t>MAPPING  LEVEL</a:t>
            </a:r>
            <a:endParaRPr lang="en-GB" dirty="0"/>
          </a:p>
        </p:txBody>
      </p:sp>
      <p:sp>
        <p:nvSpPr>
          <p:cNvPr id="26" name="CasellaDiTesto 25"/>
          <p:cNvSpPr txBox="1"/>
          <p:nvPr/>
        </p:nvSpPr>
        <p:spPr>
          <a:xfrm>
            <a:off x="723731" y="2758215"/>
            <a:ext cx="68390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HOW</a:t>
            </a:r>
            <a:endParaRPr lang="en-GB" dirty="0"/>
          </a:p>
        </p:txBody>
      </p:sp>
      <p:sp>
        <p:nvSpPr>
          <p:cNvPr id="27" name="CasellaDiTesto 26"/>
          <p:cNvSpPr txBox="1"/>
          <p:nvPr/>
        </p:nvSpPr>
        <p:spPr>
          <a:xfrm>
            <a:off x="2187499" y="2810928"/>
            <a:ext cx="30132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dirty="0"/>
              <a:t>( </a:t>
            </a:r>
            <a:r>
              <a:rPr lang="it-IT" b="1" dirty="0">
                <a:solidFill>
                  <a:srgbClr val="C00000"/>
                </a:solidFill>
              </a:rPr>
              <a:t>MODEL</a:t>
            </a:r>
            <a:r>
              <a:rPr lang="it-IT" dirty="0"/>
              <a:t> – </a:t>
            </a:r>
            <a:r>
              <a:rPr lang="it-IT" dirty="0">
                <a:solidFill>
                  <a:srgbClr val="1318ED"/>
                </a:solidFill>
              </a:rPr>
              <a:t>CONTROL  - VIEW </a:t>
            </a:r>
            <a:r>
              <a:rPr lang="it-IT" dirty="0"/>
              <a:t>)</a:t>
            </a:r>
            <a:endParaRPr lang="en-GB" dirty="0"/>
          </a:p>
        </p:txBody>
      </p:sp>
      <p:grpSp>
        <p:nvGrpSpPr>
          <p:cNvPr id="43" name="Gruppo 42"/>
          <p:cNvGrpSpPr/>
          <p:nvPr/>
        </p:nvGrpSpPr>
        <p:grpSpPr>
          <a:xfrm>
            <a:off x="577245" y="251031"/>
            <a:ext cx="1245804" cy="1009818"/>
            <a:chOff x="7020272" y="1124744"/>
            <a:chExt cx="1245804" cy="1009818"/>
          </a:xfrm>
        </p:grpSpPr>
        <p:cxnSp>
          <p:nvCxnSpPr>
            <p:cNvPr id="31" name="Connettore 2 30"/>
            <p:cNvCxnSpPr/>
            <p:nvPr/>
          </p:nvCxnSpPr>
          <p:spPr>
            <a:xfrm flipV="1">
              <a:off x="7452320" y="11247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H="1">
              <a:off x="7020272" y="1640360"/>
              <a:ext cx="432048" cy="20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7452320" y="1628800"/>
              <a:ext cx="504056" cy="1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7092280" y="1124744"/>
              <a:ext cx="290464" cy="369332"/>
            </a:xfrm>
            <a:prstGeom prst="rect">
              <a:avLst/>
            </a:prstGeom>
            <a:noFill/>
          </p:spPr>
          <p:txBody>
            <a:bodyPr wrap="none" rtlCol="0">
              <a:spAutoFit/>
            </a:bodyPr>
            <a:lstStyle/>
            <a:p>
              <a:r>
                <a:rPr lang="it-IT" dirty="0"/>
                <a:t>S</a:t>
              </a:r>
              <a:endParaRPr lang="en-GB" dirty="0"/>
            </a:p>
          </p:txBody>
        </p:sp>
        <p:sp>
          <p:nvSpPr>
            <p:cNvPr id="38" name="CasellaDiTesto 37"/>
            <p:cNvSpPr txBox="1"/>
            <p:nvPr/>
          </p:nvSpPr>
          <p:spPr>
            <a:xfrm>
              <a:off x="7091064" y="1765230"/>
              <a:ext cx="242374" cy="369332"/>
            </a:xfrm>
            <a:prstGeom prst="rect">
              <a:avLst/>
            </a:prstGeom>
            <a:noFill/>
          </p:spPr>
          <p:txBody>
            <a:bodyPr wrap="none" rtlCol="0">
              <a:spAutoFit/>
            </a:bodyPr>
            <a:lstStyle/>
            <a:p>
              <a:r>
                <a:rPr lang="it-IT" dirty="0"/>
                <a:t>I</a:t>
              </a:r>
              <a:endParaRPr lang="en-GB" dirty="0"/>
            </a:p>
          </p:txBody>
        </p:sp>
        <p:sp>
          <p:nvSpPr>
            <p:cNvPr id="39" name="CasellaDiTesto 38"/>
            <p:cNvSpPr txBox="1"/>
            <p:nvPr/>
          </p:nvSpPr>
          <p:spPr>
            <a:xfrm>
              <a:off x="7956376" y="1311116"/>
              <a:ext cx="309700" cy="369332"/>
            </a:xfrm>
            <a:prstGeom prst="rect">
              <a:avLst/>
            </a:prstGeom>
            <a:noFill/>
          </p:spPr>
          <p:txBody>
            <a:bodyPr wrap="none" rtlCol="0">
              <a:spAutoFit/>
            </a:bodyPr>
            <a:lstStyle/>
            <a:p>
              <a:r>
                <a:rPr lang="it-IT" dirty="0"/>
                <a:t>B</a:t>
              </a:r>
              <a:endParaRPr lang="en-GB" dirty="0"/>
            </a:p>
          </p:txBody>
        </p:sp>
      </p:grpSp>
      <p:cxnSp>
        <p:nvCxnSpPr>
          <p:cNvPr id="42" name="Connettore 2 41"/>
          <p:cNvCxnSpPr/>
          <p:nvPr/>
        </p:nvCxnSpPr>
        <p:spPr>
          <a:xfrm>
            <a:off x="1726941" y="3017660"/>
            <a:ext cx="0" cy="134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asellaDiTesto 46"/>
          <p:cNvSpPr txBox="1"/>
          <p:nvPr/>
        </p:nvSpPr>
        <p:spPr>
          <a:xfrm>
            <a:off x="963774" y="5517232"/>
            <a:ext cx="6976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EDGE</a:t>
            </a:r>
            <a:endParaRPr lang="en-GB" dirty="0"/>
          </a:p>
        </p:txBody>
      </p:sp>
      <p:sp>
        <p:nvSpPr>
          <p:cNvPr id="48" name="CasellaDiTesto 47"/>
          <p:cNvSpPr txBox="1"/>
          <p:nvPr/>
        </p:nvSpPr>
        <p:spPr>
          <a:xfrm>
            <a:off x="2843808" y="5517232"/>
            <a:ext cx="5865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FOG</a:t>
            </a:r>
            <a:endParaRPr lang="en-GB" dirty="0"/>
          </a:p>
        </p:txBody>
      </p:sp>
      <p:sp>
        <p:nvSpPr>
          <p:cNvPr id="49" name="CasellaDiTesto 48"/>
          <p:cNvSpPr txBox="1"/>
          <p:nvPr/>
        </p:nvSpPr>
        <p:spPr>
          <a:xfrm>
            <a:off x="4368247" y="5517232"/>
            <a:ext cx="8432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CLOUD</a:t>
            </a:r>
            <a:endParaRPr lang="en-GB" dirty="0"/>
          </a:p>
        </p:txBody>
      </p:sp>
      <p:cxnSp>
        <p:nvCxnSpPr>
          <p:cNvPr id="50" name="Connettore 1 49"/>
          <p:cNvCxnSpPr/>
          <p:nvPr/>
        </p:nvCxnSpPr>
        <p:spPr>
          <a:xfrm>
            <a:off x="718829" y="5373216"/>
            <a:ext cx="48498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5580112" y="1087648"/>
            <a:ext cx="0" cy="4285568"/>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991637" y="4370079"/>
            <a:ext cx="632353" cy="36933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LOW</a:t>
            </a:r>
            <a:endParaRPr lang="en-GB" dirty="0"/>
          </a:p>
        </p:txBody>
      </p:sp>
      <p:sp>
        <p:nvSpPr>
          <p:cNvPr id="55" name="CasellaDiTesto 54"/>
          <p:cNvSpPr txBox="1"/>
          <p:nvPr/>
        </p:nvSpPr>
        <p:spPr>
          <a:xfrm>
            <a:off x="8074332" y="2626262"/>
            <a:ext cx="676788" cy="369332"/>
          </a:xfrm>
          <a:prstGeom prst="rect">
            <a:avLst/>
          </a:prstGeom>
          <a:solidFill>
            <a:srgbClr val="0070C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HIGH</a:t>
            </a:r>
            <a:endParaRPr lang="en-GB" dirty="0"/>
          </a:p>
        </p:txBody>
      </p:sp>
      <p:sp>
        <p:nvSpPr>
          <p:cNvPr id="56" name="CasellaDiTesto 55"/>
          <p:cNvSpPr txBox="1"/>
          <p:nvPr/>
        </p:nvSpPr>
        <p:spPr>
          <a:xfrm>
            <a:off x="5760779" y="5517232"/>
            <a:ext cx="2475806" cy="369332"/>
          </a:xfrm>
          <a:prstGeom prst="rect">
            <a:avLst/>
          </a:prstGeom>
          <a:solidFill>
            <a:srgbClr val="9966FF"/>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CONCRETE (IOT) WORLD</a:t>
            </a:r>
            <a:endParaRPr lang="en-GB" dirty="0"/>
          </a:p>
        </p:txBody>
      </p:sp>
      <p:sp>
        <p:nvSpPr>
          <p:cNvPr id="30" name="CasellaDiTesto 29"/>
          <p:cNvSpPr txBox="1"/>
          <p:nvPr/>
        </p:nvSpPr>
        <p:spPr>
          <a:xfrm>
            <a:off x="2187498" y="2388883"/>
            <a:ext cx="3013262" cy="400110"/>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it-IT" sz="2000" dirty="0" err="1"/>
              <a:t>Logical</a:t>
            </a:r>
            <a:r>
              <a:rPr lang="it-IT" sz="2000" dirty="0"/>
              <a:t> Architecture</a:t>
            </a:r>
            <a:endParaRPr lang="en-GB" sz="2000" dirty="0"/>
          </a:p>
        </p:txBody>
      </p:sp>
      <p:sp>
        <p:nvSpPr>
          <p:cNvPr id="32" name="Rettangolo arrotondato 31"/>
          <p:cNvSpPr/>
          <p:nvPr/>
        </p:nvSpPr>
        <p:spPr>
          <a:xfrm>
            <a:off x="5698834" y="3600804"/>
            <a:ext cx="2143122" cy="706497"/>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p:txBody>
      </p:sp>
      <p:sp>
        <p:nvSpPr>
          <p:cNvPr id="6" name="CasellaDiTesto 5"/>
          <p:cNvSpPr txBox="1"/>
          <p:nvPr/>
        </p:nvSpPr>
        <p:spPr>
          <a:xfrm>
            <a:off x="1987611" y="325514"/>
            <a:ext cx="1149482" cy="523220"/>
          </a:xfrm>
          <a:prstGeom prst="rect">
            <a:avLst/>
          </a:prstGeom>
          <a:noFill/>
        </p:spPr>
        <p:txBody>
          <a:bodyPr wrap="none" rtlCol="0">
            <a:spAutoFit/>
          </a:bodyPr>
          <a:lstStyle/>
          <a:p>
            <a:r>
              <a:rPr lang="it-IT" sz="1400" dirty="0" err="1"/>
              <a:t>architectural</a:t>
            </a:r>
            <a:r>
              <a:rPr lang="it-IT" sz="1400" dirty="0"/>
              <a:t> </a:t>
            </a:r>
          </a:p>
          <a:p>
            <a:r>
              <a:rPr lang="it-IT" sz="1400" dirty="0" err="1"/>
              <a:t>dimensions</a:t>
            </a:r>
            <a:endParaRPr lang="en-GB" sz="1400" dirty="0"/>
          </a:p>
        </p:txBody>
      </p:sp>
    </p:spTree>
    <p:extLst>
      <p:ext uri="{BB962C8B-B14F-4D97-AF65-F5344CB8AC3E}">
        <p14:creationId xmlns:p14="http://schemas.microsoft.com/office/powerpoint/2010/main" val="26079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3951897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dirty="0"/>
              <a:t>Specifica della grammatica</a:t>
            </a:r>
          </a:p>
        </p:txBody>
      </p:sp>
      <p:sp>
        <p:nvSpPr>
          <p:cNvPr id="4" name="Segnaposto piè di pagina 3"/>
          <p:cNvSpPr>
            <a:spLocks noGrp="1"/>
          </p:cNvSpPr>
          <p:nvPr>
            <p:ph type="ftr" sz="quarter" idx="11"/>
          </p:nvPr>
        </p:nvSpPr>
        <p:spPr/>
        <p:txBody>
          <a:bodyPr/>
          <a:lstStyle/>
          <a:p>
            <a:r>
              <a:rPr lang="it-IT"/>
              <a:t>AN University of Bologna</a:t>
            </a:r>
          </a:p>
        </p:txBody>
      </p:sp>
      <p:sp>
        <p:nvSpPr>
          <p:cNvPr id="6" name="CasellaDiTesto 5"/>
          <p:cNvSpPr txBox="1"/>
          <p:nvPr/>
        </p:nvSpPr>
        <p:spPr>
          <a:xfrm>
            <a:off x="500034" y="1164134"/>
            <a:ext cx="8144089" cy="4801314"/>
          </a:xfrm>
          <a:prstGeom prst="rect">
            <a:avLst/>
          </a:prstGeom>
          <a:noFill/>
        </p:spPr>
        <p:txBody>
          <a:bodyPr wrap="none" rtlCol="0">
            <a:spAutoFit/>
          </a:bodyPr>
          <a:lstStyle/>
          <a:p>
            <a:r>
              <a:rPr lang="it-IT" b="1" dirty="0" err="1"/>
              <a:t>grammar</a:t>
            </a:r>
            <a:r>
              <a:rPr lang="it-IT" b="1" dirty="0"/>
              <a:t> </a:t>
            </a:r>
            <a:r>
              <a:rPr lang="it-IT" b="1" dirty="0" err="1"/>
              <a:t>it.unibo.xtext.Entities</a:t>
            </a:r>
            <a:r>
              <a:rPr lang="it-IT" b="1" dirty="0"/>
              <a:t> </a:t>
            </a:r>
            <a:r>
              <a:rPr lang="it-IT" b="1" dirty="0" err="1"/>
              <a:t>with</a:t>
            </a:r>
            <a:r>
              <a:rPr lang="it-IT" b="1" dirty="0"/>
              <a:t> </a:t>
            </a:r>
            <a:r>
              <a:rPr lang="it-IT" b="1" dirty="0" err="1"/>
              <a:t>org.eclipse.xtext.common.Terminals</a:t>
            </a:r>
            <a:endParaRPr lang="it-IT" b="1" dirty="0"/>
          </a:p>
          <a:p>
            <a:r>
              <a:rPr lang="it-IT" b="1" dirty="0">
                <a:solidFill>
                  <a:srgbClr val="0070C0"/>
                </a:solidFill>
              </a:rPr>
              <a:t>generate </a:t>
            </a:r>
            <a:r>
              <a:rPr lang="it-IT" b="1" dirty="0" err="1">
                <a:solidFill>
                  <a:srgbClr val="0070C0"/>
                </a:solidFill>
              </a:rPr>
              <a:t>entities</a:t>
            </a:r>
            <a:r>
              <a:rPr lang="it-IT" b="1" dirty="0">
                <a:solidFill>
                  <a:srgbClr val="0070C0"/>
                </a:solidFill>
              </a:rPr>
              <a:t> "http://www.unibo.it/</a:t>
            </a:r>
            <a:r>
              <a:rPr lang="it-IT" b="1" dirty="0" err="1">
                <a:solidFill>
                  <a:srgbClr val="0070C0"/>
                </a:solidFill>
              </a:rPr>
              <a:t>xtext</a:t>
            </a:r>
            <a:r>
              <a:rPr lang="it-IT" b="1" dirty="0">
                <a:solidFill>
                  <a:srgbClr val="0070C0"/>
                </a:solidFill>
              </a:rPr>
              <a:t>/</a:t>
            </a:r>
            <a:r>
              <a:rPr lang="it-IT" b="1" dirty="0" err="1">
                <a:solidFill>
                  <a:srgbClr val="0070C0"/>
                </a:solidFill>
              </a:rPr>
              <a:t>Entities</a:t>
            </a:r>
            <a:r>
              <a:rPr lang="it-IT" b="1" dirty="0"/>
              <a:t>"</a:t>
            </a:r>
          </a:p>
          <a:p>
            <a:endParaRPr lang="it-IT" dirty="0"/>
          </a:p>
          <a:p>
            <a:r>
              <a:rPr lang="it-IT" dirty="0" err="1"/>
              <a:t>Model</a:t>
            </a:r>
            <a:r>
              <a:rPr lang="it-IT" dirty="0"/>
              <a:t> :		(imports</a:t>
            </a:r>
            <a:r>
              <a:rPr lang="it-IT" dirty="0">
                <a:solidFill>
                  <a:srgbClr val="C00000"/>
                </a:solidFill>
              </a:rPr>
              <a:t>+=</a:t>
            </a:r>
            <a:r>
              <a:rPr lang="it-IT" dirty="0"/>
              <a:t>Import)</a:t>
            </a:r>
            <a:r>
              <a:rPr lang="it-IT" dirty="0">
                <a:solidFill>
                  <a:srgbClr val="C00000"/>
                </a:solidFill>
              </a:rPr>
              <a:t>*</a:t>
            </a:r>
          </a:p>
          <a:p>
            <a:r>
              <a:rPr lang="it-IT" dirty="0"/>
              <a:t>		(types</a:t>
            </a:r>
            <a:r>
              <a:rPr lang="it-IT" dirty="0">
                <a:solidFill>
                  <a:srgbClr val="C00000"/>
                </a:solidFill>
              </a:rPr>
              <a:t>+=</a:t>
            </a:r>
            <a:r>
              <a:rPr lang="it-IT" dirty="0"/>
              <a:t>Type)</a:t>
            </a:r>
            <a:r>
              <a:rPr lang="it-IT" dirty="0">
                <a:solidFill>
                  <a:srgbClr val="C00000"/>
                </a:solidFill>
              </a:rPr>
              <a:t>*	</a:t>
            </a:r>
            <a:r>
              <a:rPr lang="it-IT" dirty="0"/>
              <a:t>;</a:t>
            </a:r>
          </a:p>
          <a:p>
            <a:endParaRPr lang="it-IT" dirty="0"/>
          </a:p>
          <a:p>
            <a:r>
              <a:rPr lang="it-IT" dirty="0"/>
              <a:t>Import :		</a:t>
            </a:r>
            <a:r>
              <a:rPr lang="it-IT" b="1" dirty="0">
                <a:solidFill>
                  <a:srgbClr val="00B050"/>
                </a:solidFill>
              </a:rPr>
              <a:t>'</a:t>
            </a:r>
            <a:r>
              <a:rPr lang="it-IT" b="1" dirty="0" err="1">
                <a:solidFill>
                  <a:srgbClr val="00B050"/>
                </a:solidFill>
              </a:rPr>
              <a:t>import</a:t>
            </a:r>
            <a:r>
              <a:rPr lang="it-IT" dirty="0"/>
              <a:t>' </a:t>
            </a:r>
            <a:r>
              <a:rPr lang="it-IT" dirty="0" err="1"/>
              <a:t>importURI</a:t>
            </a:r>
            <a:r>
              <a:rPr lang="it-IT" dirty="0"/>
              <a:t> </a:t>
            </a:r>
            <a:r>
              <a:rPr lang="it-IT" dirty="0">
                <a:solidFill>
                  <a:srgbClr val="C00000"/>
                </a:solidFill>
              </a:rPr>
              <a:t>= </a:t>
            </a:r>
            <a:r>
              <a:rPr lang="it-IT" dirty="0"/>
              <a:t>STRING;</a:t>
            </a:r>
          </a:p>
          <a:p>
            <a:endParaRPr lang="it-IT" dirty="0"/>
          </a:p>
          <a:p>
            <a:r>
              <a:rPr lang="it-IT" dirty="0" err="1"/>
              <a:t>Type</a:t>
            </a:r>
            <a:r>
              <a:rPr lang="it-IT" dirty="0"/>
              <a:t>:		</a:t>
            </a:r>
            <a:r>
              <a:rPr lang="it-IT" dirty="0" err="1"/>
              <a:t>SimpleType</a:t>
            </a:r>
            <a:r>
              <a:rPr lang="it-IT" dirty="0"/>
              <a:t> </a:t>
            </a:r>
            <a:r>
              <a:rPr lang="it-IT" dirty="0">
                <a:solidFill>
                  <a:srgbClr val="C00000"/>
                </a:solidFill>
              </a:rPr>
              <a:t>| </a:t>
            </a:r>
            <a:r>
              <a:rPr lang="it-IT" dirty="0" err="1"/>
              <a:t>Entity</a:t>
            </a:r>
            <a:r>
              <a:rPr lang="it-IT" dirty="0"/>
              <a:t>;</a:t>
            </a:r>
          </a:p>
          <a:p>
            <a:endParaRPr lang="it-IT" dirty="0"/>
          </a:p>
          <a:p>
            <a:r>
              <a:rPr lang="it-IT" dirty="0" err="1"/>
              <a:t>SimpleType</a:t>
            </a:r>
            <a:r>
              <a:rPr lang="it-IT" dirty="0"/>
              <a:t>:	</a:t>
            </a:r>
            <a:r>
              <a:rPr lang="it-IT" b="1" dirty="0">
                <a:solidFill>
                  <a:srgbClr val="00B050"/>
                </a:solidFill>
              </a:rPr>
              <a:t>'</a:t>
            </a:r>
            <a:r>
              <a:rPr lang="it-IT" b="1" dirty="0" err="1">
                <a:solidFill>
                  <a:srgbClr val="00B050"/>
                </a:solidFill>
              </a:rPr>
              <a:t>type</a:t>
            </a:r>
            <a:r>
              <a:rPr lang="it-IT" dirty="0"/>
              <a:t>' </a:t>
            </a:r>
            <a:r>
              <a:rPr lang="it-IT" dirty="0" err="1"/>
              <a:t>name</a:t>
            </a:r>
            <a:r>
              <a:rPr lang="it-IT" dirty="0"/>
              <a:t> =</a:t>
            </a:r>
            <a:r>
              <a:rPr lang="it-IT" b="1" dirty="0">
                <a:solidFill>
                  <a:srgbClr val="FF0000"/>
                </a:solidFill>
              </a:rPr>
              <a:t> ID</a:t>
            </a:r>
            <a:r>
              <a:rPr lang="it-IT" dirty="0"/>
              <a:t>;</a:t>
            </a:r>
          </a:p>
          <a:p>
            <a:endParaRPr lang="it-IT" dirty="0"/>
          </a:p>
          <a:p>
            <a:r>
              <a:rPr lang="it-IT" dirty="0" err="1"/>
              <a:t>Entity</a:t>
            </a:r>
            <a:r>
              <a:rPr lang="it-IT" dirty="0"/>
              <a:t> :	</a:t>
            </a:r>
            <a:r>
              <a:rPr lang="it-IT" b="1" dirty="0">
                <a:solidFill>
                  <a:srgbClr val="00B050"/>
                </a:solidFill>
              </a:rPr>
              <a:t>'</a:t>
            </a:r>
            <a:r>
              <a:rPr lang="it-IT" b="1" dirty="0" err="1">
                <a:solidFill>
                  <a:srgbClr val="00B050"/>
                </a:solidFill>
              </a:rPr>
              <a:t>entity</a:t>
            </a:r>
            <a:r>
              <a:rPr lang="it-IT" dirty="0"/>
              <a:t>' </a:t>
            </a:r>
            <a:r>
              <a:rPr lang="it-IT" dirty="0" err="1"/>
              <a:t>name</a:t>
            </a:r>
            <a:r>
              <a:rPr lang="it-IT" dirty="0" err="1">
                <a:solidFill>
                  <a:srgbClr val="C00000"/>
                </a:solidFill>
              </a:rPr>
              <a:t>=</a:t>
            </a:r>
            <a:r>
              <a:rPr lang="it-IT" dirty="0" err="1"/>
              <a:t>ID</a:t>
            </a:r>
            <a:r>
              <a:rPr lang="it-IT" dirty="0"/>
              <a:t> (</a:t>
            </a:r>
            <a:r>
              <a:rPr lang="it-IT" b="1" dirty="0">
                <a:solidFill>
                  <a:srgbClr val="00B050"/>
                </a:solidFill>
              </a:rPr>
              <a:t>'</a:t>
            </a:r>
            <a:r>
              <a:rPr lang="it-IT" b="1" dirty="0" err="1">
                <a:solidFill>
                  <a:srgbClr val="00B050"/>
                </a:solidFill>
              </a:rPr>
              <a:t>extends</a:t>
            </a:r>
            <a:r>
              <a:rPr lang="it-IT" dirty="0"/>
              <a:t>' </a:t>
            </a:r>
            <a:r>
              <a:rPr lang="it-IT" dirty="0" err="1"/>
              <a:t>extends</a:t>
            </a:r>
            <a:r>
              <a:rPr lang="it-IT" dirty="0" err="1">
                <a:solidFill>
                  <a:srgbClr val="C00000"/>
                </a:solidFill>
              </a:rPr>
              <a:t>=</a:t>
            </a:r>
            <a:r>
              <a:rPr lang="it-IT" dirty="0">
                <a:solidFill>
                  <a:srgbClr val="C00000"/>
                </a:solidFill>
              </a:rPr>
              <a:t> [</a:t>
            </a:r>
            <a:r>
              <a:rPr lang="it-IT" dirty="0"/>
              <a:t> </a:t>
            </a:r>
            <a:r>
              <a:rPr lang="it-IT" dirty="0" err="1"/>
              <a:t>Entity</a:t>
            </a:r>
            <a:r>
              <a:rPr lang="it-IT" dirty="0"/>
              <a:t> </a:t>
            </a:r>
            <a:r>
              <a:rPr lang="it-IT" dirty="0">
                <a:solidFill>
                  <a:srgbClr val="C00000"/>
                </a:solidFill>
              </a:rPr>
              <a:t>]</a:t>
            </a:r>
            <a:r>
              <a:rPr lang="it-IT" dirty="0"/>
              <a:t> )</a:t>
            </a:r>
            <a:r>
              <a:rPr lang="it-IT" dirty="0">
                <a:solidFill>
                  <a:srgbClr val="C00000"/>
                </a:solidFill>
              </a:rPr>
              <a:t>?</a:t>
            </a:r>
            <a:r>
              <a:rPr lang="it-IT" dirty="0"/>
              <a:t> '</a:t>
            </a:r>
            <a:r>
              <a:rPr lang="it-IT" b="1" dirty="0">
                <a:solidFill>
                  <a:srgbClr val="00B050"/>
                </a:solidFill>
              </a:rPr>
              <a:t>{</a:t>
            </a:r>
            <a:r>
              <a:rPr lang="it-IT" dirty="0"/>
              <a:t>'</a:t>
            </a:r>
          </a:p>
          <a:p>
            <a:r>
              <a:rPr lang="it-IT" dirty="0"/>
              <a:t>	properties+=Property*</a:t>
            </a:r>
          </a:p>
          <a:p>
            <a:r>
              <a:rPr lang="it-IT" dirty="0"/>
              <a:t>	'</a:t>
            </a:r>
            <a:r>
              <a:rPr lang="it-IT" b="1" dirty="0">
                <a:solidFill>
                  <a:srgbClr val="00B050"/>
                </a:solidFill>
              </a:rPr>
              <a:t>}</a:t>
            </a:r>
            <a:r>
              <a:rPr lang="it-IT" dirty="0"/>
              <a:t>';</a:t>
            </a:r>
          </a:p>
          <a:p>
            <a:endParaRPr lang="it-IT" dirty="0"/>
          </a:p>
          <a:p>
            <a:r>
              <a:rPr lang="it-IT" dirty="0" err="1"/>
              <a:t>Property</a:t>
            </a:r>
            <a:r>
              <a:rPr lang="it-IT" dirty="0"/>
              <a:t>:	</a:t>
            </a:r>
            <a:r>
              <a:rPr lang="en-US" b="1" dirty="0">
                <a:solidFill>
                  <a:srgbClr val="00B050"/>
                </a:solidFill>
              </a:rPr>
              <a:t>'property</a:t>
            </a:r>
            <a:r>
              <a:rPr lang="en-US" dirty="0"/>
              <a:t>' name=ID '</a:t>
            </a:r>
            <a:r>
              <a:rPr lang="en-US" b="1" dirty="0">
                <a:solidFill>
                  <a:srgbClr val="00B050"/>
                </a:solidFill>
              </a:rPr>
              <a:t>:</a:t>
            </a:r>
            <a:r>
              <a:rPr lang="en-US" dirty="0"/>
              <a:t>' type</a:t>
            </a:r>
            <a:r>
              <a:rPr lang="en-US" dirty="0">
                <a:solidFill>
                  <a:srgbClr val="C00000"/>
                </a:solidFill>
              </a:rPr>
              <a:t>= [ </a:t>
            </a:r>
            <a:r>
              <a:rPr lang="en-US" dirty="0"/>
              <a:t>Type </a:t>
            </a:r>
            <a:r>
              <a:rPr lang="en-US" dirty="0">
                <a:solidFill>
                  <a:srgbClr val="C00000"/>
                </a:solidFill>
              </a:rPr>
              <a:t>]</a:t>
            </a:r>
            <a:r>
              <a:rPr lang="en-US" dirty="0"/>
              <a:t> ( many </a:t>
            </a:r>
            <a:r>
              <a:rPr lang="en-US" dirty="0">
                <a:solidFill>
                  <a:srgbClr val="C00000"/>
                </a:solidFill>
              </a:rPr>
              <a:t>?=</a:t>
            </a:r>
            <a:r>
              <a:rPr lang="en-US" dirty="0"/>
              <a:t> '</a:t>
            </a:r>
            <a:r>
              <a:rPr lang="en-US" dirty="0">
                <a:solidFill>
                  <a:srgbClr val="00B050"/>
                </a:solidFill>
              </a:rPr>
              <a:t>[]</a:t>
            </a:r>
            <a:r>
              <a:rPr lang="en-US" dirty="0"/>
              <a:t>')?;</a:t>
            </a:r>
            <a:endParaRPr lang="it-IT" dirty="0"/>
          </a:p>
        </p:txBody>
      </p:sp>
      <p:sp>
        <p:nvSpPr>
          <p:cNvPr id="7" name="TextBox 5"/>
          <p:cNvSpPr txBox="1"/>
          <p:nvPr/>
        </p:nvSpPr>
        <p:spPr>
          <a:xfrm>
            <a:off x="6215074" y="1785926"/>
            <a:ext cx="227690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2800" dirty="0"/>
              <a:t>EBNF </a:t>
            </a:r>
            <a:r>
              <a:rPr lang="it-IT" sz="2800" dirty="0" err="1"/>
              <a:t>notation</a:t>
            </a:r>
            <a:endParaRPr lang="it-IT" sz="2800" dirty="0"/>
          </a:p>
        </p:txBody>
      </p:sp>
      <p:sp>
        <p:nvSpPr>
          <p:cNvPr id="8" name="CasellaDiTesto 7"/>
          <p:cNvSpPr txBox="1"/>
          <p:nvPr/>
        </p:nvSpPr>
        <p:spPr>
          <a:xfrm>
            <a:off x="6000760" y="3143248"/>
            <a:ext cx="3143240" cy="954107"/>
          </a:xfrm>
          <a:prstGeom prst="rect">
            <a:avLst/>
          </a:prstGeom>
          <a:solidFill>
            <a:srgbClr val="FFFF00"/>
          </a:solidFill>
        </p:spPr>
        <p:txBody>
          <a:bodyPr wrap="square" rtlCol="0">
            <a:spAutoFit/>
          </a:bodyPr>
          <a:lstStyle/>
          <a:p>
            <a:r>
              <a:rPr lang="en-US" sz="1400" dirty="0"/>
              <a:t>The grammar is a collection of Rules. </a:t>
            </a:r>
          </a:p>
          <a:p>
            <a:endParaRPr lang="en-US" sz="1400" dirty="0"/>
          </a:p>
          <a:p>
            <a:r>
              <a:rPr lang="en-US" sz="1400" dirty="0"/>
              <a:t>Rules start with </a:t>
            </a:r>
            <a:r>
              <a:rPr lang="it-IT" sz="1400" dirty="0" err="1"/>
              <a:t>their</a:t>
            </a:r>
            <a:r>
              <a:rPr lang="it-IT" sz="1400" dirty="0"/>
              <a:t> </a:t>
            </a:r>
            <a:r>
              <a:rPr lang="it-IT" sz="1400" dirty="0" err="1"/>
              <a:t>name</a:t>
            </a:r>
            <a:r>
              <a:rPr lang="it-IT" sz="1400" dirty="0"/>
              <a:t> </a:t>
            </a:r>
            <a:r>
              <a:rPr lang="it-IT" sz="1400" dirty="0" err="1"/>
              <a:t>followed</a:t>
            </a:r>
            <a:r>
              <a:rPr lang="it-IT" sz="1400" dirty="0"/>
              <a:t> </a:t>
            </a:r>
            <a:r>
              <a:rPr lang="it-IT" sz="1400" dirty="0" err="1"/>
              <a:t>by</a:t>
            </a:r>
            <a:r>
              <a:rPr lang="it-IT" sz="1400" dirty="0"/>
              <a:t> </a:t>
            </a:r>
            <a:r>
              <a:rPr lang="it-IT" sz="1400" dirty="0">
                <a:solidFill>
                  <a:srgbClr val="FF0000"/>
                </a:solidFill>
              </a:rPr>
              <a:t>:</a:t>
            </a:r>
            <a:r>
              <a:rPr lang="it-IT" sz="1400" dirty="0">
                <a:solidFill>
                  <a:srgbClr val="C00000"/>
                </a:solidFill>
              </a:rPr>
              <a:t> </a:t>
            </a:r>
            <a:r>
              <a:rPr lang="it-IT" sz="1400" dirty="0"/>
              <a:t>and </a:t>
            </a:r>
            <a:r>
              <a:rPr lang="it-IT" sz="1400" dirty="0" err="1"/>
              <a:t>ending</a:t>
            </a:r>
            <a:r>
              <a:rPr lang="it-IT" sz="1400" dirty="0"/>
              <a:t> </a:t>
            </a:r>
            <a:r>
              <a:rPr lang="it-IT" sz="1400" dirty="0" err="1"/>
              <a:t>with</a:t>
            </a:r>
            <a:r>
              <a:rPr lang="it-IT" sz="1400" dirty="0"/>
              <a:t> </a:t>
            </a:r>
            <a:r>
              <a:rPr lang="it-IT" sz="1400" dirty="0">
                <a:solidFill>
                  <a:srgbClr val="FF0000"/>
                </a:solidFill>
              </a:rPr>
              <a:t>;</a:t>
            </a:r>
          </a:p>
        </p:txBody>
      </p:sp>
      <p:sp>
        <p:nvSpPr>
          <p:cNvPr id="9" name="CasellaDiTesto 8"/>
          <p:cNvSpPr txBox="1"/>
          <p:nvPr/>
        </p:nvSpPr>
        <p:spPr>
          <a:xfrm>
            <a:off x="6000760" y="6119336"/>
            <a:ext cx="3143240" cy="738664"/>
          </a:xfrm>
          <a:prstGeom prst="rect">
            <a:avLst/>
          </a:prstGeom>
          <a:solidFill>
            <a:srgbClr val="FFFF00"/>
          </a:solidFill>
        </p:spPr>
        <p:txBody>
          <a:bodyPr wrap="square" rtlCol="0">
            <a:spAutoFit/>
          </a:bodyPr>
          <a:lstStyle/>
          <a:p>
            <a:r>
              <a:rPr lang="it-IT" sz="1400" dirty="0"/>
              <a:t>The </a:t>
            </a:r>
            <a:r>
              <a:rPr lang="it-IT" sz="1400" dirty="0" err="1"/>
              <a:t>editor</a:t>
            </a:r>
            <a:r>
              <a:rPr lang="it-IT" sz="1400" dirty="0"/>
              <a:t> </a:t>
            </a:r>
            <a:r>
              <a:rPr lang="it-IT" sz="1400" dirty="0" err="1"/>
              <a:t>provides</a:t>
            </a:r>
            <a:r>
              <a:rPr lang="it-IT" sz="1400" dirty="0"/>
              <a:t> code </a:t>
            </a:r>
            <a:r>
              <a:rPr lang="it-IT" sz="1400" dirty="0" err="1"/>
              <a:t>completion</a:t>
            </a:r>
            <a:r>
              <a:rPr lang="it-IT" sz="1400" dirty="0"/>
              <a:t> and </a:t>
            </a:r>
            <a:r>
              <a:rPr lang="it-IT" sz="1400" dirty="0" err="1"/>
              <a:t>constraint</a:t>
            </a:r>
            <a:r>
              <a:rPr lang="it-IT" sz="1400" dirty="0"/>
              <a:t> </a:t>
            </a:r>
            <a:r>
              <a:rPr lang="it-IT" sz="1400" dirty="0" err="1"/>
              <a:t>checking</a:t>
            </a:r>
            <a:r>
              <a:rPr lang="it-IT" sz="1400" dirty="0"/>
              <a:t> </a:t>
            </a:r>
            <a:r>
              <a:rPr lang="it-IT" sz="1400" dirty="0" err="1"/>
              <a:t>for</a:t>
            </a:r>
            <a:r>
              <a:rPr lang="it-IT" sz="1400" dirty="0"/>
              <a:t> the </a:t>
            </a:r>
            <a:r>
              <a:rPr lang="it-IT" sz="1400" dirty="0" err="1"/>
              <a:t>grammars</a:t>
            </a:r>
            <a:r>
              <a:rPr lang="it-IT" sz="1400" dirty="0"/>
              <a:t> </a:t>
            </a:r>
            <a:r>
              <a:rPr lang="it-IT" sz="1400" dirty="0" err="1"/>
              <a:t>themselves</a:t>
            </a:r>
            <a:endParaRPr lang="it-IT" sz="1400" dirty="0"/>
          </a:p>
        </p:txBody>
      </p:sp>
    </p:spTree>
    <p:extLst>
      <p:ext uri="{BB962C8B-B14F-4D97-AF65-F5344CB8AC3E}">
        <p14:creationId xmlns:p14="http://schemas.microsoft.com/office/powerpoint/2010/main" val="34683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547664" y="860907"/>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uppo 11"/>
          <p:cNvGrpSpPr/>
          <p:nvPr/>
        </p:nvGrpSpPr>
        <p:grpSpPr>
          <a:xfrm>
            <a:off x="1690350" y="1147803"/>
            <a:ext cx="812663" cy="763297"/>
            <a:chOff x="2441713" y="1277482"/>
            <a:chExt cx="812663" cy="763297"/>
          </a:xfrm>
        </p:grpSpPr>
        <p:sp>
          <p:nvSpPr>
            <p:cNvPr id="11" name="Parallelogramma 1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 name="Ovale 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Triangolo isoscele 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6" name="Rettangolo 5"/>
          <p:cNvSpPr/>
          <p:nvPr/>
        </p:nvSpPr>
        <p:spPr>
          <a:xfrm>
            <a:off x="2278596" y="608112"/>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ctx1</a:t>
            </a:r>
            <a:endParaRPr lang="en-GB" sz="2400" dirty="0">
              <a:solidFill>
                <a:schemeClr val="tx1"/>
              </a:solidFill>
            </a:endParaRPr>
          </a:p>
        </p:txBody>
      </p:sp>
      <p:grpSp>
        <p:nvGrpSpPr>
          <p:cNvPr id="13" name="Gruppo 12"/>
          <p:cNvGrpSpPr/>
          <p:nvPr/>
        </p:nvGrpSpPr>
        <p:grpSpPr>
          <a:xfrm>
            <a:off x="3079237" y="1804340"/>
            <a:ext cx="812663" cy="763297"/>
            <a:chOff x="2441713" y="1277482"/>
            <a:chExt cx="812663" cy="763297"/>
          </a:xfrm>
        </p:grpSpPr>
        <p:sp>
          <p:nvSpPr>
            <p:cNvPr id="14" name="Parallelogramma 1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1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1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7" name="Rettangolo arrotondato 16"/>
          <p:cNvSpPr/>
          <p:nvPr/>
        </p:nvSpPr>
        <p:spPr>
          <a:xfrm>
            <a:off x="4572000" y="911453"/>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uppo 17"/>
          <p:cNvGrpSpPr/>
          <p:nvPr/>
        </p:nvGrpSpPr>
        <p:grpSpPr>
          <a:xfrm>
            <a:off x="5600975" y="1383652"/>
            <a:ext cx="812663" cy="763297"/>
            <a:chOff x="2441713" y="1277482"/>
            <a:chExt cx="812663" cy="763297"/>
          </a:xfrm>
        </p:grpSpPr>
        <p:sp>
          <p:nvSpPr>
            <p:cNvPr id="19" name="Parallelogramma 1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0" name="Ovale 1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Triangolo isoscele 2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2" name="Rettangolo 21"/>
          <p:cNvSpPr/>
          <p:nvPr/>
        </p:nvSpPr>
        <p:spPr>
          <a:xfrm>
            <a:off x="5410944" y="658658"/>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ctx2</a:t>
            </a:r>
            <a:endParaRPr lang="en-GB" sz="2400" dirty="0">
              <a:solidFill>
                <a:schemeClr val="tx1"/>
              </a:solidFill>
            </a:endParaRPr>
          </a:p>
        </p:txBody>
      </p:sp>
      <p:cxnSp>
        <p:nvCxnSpPr>
          <p:cNvPr id="27" name="Connettore 2 26"/>
          <p:cNvCxnSpPr>
            <a:stCxn id="8" idx="6"/>
            <a:endCxn id="20" idx="1"/>
          </p:cNvCxnSpPr>
          <p:nvPr/>
        </p:nvCxnSpPr>
        <p:spPr>
          <a:xfrm flipV="1">
            <a:off x="2440071" y="1532322"/>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0" name="Triangolo isoscele 39"/>
          <p:cNvSpPr/>
          <p:nvPr/>
        </p:nvSpPr>
        <p:spPr>
          <a:xfrm rot="16200000">
            <a:off x="2499220" y="1674060"/>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46" name="Connettore 4 45"/>
          <p:cNvCxnSpPr>
            <a:stCxn id="8" idx="4"/>
          </p:cNvCxnSpPr>
          <p:nvPr/>
        </p:nvCxnSpPr>
        <p:spPr>
          <a:xfrm rot="16200000" flipH="1">
            <a:off x="2437850" y="1538461"/>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4" name="Triangolo isoscele 43"/>
          <p:cNvSpPr/>
          <p:nvPr/>
        </p:nvSpPr>
        <p:spPr>
          <a:xfrm rot="5400000" flipH="1">
            <a:off x="2966391" y="2110216"/>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7" name="Connettore 4 56"/>
          <p:cNvCxnSpPr>
            <a:stCxn id="15" idx="1"/>
            <a:endCxn id="40" idx="3"/>
          </p:cNvCxnSpPr>
          <p:nvPr/>
        </p:nvCxnSpPr>
        <p:spPr>
          <a:xfrm rot="16200000" flipV="1">
            <a:off x="2795891" y="1559870"/>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8" name="Gruppo 57"/>
          <p:cNvGrpSpPr/>
          <p:nvPr/>
        </p:nvGrpSpPr>
        <p:grpSpPr>
          <a:xfrm flipH="1">
            <a:off x="5076506" y="2081644"/>
            <a:ext cx="468196" cy="152639"/>
            <a:chOff x="5133975" y="5295900"/>
            <a:chExt cx="342900" cy="238125"/>
          </a:xfrm>
        </p:grpSpPr>
        <p:sp>
          <p:nvSpPr>
            <p:cNvPr id="59" name="Figura a mano libera 58"/>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Figura a mano libera 59"/>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Figura a mano libera 60"/>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996941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36</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98757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cxnSp>
        <p:nvCxnSpPr>
          <p:cNvPr id="34" name="Connettore 4 33"/>
          <p:cNvCxnSpPr>
            <a:stCxn id="22" idx="4"/>
            <a:endCxn id="32" idx="0"/>
          </p:cNvCxnSpPr>
          <p:nvPr/>
        </p:nvCxnSpPr>
        <p:spPr>
          <a:xfrm rot="16200000" flipH="1">
            <a:off x="5813552" y="2673730"/>
            <a:ext cx="408244" cy="16282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704135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101" name="Connettore 2 100"/>
          <p:cNvCxnSpPr>
            <a:stCxn id="32" idx="6"/>
            <a:endCxn id="98" idx="2"/>
          </p:cNvCxnSpPr>
          <p:nvPr/>
        </p:nvCxnSpPr>
        <p:spPr>
          <a:xfrm>
            <a:off x="6592870" y="3283299"/>
            <a:ext cx="448480"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95480" y="2551790"/>
            <a:ext cx="0"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64366" y="2888860"/>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45052" y="1843966"/>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35" name="Rettangolo 134"/>
          <p:cNvSpPr/>
          <p:nvPr/>
        </p:nvSpPr>
        <p:spPr>
          <a:xfrm>
            <a:off x="1490973" y="274061"/>
            <a:ext cx="822020" cy="369332"/>
          </a:xfrm>
          <a:prstGeom prst="rect">
            <a:avLst/>
          </a:prstGeom>
        </p:spPr>
        <p:txBody>
          <a:bodyPr wrap="none">
            <a:spAutoFit/>
          </a:bodyPr>
          <a:lstStyle/>
          <a:p>
            <a:r>
              <a:rPr lang="en-GB" dirty="0"/>
              <a:t>explore</a:t>
            </a:r>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73100" y="1791306"/>
            <a:ext cx="580493" cy="306426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a:t>explore</a:t>
            </a:r>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a:t>Explore</a:t>
            </a:r>
            <a:r>
              <a:rPr lang="it-IT" dirty="0"/>
              <a:t> ( an </a:t>
            </a:r>
            <a:r>
              <a:rPr lang="it-IT" dirty="0" err="1"/>
              <a:t>empty</a:t>
            </a:r>
            <a:r>
              <a:rPr lang="it-IT" dirty="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a:t>Direction</a:t>
            </a:r>
            <a:r>
              <a:rPr lang="it-IT" dirty="0"/>
              <a:t> DOWN : Rotate 90 Left </a:t>
            </a:r>
          </a:p>
          <a:p>
            <a:r>
              <a:rPr lang="it-IT" dirty="0" err="1"/>
              <a:t>Direction</a:t>
            </a:r>
            <a:r>
              <a:rPr lang="it-IT" dirty="0"/>
              <a:t> UP         : Rotate 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a:t>stop</a:t>
            </a:r>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Stopped</a:t>
            </a:r>
            <a:endParaRPr lang="en-GB" sz="1400" dirty="0"/>
          </a:p>
        </p:txBody>
      </p:sp>
      <p:cxnSp>
        <p:nvCxnSpPr>
          <p:cNvPr id="167" name="Connettore 4 166"/>
          <p:cNvCxnSpPr>
            <a:stCxn id="98" idx="5"/>
            <a:endCxn id="162" idx="6"/>
          </p:cNvCxnSpPr>
          <p:nvPr/>
        </p:nvCxnSpPr>
        <p:spPr>
          <a:xfrm rot="5400000">
            <a:off x="7366772" y="3686516"/>
            <a:ext cx="788276" cy="4527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a:t>stop</a:t>
            </a:r>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9863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38</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a:t>start</a:t>
            </a:r>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a:t>collision</a:t>
            </a:r>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a:t>collision</a:t>
            </a:r>
          </a:p>
        </p:txBody>
      </p:sp>
      <p:sp>
        <p:nvSpPr>
          <p:cNvPr id="119" name="Rettangolo 118"/>
          <p:cNvSpPr/>
          <p:nvPr/>
        </p:nvSpPr>
        <p:spPr>
          <a:xfrm>
            <a:off x="6310598" y="2074050"/>
            <a:ext cx="880369" cy="369332"/>
          </a:xfrm>
          <a:prstGeom prst="rect">
            <a:avLst/>
          </a:prstGeom>
        </p:spPr>
        <p:txBody>
          <a:bodyPr wrap="none">
            <a:spAutoFit/>
          </a:bodyPr>
          <a:lstStyle/>
          <a:p>
            <a:r>
              <a:rPr lang="en-GB" dirty="0"/>
              <a:t>collision</a:t>
            </a:r>
          </a:p>
        </p:txBody>
      </p:sp>
      <p:sp>
        <p:nvSpPr>
          <p:cNvPr id="120" name="Rettangolo 119"/>
          <p:cNvSpPr/>
          <p:nvPr/>
        </p:nvSpPr>
        <p:spPr>
          <a:xfrm>
            <a:off x="4183504" y="1935443"/>
            <a:ext cx="880369" cy="369332"/>
          </a:xfrm>
          <a:prstGeom prst="rect">
            <a:avLst/>
          </a:prstGeom>
        </p:spPr>
        <p:txBody>
          <a:bodyPr wrap="none">
            <a:spAutoFit/>
          </a:bodyPr>
          <a:lstStyle/>
          <a:p>
            <a:r>
              <a:rPr lang="en-GB" dirty="0"/>
              <a:t>collision</a:t>
            </a:r>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a:t>start</a:t>
            </a:r>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endOfStep</a:t>
            </a:r>
            <a:endParaRPr lang="en-GB" sz="1600"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a:t>sensor</a:t>
            </a:r>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42" name="Rettangolo 141"/>
          <p:cNvSpPr/>
          <p:nvPr/>
        </p:nvSpPr>
        <p:spPr>
          <a:xfrm>
            <a:off x="4037317" y="4381980"/>
            <a:ext cx="535724" cy="369332"/>
          </a:xfrm>
          <a:prstGeom prst="rect">
            <a:avLst/>
          </a:prstGeom>
        </p:spPr>
        <p:txBody>
          <a:bodyPr wrap="none">
            <a:spAutoFit/>
          </a:bodyPr>
          <a:lstStyle/>
          <a:p>
            <a:r>
              <a:rPr lang="en-GB" dirty="0"/>
              <a:t>stop</a:t>
            </a:r>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a:t>resume</a:t>
            </a:r>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a:t>[ </a:t>
            </a:r>
            <a:r>
              <a:rPr lang="en-GB" dirty="0" err="1"/>
              <a:t>nStep</a:t>
            </a:r>
            <a:r>
              <a:rPr lang="en-GB" dirty="0"/>
              <a:t> &lt; 4 ] collision</a:t>
            </a:r>
          </a:p>
        </p:txBody>
      </p:sp>
      <p:sp>
        <p:nvSpPr>
          <p:cNvPr id="194" name="Rettangolo 193"/>
          <p:cNvSpPr/>
          <p:nvPr/>
        </p:nvSpPr>
        <p:spPr>
          <a:xfrm>
            <a:off x="5986526" y="4108637"/>
            <a:ext cx="489236" cy="369332"/>
          </a:xfrm>
          <a:prstGeom prst="rect">
            <a:avLst/>
          </a:prstGeom>
        </p:spPr>
        <p:txBody>
          <a:bodyPr wrap="none">
            <a:spAutoFit/>
          </a:bodyPr>
          <a:lstStyle/>
          <a:p>
            <a:r>
              <a:rPr lang="en-GB" dirty="0">
                <a:solidFill>
                  <a:srgbClr val="1318ED"/>
                </a:solidFill>
              </a:rPr>
              <a:t>end</a:t>
            </a: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a:t>stop</a:t>
            </a:r>
          </a:p>
        </p:txBody>
      </p:sp>
      <p:sp>
        <p:nvSpPr>
          <p:cNvPr id="202" name="Rettangolo 201"/>
          <p:cNvSpPr/>
          <p:nvPr/>
        </p:nvSpPr>
        <p:spPr>
          <a:xfrm>
            <a:off x="4539779" y="2812714"/>
            <a:ext cx="598241" cy="369332"/>
          </a:xfrm>
          <a:prstGeom prst="rect">
            <a:avLst/>
          </a:prstGeom>
        </p:spPr>
        <p:txBody>
          <a:bodyPr wrap="none">
            <a:spAutoFit/>
          </a:bodyPr>
          <a:lstStyle/>
          <a:p>
            <a:r>
              <a:rPr lang="en-GB" dirty="0">
                <a:solidFill>
                  <a:srgbClr val="1318ED"/>
                </a:solidFill>
              </a:rPr>
              <a:t>goon</a:t>
            </a:r>
          </a:p>
        </p:txBody>
      </p:sp>
    </p:spTree>
    <p:extLst>
      <p:ext uri="{BB962C8B-B14F-4D97-AF65-F5344CB8AC3E}">
        <p14:creationId xmlns:p14="http://schemas.microsoft.com/office/powerpoint/2010/main" val="1485682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activateR</a:t>
            </a:r>
            <a:endParaRPr lang="en-GB" sz="1600"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a:t>Dt</a:t>
            </a:r>
            <a:r>
              <a:rPr lang="it-IT" dirty="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a:t>Dt</a:t>
            </a:r>
            <a:r>
              <a:rPr lang="it-IT" dirty="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a:t>start</a:t>
            </a:r>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a:t>stop</a:t>
            </a:r>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a:t>resume</a:t>
            </a:r>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a:t>user</a:t>
            </a:r>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sensor (collision)</a:t>
            </a:r>
          </a:p>
        </p:txBody>
      </p:sp>
    </p:spTree>
    <p:extLst>
      <p:ext uri="{BB962C8B-B14F-4D97-AF65-F5344CB8AC3E}">
        <p14:creationId xmlns:p14="http://schemas.microsoft.com/office/powerpoint/2010/main" val="188350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10" name="Rettangolo 9"/>
          <p:cNvSpPr/>
          <p:nvPr/>
        </p:nvSpPr>
        <p:spPr>
          <a:xfrm>
            <a:off x="2948816" y="1715676"/>
            <a:ext cx="539250" cy="338554"/>
          </a:xfrm>
          <a:prstGeom prst="rect">
            <a:avLst/>
          </a:prstGeom>
        </p:spPr>
        <p:txBody>
          <a:bodyPr wrap="none">
            <a:spAutoFit/>
          </a:bodyPr>
          <a:lstStyle/>
          <a:p>
            <a:r>
              <a:rPr lang="en-GB" sz="1600"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688715" cy="338554"/>
          </a:xfrm>
          <a:prstGeom prst="rect">
            <a:avLst/>
          </a:prstGeom>
        </p:spPr>
        <p:txBody>
          <a:bodyPr wrap="none">
            <a:spAutoFit/>
          </a:bodyPr>
          <a:lstStyle/>
          <a:p>
            <a:r>
              <a:rPr lang="en-GB" sz="1600" b="1" dirty="0" smtClean="0">
                <a:solidFill>
                  <a:srgbClr val="00B0F0"/>
                </a:solidFill>
              </a:rPr>
              <a:t>gauge</a:t>
            </a:r>
            <a:endParaRPr lang="en-GB" sz="1600" b="1" dirty="0">
              <a:solidFill>
                <a:srgbClr val="00B0F0"/>
              </a:solidFill>
            </a:endParaRPr>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20" name="Rettangolo 19"/>
          <p:cNvSpPr/>
          <p:nvPr/>
        </p:nvSpPr>
        <p:spPr>
          <a:xfrm>
            <a:off x="3866171" y="3287740"/>
            <a:ext cx="1083886" cy="338554"/>
          </a:xfrm>
          <a:prstGeom prst="rect">
            <a:avLst/>
          </a:prstGeom>
        </p:spPr>
        <p:txBody>
          <a:bodyPr wrap="none">
            <a:spAutoFit/>
          </a:bodyPr>
          <a:lstStyle/>
          <a:p>
            <a:r>
              <a:rPr lang="en-GB" sz="1600" b="1" dirty="0" err="1">
                <a:solidFill>
                  <a:srgbClr val="00B0F0"/>
                </a:solidFill>
              </a:rPr>
              <a:t>timeractor</a:t>
            </a:r>
            <a:endParaRPr lang="en-GB" sz="1600" b="1" dirty="0">
              <a:solidFill>
                <a:srgbClr val="00B0F0"/>
              </a:solidFill>
            </a:endParaRPr>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stepOk</a:t>
            </a:r>
            <a:endParaRPr lang="en-GB" sz="1600"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38" name="Rettangolo 37"/>
          <p:cNvSpPr/>
          <p:nvPr/>
        </p:nvSpPr>
        <p:spPr>
          <a:xfrm>
            <a:off x="4754681" y="2289761"/>
            <a:ext cx="736099" cy="338554"/>
          </a:xfrm>
          <a:prstGeom prst="rect">
            <a:avLst/>
          </a:prstGeom>
        </p:spPr>
        <p:txBody>
          <a:bodyPr wrap="none">
            <a:spAutoFit/>
          </a:bodyPr>
          <a:lstStyle/>
          <a:p>
            <a:r>
              <a:rPr lang="en-GB" sz="1600"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 name="Ovale 3"/>
          <p:cNvSpPr/>
          <p:nvPr/>
        </p:nvSpPr>
        <p:spPr>
          <a:xfrm>
            <a:off x="4231246" y="192228"/>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s2</a:t>
            </a:r>
            <a:endParaRPr lang="en-GB" dirty="0"/>
          </a:p>
        </p:txBody>
      </p:sp>
      <p:sp>
        <p:nvSpPr>
          <p:cNvPr id="5" name="Ovale 4"/>
          <p:cNvSpPr/>
          <p:nvPr/>
        </p:nvSpPr>
        <p:spPr>
          <a:xfrm>
            <a:off x="1178270" y="793891"/>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5"/>
          <p:cNvSpPr/>
          <p:nvPr/>
        </p:nvSpPr>
        <p:spPr>
          <a:xfrm>
            <a:off x="1034254" y="105269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898350" y="112661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891959" y="68641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9" name="Ovale 8"/>
          <p:cNvSpPr/>
          <p:nvPr/>
        </p:nvSpPr>
        <p:spPr>
          <a:xfrm>
            <a:off x="2484816" y="802582"/>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57331" y="787602"/>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249760" y="213784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14" name="Connettore 4 13"/>
          <p:cNvCxnSpPr>
            <a:stCxn id="9" idx="0"/>
            <a:endCxn id="4" idx="2"/>
          </p:cNvCxnSpPr>
          <p:nvPr/>
        </p:nvCxnSpPr>
        <p:spPr>
          <a:xfrm rot="5400000" flipH="1" flipV="1">
            <a:off x="3393042" y="-35621"/>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85562" y="115730"/>
            <a:ext cx="676788" cy="369332"/>
          </a:xfrm>
          <a:prstGeom prst="rect">
            <a:avLst/>
          </a:prstGeom>
        </p:spPr>
        <p:txBody>
          <a:bodyPr wrap="none">
            <a:spAutoFit/>
          </a:bodyPr>
          <a:lstStyle/>
          <a:p>
            <a:r>
              <a:rPr lang="en-GB" b="1" dirty="0">
                <a:solidFill>
                  <a:srgbClr val="00B0F0"/>
                </a:solidFill>
              </a:rPr>
              <a:t>msg1</a:t>
            </a:r>
          </a:p>
        </p:txBody>
      </p:sp>
      <p:sp>
        <p:nvSpPr>
          <p:cNvPr id="20" name="Ovale 19"/>
          <p:cNvSpPr/>
          <p:nvPr/>
        </p:nvSpPr>
        <p:spPr>
          <a:xfrm>
            <a:off x="4187165" y="1538626"/>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s3</a:t>
            </a:r>
            <a:endParaRPr lang="en-GB" dirty="0"/>
          </a:p>
        </p:txBody>
      </p:sp>
      <p:cxnSp>
        <p:nvCxnSpPr>
          <p:cNvPr id="21" name="Connettore 4 20"/>
          <p:cNvCxnSpPr>
            <a:stCxn id="9" idx="4"/>
            <a:endCxn id="20" idx="2"/>
          </p:cNvCxnSpPr>
          <p:nvPr/>
        </p:nvCxnSpPr>
        <p:spPr>
          <a:xfrm rot="16200000" flipH="1">
            <a:off x="3308157" y="983654"/>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85562" y="1448902"/>
            <a:ext cx="676788" cy="369332"/>
          </a:xfrm>
          <a:prstGeom prst="rect">
            <a:avLst/>
          </a:prstGeom>
        </p:spPr>
        <p:txBody>
          <a:bodyPr wrap="none">
            <a:spAutoFit/>
          </a:bodyPr>
          <a:lstStyle/>
          <a:p>
            <a:r>
              <a:rPr lang="en-GB" b="1" dirty="0">
                <a:solidFill>
                  <a:srgbClr val="00B0F0"/>
                </a:solidFill>
              </a:rPr>
              <a:t>msg2</a:t>
            </a:r>
          </a:p>
        </p:txBody>
      </p:sp>
      <p:cxnSp>
        <p:nvCxnSpPr>
          <p:cNvPr id="31" name="Connettore 4 30"/>
          <p:cNvCxnSpPr>
            <a:stCxn id="4" idx="4"/>
            <a:endCxn id="20" idx="0"/>
          </p:cNvCxnSpPr>
          <p:nvPr/>
        </p:nvCxnSpPr>
        <p:spPr>
          <a:xfrm rot="5400000">
            <a:off x="4207264" y="1189463"/>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87295" y="1011147"/>
            <a:ext cx="676788" cy="369332"/>
          </a:xfrm>
          <a:prstGeom prst="rect">
            <a:avLst/>
          </a:prstGeom>
        </p:spPr>
        <p:txBody>
          <a:bodyPr wrap="none">
            <a:spAutoFit/>
          </a:bodyPr>
          <a:lstStyle/>
          <a:p>
            <a:r>
              <a:rPr lang="en-GB" b="1" dirty="0">
                <a:solidFill>
                  <a:srgbClr val="00B0F0"/>
                </a:solidFill>
              </a:rPr>
              <a:t>msg2</a:t>
            </a:r>
          </a:p>
        </p:txBody>
      </p:sp>
      <p:sp>
        <p:nvSpPr>
          <p:cNvPr id="22" name="Ovale 21"/>
          <p:cNvSpPr/>
          <p:nvPr/>
        </p:nvSpPr>
        <p:spPr>
          <a:xfrm>
            <a:off x="854031" y="390504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23" name="Ovale 22"/>
          <p:cNvSpPr/>
          <p:nvPr/>
        </p:nvSpPr>
        <p:spPr>
          <a:xfrm>
            <a:off x="710015" y="413974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5" name="Connettore 4 24"/>
          <p:cNvCxnSpPr/>
          <p:nvPr/>
        </p:nvCxnSpPr>
        <p:spPr>
          <a:xfrm flipV="1">
            <a:off x="1574111" y="421367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567720" y="37734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27" name="Ovale 26"/>
          <p:cNvSpPr/>
          <p:nvPr/>
        </p:nvSpPr>
        <p:spPr>
          <a:xfrm>
            <a:off x="1898350" y="3889634"/>
            <a:ext cx="129914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waitcmd</a:t>
            </a:r>
            <a:endParaRPr lang="en-GB" sz="1600" dirty="0"/>
          </a:p>
        </p:txBody>
      </p:sp>
      <p:sp>
        <p:nvSpPr>
          <p:cNvPr id="28" name="Ovale 27"/>
          <p:cNvSpPr/>
          <p:nvPr/>
        </p:nvSpPr>
        <p:spPr>
          <a:xfrm>
            <a:off x="3843647" y="388963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29" name="Rettangolo 28"/>
          <p:cNvSpPr/>
          <p:nvPr/>
        </p:nvSpPr>
        <p:spPr>
          <a:xfrm>
            <a:off x="3179228" y="3815706"/>
            <a:ext cx="539250" cy="338554"/>
          </a:xfrm>
          <a:prstGeom prst="rect">
            <a:avLst/>
          </a:prstGeom>
        </p:spPr>
        <p:txBody>
          <a:bodyPr wrap="none">
            <a:spAutoFit/>
          </a:bodyPr>
          <a:lstStyle/>
          <a:p>
            <a:r>
              <a:rPr lang="en-GB" sz="1600" dirty="0"/>
              <a:t>step</a:t>
            </a:r>
          </a:p>
        </p:txBody>
      </p:sp>
      <p:cxnSp>
        <p:nvCxnSpPr>
          <p:cNvPr id="30" name="Connettore 4 29"/>
          <p:cNvCxnSpPr>
            <a:stCxn id="27" idx="6"/>
            <a:endCxn id="28" idx="2"/>
          </p:cNvCxnSpPr>
          <p:nvPr/>
        </p:nvCxnSpPr>
        <p:spPr>
          <a:xfrm>
            <a:off x="3197497" y="4213670"/>
            <a:ext cx="64615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2 31"/>
          <p:cNvCxnSpPr>
            <a:endCxn id="37" idx="5"/>
          </p:cNvCxnSpPr>
          <p:nvPr/>
        </p:nvCxnSpPr>
        <p:spPr>
          <a:xfrm>
            <a:off x="4328386" y="4442797"/>
            <a:ext cx="0" cy="43562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3" name="Rettangolo 32"/>
          <p:cNvSpPr/>
          <p:nvPr/>
        </p:nvSpPr>
        <p:spPr>
          <a:xfrm>
            <a:off x="3725225" y="4561472"/>
            <a:ext cx="688715" cy="338554"/>
          </a:xfrm>
          <a:prstGeom prst="rect">
            <a:avLst/>
          </a:prstGeom>
        </p:spPr>
        <p:txBody>
          <a:bodyPr wrap="none">
            <a:spAutoFit/>
          </a:bodyPr>
          <a:lstStyle/>
          <a:p>
            <a:r>
              <a:rPr lang="en-GB" sz="1600" b="1" dirty="0" smtClean="0">
                <a:solidFill>
                  <a:srgbClr val="00B0F0"/>
                </a:solidFill>
              </a:rPr>
              <a:t>gauge</a:t>
            </a:r>
            <a:endParaRPr lang="en-GB" sz="1600" b="1" dirty="0">
              <a:solidFill>
                <a:srgbClr val="00B0F0"/>
              </a:solidFill>
            </a:endParaRPr>
          </a:p>
        </p:txBody>
      </p:sp>
      <p:grpSp>
        <p:nvGrpSpPr>
          <p:cNvPr id="34" name="Gruppo 82">
            <a:extLst>
              <a:ext uri="{FF2B5EF4-FFF2-40B4-BE49-F238E27FC236}">
                <a16:creationId xmlns:a16="http://schemas.microsoft.com/office/drawing/2014/main" xmlns="" id="{12D969AC-9EB0-4CF5-9EE5-D0DD7ACA9C72}"/>
              </a:ext>
            </a:extLst>
          </p:cNvPr>
          <p:cNvGrpSpPr/>
          <p:nvPr/>
        </p:nvGrpSpPr>
        <p:grpSpPr>
          <a:xfrm>
            <a:off x="3861295" y="4856810"/>
            <a:ext cx="866156" cy="763297"/>
            <a:chOff x="1194666" y="2417771"/>
            <a:chExt cx="866156" cy="763297"/>
          </a:xfrm>
        </p:grpSpPr>
        <p:sp>
          <p:nvSpPr>
            <p:cNvPr id="3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3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3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38" name="Rettangolo 37"/>
          <p:cNvSpPr/>
          <p:nvPr/>
        </p:nvSpPr>
        <p:spPr>
          <a:xfrm>
            <a:off x="3979056" y="5114035"/>
            <a:ext cx="1066510" cy="338554"/>
          </a:xfrm>
          <a:prstGeom prst="rect">
            <a:avLst/>
          </a:prstGeom>
        </p:spPr>
        <p:txBody>
          <a:bodyPr wrap="none">
            <a:spAutoFit/>
          </a:bodyPr>
          <a:lstStyle/>
          <a:p>
            <a:r>
              <a:rPr lang="en-GB" sz="1600" dirty="0" err="1"/>
              <a:t>timeractor</a:t>
            </a:r>
            <a:endParaRPr lang="en-GB" sz="1600" dirty="0"/>
          </a:p>
        </p:txBody>
      </p:sp>
      <p:sp>
        <p:nvSpPr>
          <p:cNvPr id="39" name="Ovale 38"/>
          <p:cNvSpPr/>
          <p:nvPr/>
        </p:nvSpPr>
        <p:spPr>
          <a:xfrm>
            <a:off x="5800680" y="4404309"/>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smtClean="0"/>
              <a:t>checkStep</a:t>
            </a:r>
            <a:endParaRPr lang="en-GB" sz="1600" dirty="0" smtClean="0"/>
          </a:p>
          <a:p>
            <a:pPr algn="ctr"/>
            <a:r>
              <a:rPr lang="it-IT" sz="1100" dirty="0" smtClean="0"/>
              <a:t>(delay </a:t>
            </a:r>
            <a:r>
              <a:rPr lang="it-IT" sz="1100" dirty="0" err="1" smtClean="0"/>
              <a:t>stepTime</a:t>
            </a:r>
            <a:r>
              <a:rPr lang="it-IT" sz="1100" dirty="0" smtClean="0"/>
              <a:t>)</a:t>
            </a:r>
            <a:endParaRPr lang="en-GB" sz="1100" dirty="0"/>
          </a:p>
        </p:txBody>
      </p:sp>
      <p:sp>
        <p:nvSpPr>
          <p:cNvPr id="40" name="Ovale 39"/>
          <p:cNvSpPr/>
          <p:nvPr/>
        </p:nvSpPr>
        <p:spPr>
          <a:xfrm>
            <a:off x="5264083" y="34916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41" name="Connettore 4 40"/>
          <p:cNvCxnSpPr>
            <a:stCxn id="39" idx="6"/>
            <a:endCxn id="27" idx="0"/>
          </p:cNvCxnSpPr>
          <p:nvPr/>
        </p:nvCxnSpPr>
        <p:spPr>
          <a:xfrm flipH="1" flipV="1">
            <a:off x="2547924" y="3889634"/>
            <a:ext cx="4908940" cy="838711"/>
          </a:xfrm>
          <a:prstGeom prst="bentConnector4">
            <a:avLst>
              <a:gd name="adj1" fmla="val -19845"/>
              <a:gd name="adj2" fmla="val 21447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817599" y="33531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3" name="Connettore 4 42"/>
          <p:cNvCxnSpPr>
            <a:stCxn id="28" idx="5"/>
            <a:endCxn id="39" idx="2"/>
          </p:cNvCxnSpPr>
          <p:nvPr/>
        </p:nvCxnSpPr>
        <p:spPr>
          <a:xfrm rot="16200000" flipH="1">
            <a:off x="5171092" y="4098756"/>
            <a:ext cx="285547" cy="9736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ttore 4 43"/>
          <p:cNvCxnSpPr>
            <a:stCxn id="28" idx="7"/>
            <a:endCxn id="40" idx="2"/>
          </p:cNvCxnSpPr>
          <p:nvPr/>
        </p:nvCxnSpPr>
        <p:spPr>
          <a:xfrm rot="5400000" flipH="1" flipV="1">
            <a:off x="4961148" y="3681608"/>
            <a:ext cx="168836" cy="437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76" idx="0"/>
            <a:endCxn id="27" idx="7"/>
          </p:cNvCxnSpPr>
          <p:nvPr/>
        </p:nvCxnSpPr>
        <p:spPr>
          <a:xfrm rot="16200000" flipH="1" flipV="1">
            <a:off x="5029132" y="1469777"/>
            <a:ext cx="492874" cy="4536656"/>
          </a:xfrm>
          <a:prstGeom prst="bentConnector3">
            <a:avLst>
              <a:gd name="adj1" fmla="val -4638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836547" y="4738296"/>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48" name="Rettangolo 47"/>
          <p:cNvSpPr/>
          <p:nvPr/>
        </p:nvSpPr>
        <p:spPr>
          <a:xfrm>
            <a:off x="4623108" y="3488250"/>
            <a:ext cx="736099" cy="338554"/>
          </a:xfrm>
          <a:prstGeom prst="rect">
            <a:avLst/>
          </a:prstGeom>
        </p:spPr>
        <p:txBody>
          <a:bodyPr wrap="none">
            <a:spAutoFit/>
          </a:bodyPr>
          <a:lstStyle/>
          <a:p>
            <a:r>
              <a:rPr lang="en-GB" sz="1600" dirty="0"/>
              <a:t>sensor</a:t>
            </a:r>
          </a:p>
        </p:txBody>
      </p:sp>
      <p:sp>
        <p:nvSpPr>
          <p:cNvPr id="61" name="Rettangolo 60"/>
          <p:cNvSpPr/>
          <p:nvPr/>
        </p:nvSpPr>
        <p:spPr>
          <a:xfrm>
            <a:off x="7712006" y="4442797"/>
            <a:ext cx="736099" cy="338554"/>
          </a:xfrm>
          <a:prstGeom prst="rect">
            <a:avLst/>
          </a:prstGeom>
        </p:spPr>
        <p:txBody>
          <a:bodyPr wrap="none">
            <a:spAutoFit/>
          </a:bodyPr>
          <a:lstStyle/>
          <a:p>
            <a:r>
              <a:rPr lang="en-GB" sz="1600" dirty="0"/>
              <a:t>sensor</a:t>
            </a:r>
          </a:p>
        </p:txBody>
      </p:sp>
      <p:sp>
        <p:nvSpPr>
          <p:cNvPr id="68" name="Ovale 67"/>
          <p:cNvSpPr/>
          <p:nvPr/>
        </p:nvSpPr>
        <p:spPr>
          <a:xfrm>
            <a:off x="5796136" y="5424538"/>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smtClean="0"/>
              <a:t>sendDone</a:t>
            </a:r>
            <a:endParaRPr lang="en-GB" sz="1600" dirty="0"/>
          </a:p>
        </p:txBody>
      </p:sp>
      <p:sp>
        <p:nvSpPr>
          <p:cNvPr id="76" name="Ovale 75"/>
          <p:cNvSpPr/>
          <p:nvPr/>
        </p:nvSpPr>
        <p:spPr>
          <a:xfrm>
            <a:off x="6883177" y="3491668"/>
            <a:ext cx="132144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600" dirty="0" smtClean="0"/>
          </a:p>
          <a:p>
            <a:pPr algn="ctr"/>
            <a:r>
              <a:rPr lang="en-GB" sz="1600" dirty="0" smtClean="0"/>
              <a:t>discard</a:t>
            </a:r>
          </a:p>
          <a:p>
            <a:pPr algn="ctr"/>
            <a:r>
              <a:rPr lang="it-IT" sz="1600" dirty="0" err="1" smtClean="0"/>
              <a:t>gauge</a:t>
            </a:r>
            <a:endParaRPr lang="en-GB" sz="1600" dirty="0" smtClean="0"/>
          </a:p>
          <a:p>
            <a:pPr algn="ctr"/>
            <a:endParaRPr lang="en-GB" sz="1600" dirty="0"/>
          </a:p>
        </p:txBody>
      </p:sp>
      <p:cxnSp>
        <p:nvCxnSpPr>
          <p:cNvPr id="77" name="Connettore 4 76"/>
          <p:cNvCxnSpPr>
            <a:stCxn id="40" idx="6"/>
            <a:endCxn id="76" idx="2"/>
          </p:cNvCxnSpPr>
          <p:nvPr/>
        </p:nvCxnSpPr>
        <p:spPr>
          <a:xfrm flipV="1">
            <a:off x="6416211" y="3815704"/>
            <a:ext cx="466966"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Connettore 4 86"/>
          <p:cNvCxnSpPr>
            <a:stCxn id="39" idx="4"/>
            <a:endCxn id="68" idx="0"/>
          </p:cNvCxnSpPr>
          <p:nvPr/>
        </p:nvCxnSpPr>
        <p:spPr>
          <a:xfrm rot="5400000">
            <a:off x="6440422" y="5236187"/>
            <a:ext cx="372157" cy="45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Connettore 4 92"/>
          <p:cNvCxnSpPr>
            <a:stCxn id="68" idx="2"/>
            <a:endCxn id="27" idx="4"/>
          </p:cNvCxnSpPr>
          <p:nvPr/>
        </p:nvCxnSpPr>
        <p:spPr>
          <a:xfrm rot="10800000">
            <a:off x="2547924" y="4537706"/>
            <a:ext cx="3248212" cy="12108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flipH="1" flipV="1">
            <a:off x="5796137" y="2445622"/>
            <a:ext cx="44010" cy="1184546"/>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624228" y="5118741"/>
            <a:ext cx="684803" cy="276999"/>
          </a:xfrm>
          <a:prstGeom prst="rect">
            <a:avLst/>
          </a:prstGeom>
          <a:noFill/>
        </p:spPr>
        <p:txBody>
          <a:bodyPr wrap="none" rtlCol="0">
            <a:spAutoFit/>
          </a:bodyPr>
          <a:lstStyle/>
          <a:p>
            <a:r>
              <a:rPr lang="en-US" altLang="en-US" sz="1200" dirty="0" smtClean="0">
                <a:latin typeface="Arial" panose="020B0604020202020204" pitchFamily="34" charset="0"/>
                <a:cs typeface="Arial" panose="020B0604020202020204" pitchFamily="34" charset="0"/>
              </a:rPr>
              <a:t>[ else </a:t>
            </a:r>
            <a:r>
              <a:rPr lang="en-US" altLang="en-US" sz="1200" dirty="0" smtClean="0">
                <a:latin typeface="Symbol" panose="05050102010706020507" pitchFamily="18" charset="2"/>
                <a:cs typeface="Arial" panose="020B0604020202020204" pitchFamily="34" charset="0"/>
              </a:rPr>
              <a:t>] </a:t>
            </a:r>
            <a:endParaRPr lang="en-US" altLang="en-US" sz="1200" dirty="0">
              <a:latin typeface="Arial" panose="020B0604020202020204" pitchFamily="34" charset="0"/>
              <a:cs typeface="Arial" panose="020B0604020202020204" pitchFamily="34" charset="0"/>
            </a:endParaRPr>
          </a:p>
        </p:txBody>
      </p:sp>
      <p:sp>
        <p:nvSpPr>
          <p:cNvPr id="106" name="Rettangolo 105"/>
          <p:cNvSpPr/>
          <p:nvPr/>
        </p:nvSpPr>
        <p:spPr>
          <a:xfrm>
            <a:off x="5892674" y="2445622"/>
            <a:ext cx="603563" cy="338554"/>
          </a:xfrm>
          <a:prstGeom prst="rect">
            <a:avLst/>
          </a:prstGeom>
        </p:spPr>
        <p:txBody>
          <a:bodyPr wrap="none">
            <a:spAutoFit/>
          </a:bodyPr>
          <a:lstStyle/>
          <a:p>
            <a:r>
              <a:rPr lang="it-IT" sz="1600" dirty="0" err="1" smtClean="0"/>
              <a:t>reply</a:t>
            </a:r>
            <a:endParaRPr lang="en-GB" sz="1600" dirty="0"/>
          </a:p>
        </p:txBody>
      </p:sp>
      <p:cxnSp>
        <p:nvCxnSpPr>
          <p:cNvPr id="107" name="Connettore 2 106"/>
          <p:cNvCxnSpPr/>
          <p:nvPr/>
        </p:nvCxnSpPr>
        <p:spPr>
          <a:xfrm>
            <a:off x="7309031" y="5748575"/>
            <a:ext cx="895586" cy="14323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0" name="Rettangolo 109"/>
          <p:cNvSpPr/>
          <p:nvPr/>
        </p:nvSpPr>
        <p:spPr>
          <a:xfrm>
            <a:off x="7601054" y="5450830"/>
            <a:ext cx="603563" cy="338554"/>
          </a:xfrm>
          <a:prstGeom prst="rect">
            <a:avLst/>
          </a:prstGeom>
        </p:spPr>
        <p:txBody>
          <a:bodyPr wrap="none">
            <a:spAutoFit/>
          </a:bodyPr>
          <a:lstStyle/>
          <a:p>
            <a:r>
              <a:rPr lang="it-IT" sz="1600" dirty="0" err="1" smtClean="0"/>
              <a:t>reply</a:t>
            </a:r>
            <a:endParaRPr lang="en-GB" sz="1600" dirty="0"/>
          </a:p>
        </p:txBody>
      </p:sp>
    </p:spTree>
    <p:extLst>
      <p:ext uri="{BB962C8B-B14F-4D97-AF65-F5344CB8AC3E}">
        <p14:creationId xmlns:p14="http://schemas.microsoft.com/office/powerpoint/2010/main" val="2480899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6975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60996" cy="338554"/>
          </a:xfrm>
          <a:prstGeom prst="rect">
            <a:avLst/>
          </a:prstGeom>
          <a:noFill/>
        </p:spPr>
        <p:txBody>
          <a:bodyPr wrap="none" rtlCol="0">
            <a:spAutoFit/>
          </a:bodyPr>
          <a:lstStyle/>
          <a:p>
            <a:r>
              <a:rPr lang="it-IT" sz="1600" dirty="0"/>
              <a:t>r1</a:t>
            </a:r>
            <a:endParaRPr lang="en-GB" sz="1600"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86644" cy="338554"/>
          </a:xfrm>
          <a:prstGeom prst="rect">
            <a:avLst/>
          </a:prstGeom>
          <a:noFill/>
        </p:spPr>
        <p:txBody>
          <a:bodyPr wrap="none" rtlCol="0">
            <a:spAutoFit/>
          </a:bodyPr>
          <a:lstStyle/>
          <a:p>
            <a:r>
              <a:rPr lang="it-IT" sz="1600" dirty="0"/>
              <a:t>a1</a:t>
            </a:r>
            <a:endParaRPr lang="en-GB" sz="1600"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875561"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request</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858505"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replyTo</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46001" y="305294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761217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handleAskFromCaller</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request</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askFor</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776855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xmlns=""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a:t>yyyy</a:t>
            </a:r>
            <a:endParaRPr lang="en-GB" dirty="0"/>
          </a:p>
        </p:txBody>
      </p:sp>
      <p:sp>
        <p:nvSpPr>
          <p:cNvPr id="16" name="Ovale 33">
            <a:extLst>
              <a:ext uri="{FF2B5EF4-FFF2-40B4-BE49-F238E27FC236}">
                <a16:creationId xmlns:a16="http://schemas.microsoft.com/office/drawing/2014/main" xmlns=""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xmlns=""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xmlns=""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xmlns=""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a:t>user</a:t>
            </a:r>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a:t>stepper</a:t>
            </a:r>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a:t>stepOk</a:t>
            </a:r>
            <a:endParaRPr lang="en-GB" dirty="0"/>
          </a:p>
          <a:p>
            <a:r>
              <a:rPr lang="it-IT" dirty="0" err="1"/>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a:t>step</a:t>
            </a:r>
            <a:endParaRPr lang="en-GB" dirty="0"/>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sensor</a:t>
            </a:r>
            <a:r>
              <a:rPr lang="it-IT" dirty="0"/>
              <a:t>/</a:t>
            </a:r>
            <a:r>
              <a:rPr lang="it-IT" dirty="0" err="1"/>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Application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worker</a:t>
            </a:r>
            <a:r>
              <a:rPr lang="it-IT" dirty="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a:t>sensor</a:t>
            </a:r>
            <a:r>
              <a:rPr lang="it-IT" dirty="0"/>
              <a:t>/</a:t>
            </a:r>
            <a:r>
              <a:rPr lang="it-IT" dirty="0" err="1"/>
              <a:t>collision</a:t>
            </a:r>
            <a:r>
              <a:rPr lang="it-IT" dirty="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a:t>collisionEvent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a:t>publish</a:t>
            </a:r>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a:t>publish</a:t>
            </a:r>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a:t>subscribed</a:t>
            </a:r>
          </a:p>
        </p:txBody>
      </p:sp>
      <p:grpSp>
        <p:nvGrpSpPr>
          <p:cNvPr id="80" name="Gruppo 82">
            <a:extLst>
              <a:ext uri="{FF2B5EF4-FFF2-40B4-BE49-F238E27FC236}">
                <a16:creationId xmlns:a16="http://schemas.microsoft.com/office/drawing/2014/main" xmlns=""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a:t>Ref to the owner</a:t>
            </a:r>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/xxx</a:t>
            </a:r>
            <a:r>
              <a:rPr lang="en-GB" sz="1400" dirty="0">
                <a:latin typeface="Arial" panose="020B0604020202020204" pitchFamily="34" charset="0"/>
                <a:cs typeface="Arial" panose="020B0604020202020204" pitchFamily="34" charset="0"/>
              </a:rPr>
              <a:t>"</a:t>
            </a: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a:t>basicrobot</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endwork</a:t>
            </a:r>
            <a:endParaRPr lang="en-GB" sz="12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init</a:t>
            </a:r>
            <a:endParaRPr lang="en-GB" sz="12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90988" y="4956462"/>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waitcmd</a:t>
            </a:r>
            <a:endParaRPr lang="en-GB" sz="12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401041" y="6267261"/>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08473" cy="338554"/>
          </a:xfrm>
          <a:prstGeom prst="rect">
            <a:avLst/>
          </a:prstGeom>
        </p:spPr>
        <p:txBody>
          <a:bodyPr wrap="none">
            <a:spAutoFit/>
          </a:bodyPr>
          <a:lstStyle/>
          <a:p>
            <a:r>
              <a:rPr lang="en-GB" sz="1600" b="1" dirty="0">
                <a:solidFill>
                  <a:srgbClr val="00B0F0"/>
                </a:solidFill>
              </a:rPr>
              <a:t>end</a:t>
            </a: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execcmd</a:t>
            </a:r>
            <a:endParaRPr lang="en-GB" sz="1600"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548548" cy="338554"/>
          </a:xfrm>
          <a:prstGeom prst="rect">
            <a:avLst/>
          </a:prstGeom>
        </p:spPr>
        <p:txBody>
          <a:bodyPr wrap="none">
            <a:spAutoFit/>
          </a:bodyPr>
          <a:lstStyle/>
          <a:p>
            <a:r>
              <a:rPr lang="en-GB" sz="1600" b="1" dirty="0" err="1">
                <a:solidFill>
                  <a:srgbClr val="00B0F0"/>
                </a:solidFill>
              </a:rPr>
              <a:t>cmd</a:t>
            </a:r>
            <a:endParaRPr lang="en-GB" sz="1600"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handlesensor</a:t>
            </a:r>
            <a:endParaRPr lang="en-GB" sz="12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745717" cy="338554"/>
          </a:xfrm>
          <a:prstGeom prst="rect">
            <a:avLst/>
          </a:prstGeom>
        </p:spPr>
        <p:txBody>
          <a:bodyPr wrap="none">
            <a:spAutoFit/>
          </a:bodyPr>
          <a:lstStyle/>
          <a:p>
            <a:r>
              <a:rPr lang="en-GB" sz="1600" b="1" dirty="0">
                <a:solidFill>
                  <a:srgbClr val="00B0F0"/>
                </a:solidFill>
              </a:rPr>
              <a:t>sensor</a:t>
            </a: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733705" y="44464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a:t>publish</a:t>
            </a:r>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a:t>subscribed</a:t>
            </a:r>
          </a:p>
        </p:txBody>
      </p:sp>
      <p:sp>
        <p:nvSpPr>
          <p:cNvPr id="73" name="Rettangolo 72"/>
          <p:cNvSpPr/>
          <p:nvPr/>
        </p:nvSpPr>
        <p:spPr>
          <a:xfrm>
            <a:off x="3029030" y="5160844"/>
            <a:ext cx="1226618" cy="369332"/>
          </a:xfrm>
          <a:prstGeom prst="rect">
            <a:avLst/>
          </a:prstGeom>
        </p:spPr>
        <p:txBody>
          <a:bodyPr wrap="none">
            <a:spAutoFit/>
          </a:bodyPr>
          <a:lstStyle/>
          <a:p>
            <a:r>
              <a:rPr lang="it-IT" dirty="0"/>
              <a:t>w | s | h …</a:t>
            </a:r>
          </a:p>
        </p:txBody>
      </p:sp>
      <p:grpSp>
        <p:nvGrpSpPr>
          <p:cNvPr id="62" name="Gruppo 82">
            <a:extLst>
              <a:ext uri="{FF2B5EF4-FFF2-40B4-BE49-F238E27FC236}">
                <a16:creationId xmlns:a16="http://schemas.microsoft.com/office/drawing/2014/main" xmlns=""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a:t>Ref to the owner</a:t>
            </a:r>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5800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unibo</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qak</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basicrobot</a:t>
            </a:r>
            <a:r>
              <a:rPr lang="en-GB" dirty="0">
                <a:latin typeface="Arial" panose="020B0604020202020204" pitchFamily="34" charset="0"/>
                <a:cs typeface="Arial" panose="020B0604020202020204" pitchFamily="34" charset="0"/>
              </a:rPr>
              <a:t>"</a:t>
            </a: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xmlns=""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a:t>publish</a:t>
            </a:r>
          </a:p>
        </p:txBody>
      </p:sp>
      <p:sp>
        <p:nvSpPr>
          <p:cNvPr id="33" name="Ovale 33">
            <a:extLst>
              <a:ext uri="{FF2B5EF4-FFF2-40B4-BE49-F238E27FC236}">
                <a16:creationId xmlns:a16="http://schemas.microsoft.com/office/drawing/2014/main" xmlns=""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localController</a:t>
            </a:r>
            <a:endParaRPr lang="en-GB" dirty="0"/>
          </a:p>
          <a:p>
            <a:r>
              <a:rPr lang="en-GB" dirty="0"/>
              <a:t>(owner)</a:t>
            </a:r>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a:p>
            <a:r>
              <a:rPr lang="it-IT" sz="1100" dirty="0" err="1">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xmlns=""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a:t>remoteController</a:t>
            </a:r>
            <a:endParaRPr lang="en-GB" dirty="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publish</a:t>
            </a:r>
          </a:p>
          <a:p>
            <a:r>
              <a:rPr lang="it-IT" dirty="0"/>
              <a:t>(a </a:t>
            </a:r>
            <a:r>
              <a:rPr lang="it-IT" dirty="0" err="1"/>
              <a:t>command</a:t>
            </a:r>
            <a:r>
              <a:rPr lang="it-IT" dirty="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a:t>command</a:t>
            </a:r>
            <a:endParaRPr lang="it-IT" dirty="0"/>
          </a:p>
          <a:p>
            <a:r>
              <a:rPr lang="it-IT" dirty="0" err="1"/>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51</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a:t>publish </a:t>
            </a:r>
            <a:r>
              <a:rPr lang="en-GB" dirty="0" err="1"/>
              <a:t>cmd</a:t>
            </a:r>
            <a:r>
              <a:rPr lang="en-GB" dirty="0"/>
              <a:t> dispatch</a:t>
            </a:r>
          </a:p>
        </p:txBody>
      </p:sp>
      <p:sp>
        <p:nvSpPr>
          <p:cNvPr id="32" name="Rettangolo 31"/>
          <p:cNvSpPr/>
          <p:nvPr/>
        </p:nvSpPr>
        <p:spPr>
          <a:xfrm>
            <a:off x="4816668" y="2442695"/>
            <a:ext cx="1958870" cy="369332"/>
          </a:xfrm>
          <a:prstGeom prst="rect">
            <a:avLst/>
          </a:prstGeom>
        </p:spPr>
        <p:txBody>
          <a:bodyPr wrap="none">
            <a:spAutoFit/>
          </a:bodyPr>
          <a:lstStyle/>
          <a:p>
            <a:r>
              <a:rPr lang="en-GB" dirty="0"/>
              <a:t>publish  sensor event </a:t>
            </a:r>
          </a:p>
        </p:txBody>
      </p:sp>
      <p:grpSp>
        <p:nvGrpSpPr>
          <p:cNvPr id="33" name="Gruppo 82">
            <a:extLst>
              <a:ext uri="{FF2B5EF4-FFF2-40B4-BE49-F238E27FC236}">
                <a16:creationId xmlns:a16="http://schemas.microsoft.com/office/drawing/2014/main" xmlns=""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2" name="Gruppo 82">
            <a:extLst>
              <a:ext uri="{FF2B5EF4-FFF2-40B4-BE49-F238E27FC236}">
                <a16:creationId xmlns:a16="http://schemas.microsoft.com/office/drawing/2014/main" xmlns="" id="{12D969AC-9EB0-4CF5-9EE5-D0DD7ACA9C72}"/>
              </a:ext>
            </a:extLst>
          </p:cNvPr>
          <p:cNvGrpSpPr/>
          <p:nvPr/>
        </p:nvGrpSpPr>
        <p:grpSpPr>
          <a:xfrm>
            <a:off x="1831235" y="4396230"/>
            <a:ext cx="866156" cy="763297"/>
            <a:chOff x="1194666" y="2417771"/>
            <a:chExt cx="866156" cy="763297"/>
          </a:xfrm>
        </p:grpSpPr>
        <p:sp>
          <p:nvSpPr>
            <p:cNvPr id="8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Rettangolo 85"/>
          <p:cNvSpPr/>
          <p:nvPr/>
        </p:nvSpPr>
        <p:spPr>
          <a:xfrm>
            <a:off x="597109" y="485036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87" name="Rettangolo 86"/>
          <p:cNvSpPr/>
          <p:nvPr/>
        </p:nvSpPr>
        <p:spPr>
          <a:xfrm>
            <a:off x="1436328" y="4043211"/>
            <a:ext cx="1433406" cy="369332"/>
          </a:xfrm>
          <a:prstGeom prst="rect">
            <a:avLst/>
          </a:prstGeom>
        </p:spPr>
        <p:txBody>
          <a:bodyPr wrap="none">
            <a:spAutoFit/>
          </a:bodyPr>
          <a:lstStyle/>
          <a:p>
            <a:r>
              <a:rPr lang="en-GB" dirty="0" err="1"/>
              <a:t>robotboundary</a:t>
            </a:r>
            <a:endParaRPr lang="en-GB" dirty="0"/>
          </a:p>
        </p:txBody>
      </p:sp>
      <p:cxnSp>
        <p:nvCxnSpPr>
          <p:cNvPr id="88" name="Connettore 2 87"/>
          <p:cNvCxnSpPr>
            <a:endCxn id="84" idx="1"/>
          </p:cNvCxnSpPr>
          <p:nvPr/>
        </p:nvCxnSpPr>
        <p:spPr>
          <a:xfrm>
            <a:off x="355539" y="4762297"/>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9" name="Ovale 33">
            <a:extLst>
              <a:ext uri="{FF2B5EF4-FFF2-40B4-BE49-F238E27FC236}">
                <a16:creationId xmlns:a16="http://schemas.microsoft.com/office/drawing/2014/main" xmlns="" id="{A4E6BBEC-1E11-48AC-9881-2BCB8F6CF48A}"/>
              </a:ext>
            </a:extLst>
          </p:cNvPr>
          <p:cNvSpPr/>
          <p:nvPr/>
        </p:nvSpPr>
        <p:spPr>
          <a:xfrm>
            <a:off x="2697391" y="4460725"/>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0" name="Connettore 2 126">
            <a:extLst>
              <a:ext uri="{FF2B5EF4-FFF2-40B4-BE49-F238E27FC236}">
                <a16:creationId xmlns:a16="http://schemas.microsoft.com/office/drawing/2014/main" xmlns="" id="{36CC678F-7232-496B-B9F9-4DE6B53CD494}"/>
              </a:ext>
            </a:extLst>
          </p:cNvPr>
          <p:cNvCxnSpPr/>
          <p:nvPr/>
        </p:nvCxnSpPr>
        <p:spPr>
          <a:xfrm flipH="1">
            <a:off x="3058785" y="45875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3485115" y="4411402"/>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92" name="Ovale 33">
            <a:extLst>
              <a:ext uri="{FF2B5EF4-FFF2-40B4-BE49-F238E27FC236}">
                <a16:creationId xmlns:a16="http://schemas.microsoft.com/office/drawing/2014/main" xmlns="" id="{3D0173EE-08DD-4F1E-9226-740254360410}"/>
              </a:ext>
            </a:extLst>
          </p:cNvPr>
          <p:cNvSpPr/>
          <p:nvPr/>
        </p:nvSpPr>
        <p:spPr>
          <a:xfrm>
            <a:off x="3720230" y="469867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3" name="Straight Arrow Connector 32">
            <a:extLst>
              <a:ext uri="{FF2B5EF4-FFF2-40B4-BE49-F238E27FC236}">
                <a16:creationId xmlns:a16="http://schemas.microsoft.com/office/drawing/2014/main" xmlns="" id="{F5733152-082A-43F7-B943-085C85850C21}"/>
              </a:ext>
            </a:extLst>
          </p:cNvPr>
          <p:cNvCxnSpPr>
            <a:endCxn id="92" idx="2"/>
          </p:cNvCxnSpPr>
          <p:nvPr/>
        </p:nvCxnSpPr>
        <p:spPr>
          <a:xfrm>
            <a:off x="3442349" y="482997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ttangolo 93"/>
          <p:cNvSpPr/>
          <p:nvPr/>
        </p:nvSpPr>
        <p:spPr>
          <a:xfrm>
            <a:off x="2804747" y="4140646"/>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95" name="Connettore 4 94"/>
          <p:cNvCxnSpPr>
            <a:stCxn id="89" idx="4"/>
            <a:endCxn id="84" idx="2"/>
          </p:cNvCxnSpPr>
          <p:nvPr/>
        </p:nvCxnSpPr>
        <p:spPr>
          <a:xfrm rot="5400000" flipH="1">
            <a:off x="2376760" y="4485314"/>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6" name="Rettangolo 95"/>
          <p:cNvSpPr/>
          <p:nvPr/>
        </p:nvSpPr>
        <p:spPr>
          <a:xfrm>
            <a:off x="1924174" y="5581624"/>
            <a:ext cx="1604927" cy="369332"/>
          </a:xfrm>
          <a:prstGeom prst="rect">
            <a:avLst/>
          </a:prstGeom>
        </p:spPr>
        <p:txBody>
          <a:bodyPr wrap="none">
            <a:spAutoFit/>
          </a:bodyPr>
          <a:lstStyle/>
          <a:p>
            <a:r>
              <a:rPr lang="en-GB" dirty="0"/>
              <a:t>sensor (collision)</a:t>
            </a:r>
          </a:p>
        </p:txBody>
      </p:sp>
      <p:grpSp>
        <p:nvGrpSpPr>
          <p:cNvPr id="97" name="Gruppo 96"/>
          <p:cNvGrpSpPr/>
          <p:nvPr/>
        </p:nvGrpSpPr>
        <p:grpSpPr>
          <a:xfrm>
            <a:off x="6565145" y="3924872"/>
            <a:ext cx="1701946" cy="1234655"/>
            <a:chOff x="2455140" y="2004003"/>
            <a:chExt cx="1701946" cy="1234655"/>
          </a:xfrm>
        </p:grpSpPr>
        <p:sp>
          <p:nvSpPr>
            <p:cNvPr id="98" name="Triangolo isoscele 97"/>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99"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10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00" name="Rettangolo 99"/>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104" name="Rettangolo 103"/>
          <p:cNvSpPr/>
          <p:nvPr/>
        </p:nvSpPr>
        <p:spPr>
          <a:xfrm>
            <a:off x="5305904" y="4216505"/>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105" name="Connettore 2 104"/>
          <p:cNvCxnSpPr/>
          <p:nvPr/>
        </p:nvCxnSpPr>
        <p:spPr>
          <a:xfrm>
            <a:off x="5064334" y="4528459"/>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Rettangolo 105"/>
          <p:cNvSpPr/>
          <p:nvPr/>
        </p:nvSpPr>
        <p:spPr>
          <a:xfrm>
            <a:off x="6091457" y="3670493"/>
            <a:ext cx="947375" cy="369332"/>
          </a:xfrm>
          <a:prstGeom prst="rect">
            <a:avLst/>
          </a:prstGeom>
        </p:spPr>
        <p:txBody>
          <a:bodyPr wrap="none">
            <a:spAutoFit/>
          </a:bodyPr>
          <a:lstStyle/>
          <a:p>
            <a:r>
              <a:rPr lang="en-GB" dirty="0"/>
              <a:t>collision</a:t>
            </a:r>
          </a:p>
        </p:txBody>
      </p:sp>
      <p:grpSp>
        <p:nvGrpSpPr>
          <p:cNvPr id="111" name="Gruppo 110"/>
          <p:cNvGrpSpPr/>
          <p:nvPr/>
        </p:nvGrpSpPr>
        <p:grpSpPr>
          <a:xfrm>
            <a:off x="6311057" y="4039825"/>
            <a:ext cx="592487" cy="258092"/>
            <a:chOff x="5133975" y="5295900"/>
            <a:chExt cx="342900" cy="238125"/>
          </a:xfrm>
        </p:grpSpPr>
        <p:sp>
          <p:nvSpPr>
            <p:cNvPr id="112" name="Figura a mano libera 111"/>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3" name="Figura a mano libera 112"/>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Figura a mano libera 113"/>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078179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52</a:t>
            </a:fld>
            <a:endParaRPr lang="en-GB"/>
          </a:p>
        </p:txBody>
      </p:sp>
      <p:sp>
        <p:nvSpPr>
          <p:cNvPr id="4" name="Ovale 3"/>
          <p:cNvSpPr/>
          <p:nvPr/>
        </p:nvSpPr>
        <p:spPr>
          <a:xfrm>
            <a:off x="546809" y="79683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5" name="Ovale 4"/>
          <p:cNvSpPr/>
          <p:nvPr/>
        </p:nvSpPr>
        <p:spPr>
          <a:xfrm>
            <a:off x="402793" y="1031529"/>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 name="Connettore 4 5"/>
          <p:cNvCxnSpPr/>
          <p:nvPr/>
        </p:nvCxnSpPr>
        <p:spPr>
          <a:xfrm flipV="1">
            <a:off x="1266889" y="1105457"/>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e 7"/>
          <p:cNvSpPr/>
          <p:nvPr/>
        </p:nvSpPr>
        <p:spPr>
          <a:xfrm>
            <a:off x="1853355" y="781421"/>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9" name="Ovale 8"/>
          <p:cNvSpPr/>
          <p:nvPr/>
        </p:nvSpPr>
        <p:spPr>
          <a:xfrm>
            <a:off x="3563560" y="7750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10" name="Rettangolo 9"/>
          <p:cNvSpPr/>
          <p:nvPr/>
        </p:nvSpPr>
        <p:spPr>
          <a:xfrm>
            <a:off x="2889607" y="795384"/>
            <a:ext cx="501548" cy="307777"/>
          </a:xfrm>
          <a:prstGeom prst="rect">
            <a:avLst/>
          </a:prstGeom>
        </p:spPr>
        <p:txBody>
          <a:bodyPr wrap="none">
            <a:spAutoFit/>
          </a:bodyPr>
          <a:lstStyle/>
          <a:p>
            <a:r>
              <a:rPr lang="en-GB" sz="1400" dirty="0"/>
              <a:t>stop</a:t>
            </a:r>
          </a:p>
        </p:txBody>
      </p:sp>
      <p:cxnSp>
        <p:nvCxnSpPr>
          <p:cNvPr id="11" name="Connettore 4 10"/>
          <p:cNvCxnSpPr>
            <a:stCxn id="8" idx="6"/>
            <a:endCxn id="9" idx="2"/>
          </p:cNvCxnSpPr>
          <p:nvPr/>
        </p:nvCxnSpPr>
        <p:spPr>
          <a:xfrm flipV="1">
            <a:off x="2744337" y="1099106"/>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5476985" y="1352639"/>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15" name="Ovale 14"/>
          <p:cNvSpPr/>
          <p:nvPr/>
        </p:nvSpPr>
        <p:spPr>
          <a:xfrm>
            <a:off x="3578846" y="204789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19" name="Connettore 4 18"/>
          <p:cNvCxnSpPr>
            <a:stCxn id="8" idx="5"/>
            <a:endCxn id="15" idx="0"/>
          </p:cNvCxnSpPr>
          <p:nvPr/>
        </p:nvCxnSpPr>
        <p:spPr>
          <a:xfrm rot="16200000" flipH="1">
            <a:off x="3027726" y="920715"/>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4 19"/>
          <p:cNvCxnSpPr>
            <a:stCxn id="9" idx="0"/>
            <a:endCxn id="8" idx="0"/>
          </p:cNvCxnSpPr>
          <p:nvPr/>
        </p:nvCxnSpPr>
        <p:spPr>
          <a:xfrm rot="16200000" flipH="1" flipV="1">
            <a:off x="3216059" y="-142144"/>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2799337" y="1368898"/>
            <a:ext cx="799321" cy="307777"/>
          </a:xfrm>
          <a:prstGeom prst="rect">
            <a:avLst/>
          </a:prstGeom>
        </p:spPr>
        <p:txBody>
          <a:bodyPr wrap="none">
            <a:spAutoFit/>
          </a:bodyPr>
          <a:lstStyle/>
          <a:p>
            <a:r>
              <a:rPr lang="en-GB" sz="1400" b="1" dirty="0">
                <a:solidFill>
                  <a:srgbClr val="FF0000"/>
                </a:solidFill>
              </a:rPr>
              <a:t>collision</a:t>
            </a:r>
          </a:p>
        </p:txBody>
      </p:sp>
      <p:sp>
        <p:nvSpPr>
          <p:cNvPr id="28" name="Rettangolo 27"/>
          <p:cNvSpPr/>
          <p:nvPr/>
        </p:nvSpPr>
        <p:spPr>
          <a:xfrm>
            <a:off x="2857161" y="188569"/>
            <a:ext cx="732123" cy="307777"/>
          </a:xfrm>
          <a:prstGeom prst="rect">
            <a:avLst/>
          </a:prstGeom>
        </p:spPr>
        <p:txBody>
          <a:bodyPr wrap="none">
            <a:spAutoFit/>
          </a:bodyPr>
          <a:lstStyle/>
          <a:p>
            <a:r>
              <a:rPr lang="en-GB" sz="1400" dirty="0"/>
              <a:t>resume</a:t>
            </a:r>
          </a:p>
        </p:txBody>
      </p:sp>
      <p:cxnSp>
        <p:nvCxnSpPr>
          <p:cNvPr id="32" name="Connettore 4 31"/>
          <p:cNvCxnSpPr>
            <a:stCxn id="15" idx="6"/>
            <a:endCxn id="14" idx="4"/>
          </p:cNvCxnSpPr>
          <p:nvPr/>
        </p:nvCxnSpPr>
        <p:spPr>
          <a:xfrm flipV="1">
            <a:off x="4730974" y="2000711"/>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ttangolo 33"/>
          <p:cNvSpPr/>
          <p:nvPr/>
        </p:nvSpPr>
        <p:spPr>
          <a:xfrm>
            <a:off x="4730974" y="2000710"/>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40" name="Connettore 4 39"/>
          <p:cNvCxnSpPr>
            <a:stCxn id="15" idx="2"/>
            <a:endCxn id="8" idx="4"/>
          </p:cNvCxnSpPr>
          <p:nvPr/>
        </p:nvCxnSpPr>
        <p:spPr>
          <a:xfrm rot="10800000">
            <a:off x="2298846" y="1429493"/>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ttangolo 40"/>
          <p:cNvSpPr/>
          <p:nvPr/>
        </p:nvSpPr>
        <p:spPr>
          <a:xfrm>
            <a:off x="2330850" y="2058508"/>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44" name="Rettangolo 43"/>
          <p:cNvSpPr/>
          <p:nvPr/>
        </p:nvSpPr>
        <p:spPr>
          <a:xfrm>
            <a:off x="1194060" y="680639"/>
            <a:ext cx="521938" cy="307777"/>
          </a:xfrm>
          <a:prstGeom prst="rect">
            <a:avLst/>
          </a:prstGeom>
        </p:spPr>
        <p:txBody>
          <a:bodyPr wrap="none">
            <a:spAutoFit/>
          </a:bodyPr>
          <a:lstStyle/>
          <a:p>
            <a:r>
              <a:rPr lang="en-GB" sz="1400" dirty="0"/>
              <a:t>start</a:t>
            </a:r>
          </a:p>
        </p:txBody>
      </p:sp>
      <p:grpSp>
        <p:nvGrpSpPr>
          <p:cNvPr id="45" name="Gruppo 44"/>
          <p:cNvGrpSpPr/>
          <p:nvPr/>
        </p:nvGrpSpPr>
        <p:grpSpPr>
          <a:xfrm>
            <a:off x="2857161" y="3284269"/>
            <a:ext cx="1701946" cy="1234655"/>
            <a:chOff x="2455140" y="2004003"/>
            <a:chExt cx="1701946" cy="1234655"/>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4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5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8" name="Rettangolo 47"/>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52" name="Rettangolo 51"/>
          <p:cNvSpPr/>
          <p:nvPr/>
        </p:nvSpPr>
        <p:spPr>
          <a:xfrm>
            <a:off x="1597920" y="3575902"/>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53" name="Connettore 2 52"/>
          <p:cNvCxnSpPr/>
          <p:nvPr/>
        </p:nvCxnSpPr>
        <p:spPr>
          <a:xfrm>
            <a:off x="1356350" y="3887856"/>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4" name="Rettangolo 53"/>
          <p:cNvSpPr/>
          <p:nvPr/>
        </p:nvSpPr>
        <p:spPr>
          <a:xfrm>
            <a:off x="2383473" y="3029890"/>
            <a:ext cx="947375" cy="369332"/>
          </a:xfrm>
          <a:prstGeom prst="rect">
            <a:avLst/>
          </a:prstGeom>
        </p:spPr>
        <p:txBody>
          <a:bodyPr wrap="none">
            <a:spAutoFit/>
          </a:bodyPr>
          <a:lstStyle/>
          <a:p>
            <a:r>
              <a:rPr lang="en-GB" dirty="0"/>
              <a:t>collision</a:t>
            </a:r>
          </a:p>
        </p:txBody>
      </p:sp>
      <p:grpSp>
        <p:nvGrpSpPr>
          <p:cNvPr id="55" name="Gruppo 54"/>
          <p:cNvGrpSpPr/>
          <p:nvPr/>
        </p:nvGrpSpPr>
        <p:grpSpPr>
          <a:xfrm>
            <a:off x="2603073" y="3399222"/>
            <a:ext cx="592487" cy="258092"/>
            <a:chOff x="5133975" y="5295900"/>
            <a:chExt cx="342900" cy="238125"/>
          </a:xfrm>
        </p:grpSpPr>
        <p:sp>
          <p:nvSpPr>
            <p:cNvPr id="56" name="Figura a mano libera 5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Figura a mano libera 5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p:cNvGrpSpPr/>
          <p:nvPr/>
        </p:nvGrpSpPr>
        <p:grpSpPr>
          <a:xfrm>
            <a:off x="6463354" y="3207208"/>
            <a:ext cx="1696867" cy="1234655"/>
            <a:chOff x="2460219" y="2004003"/>
            <a:chExt cx="1696867" cy="1234655"/>
          </a:xfrm>
        </p:grpSpPr>
        <p:sp>
          <p:nvSpPr>
            <p:cNvPr id="60" name="Triangolo isoscele 59"/>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61"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6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2" name="Rettangolo 6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cxnSp>
        <p:nvCxnSpPr>
          <p:cNvPr id="66" name="Connettore 2 65"/>
          <p:cNvCxnSpPr/>
          <p:nvPr/>
        </p:nvCxnSpPr>
        <p:spPr>
          <a:xfrm>
            <a:off x="4987658" y="3767475"/>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7" name="Rettangolo 66"/>
          <p:cNvSpPr/>
          <p:nvPr/>
        </p:nvSpPr>
        <p:spPr>
          <a:xfrm>
            <a:off x="5251818" y="3332950"/>
            <a:ext cx="1085554" cy="369332"/>
          </a:xfrm>
          <a:prstGeom prst="rect">
            <a:avLst/>
          </a:prstGeom>
        </p:spPr>
        <p:txBody>
          <a:bodyPr wrap="none">
            <a:spAutoFit/>
          </a:bodyPr>
          <a:lstStyle/>
          <a:p>
            <a:r>
              <a:rPr lang="en-GB" dirty="0" err="1"/>
              <a:t>cmd</a:t>
            </a:r>
            <a:r>
              <a:rPr lang="en-GB" dirty="0"/>
              <a:t>( M ) </a:t>
            </a:r>
          </a:p>
        </p:txBody>
      </p:sp>
      <p:sp>
        <p:nvSpPr>
          <p:cNvPr id="68" name="CasellaDiTesto 67"/>
          <p:cNvSpPr txBox="1"/>
          <p:nvPr/>
        </p:nvSpPr>
        <p:spPr>
          <a:xfrm>
            <a:off x="4851250" y="3878415"/>
            <a:ext cx="629468" cy="400110"/>
          </a:xfrm>
          <a:prstGeom prst="rect">
            <a:avLst/>
          </a:prstGeom>
          <a:noFill/>
        </p:spPr>
        <p:txBody>
          <a:bodyPr wrap="none" rtlCol="0">
            <a:spAutoFit/>
          </a:bodyPr>
          <a:lstStyle/>
          <a:p>
            <a:r>
              <a:rPr lang="it-IT" sz="2000" dirty="0" err="1"/>
              <a:t>step</a:t>
            </a:r>
            <a:endParaRPr lang="en-GB" sz="2000" dirty="0"/>
          </a:p>
        </p:txBody>
      </p:sp>
      <p:grpSp>
        <p:nvGrpSpPr>
          <p:cNvPr id="69" name="Gruppo 68"/>
          <p:cNvGrpSpPr/>
          <p:nvPr/>
        </p:nvGrpSpPr>
        <p:grpSpPr>
          <a:xfrm>
            <a:off x="5560214" y="4296100"/>
            <a:ext cx="666895" cy="86434"/>
            <a:chOff x="4592177" y="4419530"/>
            <a:chExt cx="666895" cy="86434"/>
          </a:xfrm>
        </p:grpSpPr>
        <p:cxnSp>
          <p:nvCxnSpPr>
            <p:cNvPr id="70" name="Connettore 1 6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Triangolo isoscele 7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72" name="CasellaDiTesto 71"/>
          <p:cNvSpPr txBox="1"/>
          <p:nvPr/>
        </p:nvSpPr>
        <p:spPr>
          <a:xfrm>
            <a:off x="5419553" y="4382534"/>
            <a:ext cx="984885" cy="584775"/>
          </a:xfrm>
          <a:prstGeom prst="rect">
            <a:avLst/>
          </a:prstGeom>
          <a:noFill/>
        </p:spPr>
        <p:txBody>
          <a:bodyPr wrap="none" rtlCol="0">
            <a:spAutoFit/>
          </a:bodyPr>
          <a:lstStyle/>
          <a:p>
            <a:r>
              <a:rPr lang="it-IT" sz="1600" dirty="0" err="1"/>
              <a:t>stepDone</a:t>
            </a:r>
            <a:endParaRPr lang="it-IT" sz="1600" dirty="0"/>
          </a:p>
          <a:p>
            <a:r>
              <a:rPr lang="it-IT" sz="1600" dirty="0" err="1"/>
              <a:t>stepFail</a:t>
            </a:r>
            <a:endParaRPr lang="en-GB" sz="1600" dirty="0"/>
          </a:p>
        </p:txBody>
      </p:sp>
      <p:grpSp>
        <p:nvGrpSpPr>
          <p:cNvPr id="75" name="Gruppo 74"/>
          <p:cNvGrpSpPr/>
          <p:nvPr/>
        </p:nvGrpSpPr>
        <p:grpSpPr>
          <a:xfrm>
            <a:off x="5546616" y="3950761"/>
            <a:ext cx="787334" cy="86434"/>
            <a:chOff x="4828913" y="4220922"/>
            <a:chExt cx="787334" cy="86434"/>
          </a:xfrm>
        </p:grpSpPr>
        <p:sp>
          <p:nvSpPr>
            <p:cNvPr id="73" name="Triangolo isoscele 72"/>
            <p:cNvSpPr/>
            <p:nvPr/>
          </p:nvSpPr>
          <p:spPr>
            <a:xfrm rot="5400000" flipH="1">
              <a:off x="5503399" y="4194507"/>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74" name="Connettore 1 73"/>
            <p:cNvCxnSpPr>
              <a:endCxn id="73" idx="3"/>
            </p:cNvCxnSpPr>
            <p:nvPr/>
          </p:nvCxnSpPr>
          <p:spPr>
            <a:xfrm>
              <a:off x="4828913" y="4263933"/>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uppo 75"/>
          <p:cNvGrpSpPr/>
          <p:nvPr/>
        </p:nvGrpSpPr>
        <p:grpSpPr>
          <a:xfrm flipH="1">
            <a:off x="6264319" y="3019020"/>
            <a:ext cx="592487" cy="258092"/>
            <a:chOff x="5133975" y="5295900"/>
            <a:chExt cx="342900" cy="238125"/>
          </a:xfrm>
        </p:grpSpPr>
        <p:sp>
          <p:nvSpPr>
            <p:cNvPr id="77" name="Figura a mano libera 7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Figura a mano libera 7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0" name="Rettangolo 79"/>
          <p:cNvSpPr/>
          <p:nvPr/>
        </p:nvSpPr>
        <p:spPr>
          <a:xfrm>
            <a:off x="5320907" y="2927267"/>
            <a:ext cx="947375" cy="369332"/>
          </a:xfrm>
          <a:prstGeom prst="rect">
            <a:avLst/>
          </a:prstGeom>
        </p:spPr>
        <p:txBody>
          <a:bodyPr wrap="none">
            <a:spAutoFit/>
          </a:bodyPr>
          <a:lstStyle/>
          <a:p>
            <a:r>
              <a:rPr lang="en-GB" dirty="0"/>
              <a:t>collision</a:t>
            </a:r>
          </a:p>
        </p:txBody>
      </p:sp>
      <p:grpSp>
        <p:nvGrpSpPr>
          <p:cNvPr id="81" name="Gruppo 80"/>
          <p:cNvGrpSpPr/>
          <p:nvPr/>
        </p:nvGrpSpPr>
        <p:grpSpPr>
          <a:xfrm>
            <a:off x="6856806" y="5133150"/>
            <a:ext cx="558683" cy="519971"/>
            <a:chOff x="4403491" y="4276791"/>
            <a:chExt cx="749721" cy="720080"/>
          </a:xfrm>
        </p:grpSpPr>
        <p:sp>
          <p:nvSpPr>
            <p:cNvPr id="82"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83"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85" name="Ovale 33">
            <a:extLst>
              <a:ext uri="{FF2B5EF4-FFF2-40B4-BE49-F238E27FC236}">
                <a16:creationId xmlns:a16="http://schemas.microsoft.com/office/drawing/2014/main" xmlns="" id="{A4E6BBEC-1E11-48AC-9881-2BCB8F6CF48A}"/>
              </a:ext>
            </a:extLst>
          </p:cNvPr>
          <p:cNvSpPr/>
          <p:nvPr/>
        </p:nvSpPr>
        <p:spPr>
          <a:xfrm>
            <a:off x="7035640" y="4441863"/>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7" name="Rettangolo 86"/>
          <p:cNvSpPr/>
          <p:nvPr/>
        </p:nvSpPr>
        <p:spPr>
          <a:xfrm>
            <a:off x="7140540" y="4582178"/>
            <a:ext cx="1314655" cy="338554"/>
          </a:xfrm>
          <a:prstGeom prst="rect">
            <a:avLst/>
          </a:prstGeom>
        </p:spPr>
        <p:txBody>
          <a:bodyPr wrap="none">
            <a:spAutoFit/>
          </a:bodyPr>
          <a:lstStyle/>
          <a:p>
            <a:r>
              <a:rPr lang="en-GB" sz="1600" dirty="0" err="1"/>
              <a:t>robotSupport</a:t>
            </a:r>
            <a:endParaRPr lang="en-GB" sz="1600" dirty="0"/>
          </a:p>
        </p:txBody>
      </p:sp>
      <p:sp>
        <p:nvSpPr>
          <p:cNvPr id="88" name="Rettangolo 87"/>
          <p:cNvSpPr/>
          <p:nvPr/>
        </p:nvSpPr>
        <p:spPr>
          <a:xfrm>
            <a:off x="7203285" y="5325765"/>
            <a:ext cx="1689886"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virtualRobotSupportQak</a:t>
            </a:r>
            <a:endParaRPr lang="en-GB" sz="1100" dirty="0">
              <a:latin typeface="Arial" panose="020B0604020202020204" pitchFamily="34" charset="0"/>
              <a:cs typeface="Arial" panose="020B0604020202020204" pitchFamily="34" charset="0"/>
            </a:endParaRPr>
          </a:p>
        </p:txBody>
      </p:sp>
      <p:sp>
        <p:nvSpPr>
          <p:cNvPr id="89"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807302" y="5536739"/>
            <a:ext cx="914033"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TCP socket</a:t>
            </a:r>
          </a:p>
        </p:txBody>
      </p:sp>
      <p:sp>
        <p:nvSpPr>
          <p:cNvPr id="90" name="Ovale 33">
            <a:extLst>
              <a:ext uri="{FF2B5EF4-FFF2-40B4-BE49-F238E27FC236}">
                <a16:creationId xmlns:a16="http://schemas.microsoft.com/office/drawing/2014/main" xmlns="" id="{3D0173EE-08DD-4F1E-9226-740254360410}"/>
              </a:ext>
            </a:extLst>
          </p:cNvPr>
          <p:cNvSpPr/>
          <p:nvPr/>
        </p:nvSpPr>
        <p:spPr>
          <a:xfrm>
            <a:off x="6657822" y="551561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Tree>
    <p:extLst>
      <p:ext uri="{BB962C8B-B14F-4D97-AF65-F5344CB8AC3E}">
        <p14:creationId xmlns:p14="http://schemas.microsoft.com/office/powerpoint/2010/main" val="185623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53</a:t>
            </a:fld>
            <a:endParaRPr lang="en-GB"/>
          </a:p>
        </p:txBody>
      </p:sp>
      <p:sp>
        <p:nvSpPr>
          <p:cNvPr id="4" name="Rettangolo arrotondato 3"/>
          <p:cNvSpPr/>
          <p:nvPr/>
        </p:nvSpPr>
        <p:spPr>
          <a:xfrm>
            <a:off x="5534417" y="54868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grpSp>
        <p:nvGrpSpPr>
          <p:cNvPr id="5" name="Gruppo 4"/>
          <p:cNvGrpSpPr/>
          <p:nvPr/>
        </p:nvGrpSpPr>
        <p:grpSpPr>
          <a:xfrm>
            <a:off x="5915037" y="939464"/>
            <a:ext cx="1696867" cy="1234655"/>
            <a:chOff x="2460219" y="2004003"/>
            <a:chExt cx="1696867" cy="1234655"/>
          </a:xfrm>
        </p:grpSpPr>
        <p:sp>
          <p:nvSpPr>
            <p:cNvPr id="6" name="Triangolo isoscele 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2" name="Rettangolo 11"/>
          <p:cNvSpPr/>
          <p:nvPr/>
        </p:nvSpPr>
        <p:spPr>
          <a:xfrm>
            <a:off x="5828801" y="32008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ctxbasicrobot</a:t>
            </a:r>
            <a:endParaRPr lang="en-GB" dirty="0">
              <a:solidFill>
                <a:schemeClr val="tx1"/>
              </a:solidFill>
            </a:endParaRPr>
          </a:p>
        </p:txBody>
      </p:sp>
      <p:sp>
        <p:nvSpPr>
          <p:cNvPr id="13" name="Rettangolo 12"/>
          <p:cNvSpPr/>
          <p:nvPr/>
        </p:nvSpPr>
        <p:spPr>
          <a:xfrm>
            <a:off x="4972244" y="1347361"/>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8020</a:t>
            </a:r>
          </a:p>
        </p:txBody>
      </p:sp>
      <p:sp>
        <p:nvSpPr>
          <p:cNvPr id="14" name="Rettangolo arrotondato 3">
            <a:extLst>
              <a:ext uri="{FF2B5EF4-FFF2-40B4-BE49-F238E27FC236}">
                <a16:creationId xmlns:a16="http://schemas.microsoft.com/office/drawing/2014/main" xmlns="" id="{9E0A19CE-001B-4E02-AC1D-390C8200D550}"/>
              </a:ext>
            </a:extLst>
          </p:cNvPr>
          <p:cNvSpPr/>
          <p:nvPr/>
        </p:nvSpPr>
        <p:spPr>
          <a:xfrm>
            <a:off x="1484407" y="48420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5" name="Rettangolo 11">
            <a:extLst>
              <a:ext uri="{FF2B5EF4-FFF2-40B4-BE49-F238E27FC236}">
                <a16:creationId xmlns:a16="http://schemas.microsoft.com/office/drawing/2014/main" xmlns="" id="{F88BC2D4-A3F6-4457-98A9-8A0DD865223A}"/>
              </a:ext>
            </a:extLst>
          </p:cNvPr>
          <p:cNvSpPr/>
          <p:nvPr/>
        </p:nvSpPr>
        <p:spPr>
          <a:xfrm>
            <a:off x="1761189" y="25560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ctxrobotboundary</a:t>
            </a:r>
            <a:endParaRPr lang="en-GB" dirty="0">
              <a:solidFill>
                <a:schemeClr val="tx1"/>
              </a:solidFill>
            </a:endParaRPr>
          </a:p>
        </p:txBody>
      </p:sp>
      <p:grpSp>
        <p:nvGrpSpPr>
          <p:cNvPr id="16" name="Gruppo 44">
            <a:extLst>
              <a:ext uri="{FF2B5EF4-FFF2-40B4-BE49-F238E27FC236}">
                <a16:creationId xmlns:a16="http://schemas.microsoft.com/office/drawing/2014/main" xmlns="" id="{A4004772-1637-4B7E-9CFD-20C42E645980}"/>
              </a:ext>
            </a:extLst>
          </p:cNvPr>
          <p:cNvGrpSpPr/>
          <p:nvPr/>
        </p:nvGrpSpPr>
        <p:grpSpPr>
          <a:xfrm>
            <a:off x="1930357" y="874984"/>
            <a:ext cx="1701946" cy="1234655"/>
            <a:chOff x="2455140" y="2004003"/>
            <a:chExt cx="1701946" cy="1234655"/>
          </a:xfrm>
        </p:grpSpPr>
        <p:sp>
          <p:nvSpPr>
            <p:cNvPr id="17" name="Triangolo isoscele 45">
              <a:extLst>
                <a:ext uri="{FF2B5EF4-FFF2-40B4-BE49-F238E27FC236}">
                  <a16:creationId xmlns:a16="http://schemas.microsoft.com/office/drawing/2014/main" xmlns="" id="{870C13EE-5A25-4015-927D-98DDB820DCD5}"/>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18" name="Gruppo 82">
              <a:extLst>
                <a:ext uri="{FF2B5EF4-FFF2-40B4-BE49-F238E27FC236}">
                  <a16:creationId xmlns:a16="http://schemas.microsoft.com/office/drawing/2014/main" xmlns="" id="{DE0F64D2-B940-4CA6-9453-9AE274285244}"/>
                </a:ext>
              </a:extLst>
            </p:cNvPr>
            <p:cNvGrpSpPr/>
            <p:nvPr/>
          </p:nvGrpSpPr>
          <p:grpSpPr>
            <a:xfrm>
              <a:off x="2460219" y="2004003"/>
              <a:ext cx="1409184" cy="1234655"/>
              <a:chOff x="1194666" y="2417771"/>
              <a:chExt cx="866156" cy="763297"/>
            </a:xfrm>
          </p:grpSpPr>
          <p:sp>
            <p:nvSpPr>
              <p:cNvPr id="20" name="Ovale 38">
                <a:extLst>
                  <a:ext uri="{FF2B5EF4-FFF2-40B4-BE49-F238E27FC236}">
                    <a16:creationId xmlns:a16="http://schemas.microsoft.com/office/drawing/2014/main" xmlns="" id="{71702CB6-D6EB-4DD4-B3E0-0075BEA8959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Rettangolo 39">
                <a:extLst>
                  <a:ext uri="{FF2B5EF4-FFF2-40B4-BE49-F238E27FC236}">
                    <a16:creationId xmlns:a16="http://schemas.microsoft.com/office/drawing/2014/main" xmlns="" id="{AC70EAEE-AC80-40A4-A08C-ED59FECAA652}"/>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2" name="Triangolo isoscele 42">
                <a:extLst>
                  <a:ext uri="{FF2B5EF4-FFF2-40B4-BE49-F238E27FC236}">
                    <a16:creationId xmlns:a16="http://schemas.microsoft.com/office/drawing/2014/main" xmlns="" id="{F9E99C5B-1B88-458E-8C33-2833796851D2}"/>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Rettangolo 47">
              <a:extLst>
                <a:ext uri="{FF2B5EF4-FFF2-40B4-BE49-F238E27FC236}">
                  <a16:creationId xmlns:a16="http://schemas.microsoft.com/office/drawing/2014/main" xmlns="" id="{4C496436-8FD3-4EC1-BA96-FBEBBE485566}"/>
                </a:ext>
              </a:extLst>
            </p:cNvPr>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23" name="Rettangolo 12">
            <a:extLst>
              <a:ext uri="{FF2B5EF4-FFF2-40B4-BE49-F238E27FC236}">
                <a16:creationId xmlns:a16="http://schemas.microsoft.com/office/drawing/2014/main" xmlns="" id="{17FB0BCB-7C2E-4398-8165-EC12FE31C316}"/>
              </a:ext>
            </a:extLst>
          </p:cNvPr>
          <p:cNvSpPr/>
          <p:nvPr/>
        </p:nvSpPr>
        <p:spPr>
          <a:xfrm>
            <a:off x="977472" y="1322429"/>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8018</a:t>
            </a:r>
          </a:p>
        </p:txBody>
      </p:sp>
      <p:cxnSp>
        <p:nvCxnSpPr>
          <p:cNvPr id="25" name="Connector: Elbow 24">
            <a:extLst>
              <a:ext uri="{FF2B5EF4-FFF2-40B4-BE49-F238E27FC236}">
                <a16:creationId xmlns:a16="http://schemas.microsoft.com/office/drawing/2014/main" xmlns="" id="{8B035537-4657-4FF7-A37E-91D2BCC8D808}"/>
              </a:ext>
            </a:extLst>
          </p:cNvPr>
          <p:cNvCxnSpPr>
            <a:cxnSpLocks/>
            <a:stCxn id="20" idx="5"/>
            <a:endCxn id="13" idx="1"/>
          </p:cNvCxnSpPr>
          <p:nvPr/>
        </p:nvCxnSpPr>
        <p:spPr>
          <a:xfrm rot="5400000" flipH="1" flipV="1">
            <a:off x="3863276" y="830097"/>
            <a:ext cx="411684" cy="1806252"/>
          </a:xfrm>
          <a:prstGeom prst="bentConnector4">
            <a:avLst>
              <a:gd name="adj1" fmla="val -55528"/>
              <a:gd name="adj2" fmla="val 54945"/>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6" name="CasellaDiTesto 67">
            <a:extLst>
              <a:ext uri="{FF2B5EF4-FFF2-40B4-BE49-F238E27FC236}">
                <a16:creationId xmlns:a16="http://schemas.microsoft.com/office/drawing/2014/main" xmlns="" id="{770BF82F-B1A3-4ACC-8A68-025644E49CCD}"/>
              </a:ext>
            </a:extLst>
          </p:cNvPr>
          <p:cNvSpPr txBox="1"/>
          <p:nvPr/>
        </p:nvSpPr>
        <p:spPr>
          <a:xfrm>
            <a:off x="4041632" y="1158895"/>
            <a:ext cx="649986" cy="707886"/>
          </a:xfrm>
          <a:prstGeom prst="rect">
            <a:avLst/>
          </a:prstGeom>
          <a:noFill/>
        </p:spPr>
        <p:txBody>
          <a:bodyPr wrap="none" rtlCol="0">
            <a:spAutoFit/>
          </a:bodyPr>
          <a:lstStyle/>
          <a:p>
            <a:r>
              <a:rPr lang="it-IT" sz="2000" dirty="0"/>
              <a:t>step</a:t>
            </a:r>
          </a:p>
          <a:p>
            <a:r>
              <a:rPr lang="it-IT" sz="2000" dirty="0"/>
              <a:t>cmd</a:t>
            </a:r>
            <a:endParaRPr lang="en-GB" sz="2000" dirty="0"/>
          </a:p>
        </p:txBody>
      </p:sp>
      <p:grpSp>
        <p:nvGrpSpPr>
          <p:cNvPr id="27" name="Gruppo 75">
            <a:extLst>
              <a:ext uri="{FF2B5EF4-FFF2-40B4-BE49-F238E27FC236}">
                <a16:creationId xmlns:a16="http://schemas.microsoft.com/office/drawing/2014/main" xmlns="" id="{B4D0071D-CA71-4308-A0EF-5DC7AF889F94}"/>
              </a:ext>
            </a:extLst>
          </p:cNvPr>
          <p:cNvGrpSpPr/>
          <p:nvPr/>
        </p:nvGrpSpPr>
        <p:grpSpPr>
          <a:xfrm flipH="1">
            <a:off x="4839428" y="749275"/>
            <a:ext cx="592487" cy="258092"/>
            <a:chOff x="5133975" y="5295900"/>
            <a:chExt cx="342900" cy="238125"/>
          </a:xfrm>
        </p:grpSpPr>
        <p:sp>
          <p:nvSpPr>
            <p:cNvPr id="28" name="Figura a mano libera 76">
              <a:extLst>
                <a:ext uri="{FF2B5EF4-FFF2-40B4-BE49-F238E27FC236}">
                  <a16:creationId xmlns:a16="http://schemas.microsoft.com/office/drawing/2014/main" xmlns="" id="{6B759666-E9F3-438A-B6BE-A3109B2188EF}"/>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igura a mano libera 77">
              <a:extLst>
                <a:ext uri="{FF2B5EF4-FFF2-40B4-BE49-F238E27FC236}">
                  <a16:creationId xmlns:a16="http://schemas.microsoft.com/office/drawing/2014/main" xmlns="" id="{CAE1EC72-4B97-40C0-9F05-2FB86004F97D}"/>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igura a mano libera 78">
              <a:extLst>
                <a:ext uri="{FF2B5EF4-FFF2-40B4-BE49-F238E27FC236}">
                  <a16:creationId xmlns:a16="http://schemas.microsoft.com/office/drawing/2014/main" xmlns="" id="{B386261D-93C9-4367-B8F4-54A87522B7AF}"/>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1" name="Rettangolo 79">
            <a:extLst>
              <a:ext uri="{FF2B5EF4-FFF2-40B4-BE49-F238E27FC236}">
                <a16:creationId xmlns:a16="http://schemas.microsoft.com/office/drawing/2014/main" xmlns="" id="{11359990-67EB-4590-9BC0-062F8646FDFC}"/>
              </a:ext>
            </a:extLst>
          </p:cNvPr>
          <p:cNvSpPr/>
          <p:nvPr/>
        </p:nvSpPr>
        <p:spPr>
          <a:xfrm>
            <a:off x="4631703" y="422800"/>
            <a:ext cx="947375" cy="369332"/>
          </a:xfrm>
          <a:prstGeom prst="rect">
            <a:avLst/>
          </a:prstGeom>
        </p:spPr>
        <p:txBody>
          <a:bodyPr wrap="none">
            <a:spAutoFit/>
          </a:bodyPr>
          <a:lstStyle/>
          <a:p>
            <a:r>
              <a:rPr lang="en-GB" dirty="0"/>
              <a:t>collision</a:t>
            </a:r>
          </a:p>
        </p:txBody>
      </p:sp>
      <p:sp>
        <p:nvSpPr>
          <p:cNvPr id="33" name="Rettangolo 51">
            <a:extLst>
              <a:ext uri="{FF2B5EF4-FFF2-40B4-BE49-F238E27FC236}">
                <a16:creationId xmlns:a16="http://schemas.microsoft.com/office/drawing/2014/main" xmlns="" id="{C3D830EF-891F-4E1C-A926-C5CB30294EB4}"/>
              </a:ext>
            </a:extLst>
          </p:cNvPr>
          <p:cNvSpPr/>
          <p:nvPr/>
        </p:nvSpPr>
        <p:spPr>
          <a:xfrm>
            <a:off x="139912" y="112698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36" name="Connettore 2 52">
            <a:extLst>
              <a:ext uri="{FF2B5EF4-FFF2-40B4-BE49-F238E27FC236}">
                <a16:creationId xmlns:a16="http://schemas.microsoft.com/office/drawing/2014/main" xmlns="" id="{FF662DD3-2FAA-471F-BC4D-FD1D633C13E7}"/>
              </a:ext>
            </a:extLst>
          </p:cNvPr>
          <p:cNvCxnSpPr>
            <a:cxnSpLocks/>
          </p:cNvCxnSpPr>
          <p:nvPr/>
        </p:nvCxnSpPr>
        <p:spPr>
          <a:xfrm>
            <a:off x="325160" y="1478102"/>
            <a:ext cx="6190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Ovale 3">
            <a:extLst>
              <a:ext uri="{FF2B5EF4-FFF2-40B4-BE49-F238E27FC236}">
                <a16:creationId xmlns:a16="http://schemas.microsoft.com/office/drawing/2014/main" xmlns="" id="{7732CDF2-3280-47CB-9BB8-05806517C2A0}"/>
              </a:ext>
            </a:extLst>
          </p:cNvPr>
          <p:cNvSpPr/>
          <p:nvPr/>
        </p:nvSpPr>
        <p:spPr>
          <a:xfrm>
            <a:off x="1007306" y="3713324"/>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39" name="Ovale 4">
            <a:extLst>
              <a:ext uri="{FF2B5EF4-FFF2-40B4-BE49-F238E27FC236}">
                <a16:creationId xmlns:a16="http://schemas.microsoft.com/office/drawing/2014/main" xmlns="" id="{4A38258F-2FA7-4D19-9CFF-BFC3567A82E5}"/>
              </a:ext>
            </a:extLst>
          </p:cNvPr>
          <p:cNvSpPr/>
          <p:nvPr/>
        </p:nvSpPr>
        <p:spPr>
          <a:xfrm>
            <a:off x="863290" y="394801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40" name="Connettore 4 5">
            <a:extLst>
              <a:ext uri="{FF2B5EF4-FFF2-40B4-BE49-F238E27FC236}">
                <a16:creationId xmlns:a16="http://schemas.microsoft.com/office/drawing/2014/main" xmlns="" id="{BB235343-830C-4C42-B9CE-409FB2937534}"/>
              </a:ext>
            </a:extLst>
          </p:cNvPr>
          <p:cNvCxnSpPr/>
          <p:nvPr/>
        </p:nvCxnSpPr>
        <p:spPr>
          <a:xfrm flipV="1">
            <a:off x="1727386" y="4021946"/>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e 7">
            <a:extLst>
              <a:ext uri="{FF2B5EF4-FFF2-40B4-BE49-F238E27FC236}">
                <a16:creationId xmlns:a16="http://schemas.microsoft.com/office/drawing/2014/main" xmlns="" id="{5BB48AC2-7228-44A2-8908-558023EB0FCF}"/>
              </a:ext>
            </a:extLst>
          </p:cNvPr>
          <p:cNvSpPr/>
          <p:nvPr/>
        </p:nvSpPr>
        <p:spPr>
          <a:xfrm>
            <a:off x="2313852" y="3697910"/>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42" name="Ovale 8">
            <a:extLst>
              <a:ext uri="{FF2B5EF4-FFF2-40B4-BE49-F238E27FC236}">
                <a16:creationId xmlns:a16="http://schemas.microsoft.com/office/drawing/2014/main" xmlns="" id="{382328B9-A4F3-4850-9C98-2610DDC91FEC}"/>
              </a:ext>
            </a:extLst>
          </p:cNvPr>
          <p:cNvSpPr/>
          <p:nvPr/>
        </p:nvSpPr>
        <p:spPr>
          <a:xfrm>
            <a:off x="4024057" y="369155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43" name="Rettangolo 9">
            <a:extLst>
              <a:ext uri="{FF2B5EF4-FFF2-40B4-BE49-F238E27FC236}">
                <a16:creationId xmlns:a16="http://schemas.microsoft.com/office/drawing/2014/main" xmlns="" id="{F57A5091-8284-4264-A443-93B95B4275E9}"/>
              </a:ext>
            </a:extLst>
          </p:cNvPr>
          <p:cNvSpPr/>
          <p:nvPr/>
        </p:nvSpPr>
        <p:spPr>
          <a:xfrm>
            <a:off x="3350104" y="3711873"/>
            <a:ext cx="501548" cy="307777"/>
          </a:xfrm>
          <a:prstGeom prst="rect">
            <a:avLst/>
          </a:prstGeom>
        </p:spPr>
        <p:txBody>
          <a:bodyPr wrap="none">
            <a:spAutoFit/>
          </a:bodyPr>
          <a:lstStyle/>
          <a:p>
            <a:r>
              <a:rPr lang="en-GB" sz="1400" dirty="0"/>
              <a:t>stop</a:t>
            </a:r>
          </a:p>
        </p:txBody>
      </p:sp>
      <p:cxnSp>
        <p:nvCxnSpPr>
          <p:cNvPr id="44" name="Connettore 4 10">
            <a:extLst>
              <a:ext uri="{FF2B5EF4-FFF2-40B4-BE49-F238E27FC236}">
                <a16:creationId xmlns:a16="http://schemas.microsoft.com/office/drawing/2014/main" xmlns="" id="{E42E8C3E-C629-47F8-B061-99D94D4DE703}"/>
              </a:ext>
            </a:extLst>
          </p:cNvPr>
          <p:cNvCxnSpPr>
            <a:stCxn id="41" idx="6"/>
            <a:endCxn id="42" idx="2"/>
          </p:cNvCxnSpPr>
          <p:nvPr/>
        </p:nvCxnSpPr>
        <p:spPr>
          <a:xfrm flipV="1">
            <a:off x="3204834" y="4015595"/>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e 13">
            <a:extLst>
              <a:ext uri="{FF2B5EF4-FFF2-40B4-BE49-F238E27FC236}">
                <a16:creationId xmlns:a16="http://schemas.microsoft.com/office/drawing/2014/main" xmlns="" id="{3BF07BAF-0178-4909-B3D4-3B5AA8FB3407}"/>
              </a:ext>
            </a:extLst>
          </p:cNvPr>
          <p:cNvSpPr/>
          <p:nvPr/>
        </p:nvSpPr>
        <p:spPr>
          <a:xfrm>
            <a:off x="5937482" y="4269128"/>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46" name="Ovale 14">
            <a:extLst>
              <a:ext uri="{FF2B5EF4-FFF2-40B4-BE49-F238E27FC236}">
                <a16:creationId xmlns:a16="http://schemas.microsoft.com/office/drawing/2014/main" xmlns="" id="{5AD7DE7E-7F9E-4DC8-848B-BEA9E230B53B}"/>
              </a:ext>
            </a:extLst>
          </p:cNvPr>
          <p:cNvSpPr/>
          <p:nvPr/>
        </p:nvSpPr>
        <p:spPr>
          <a:xfrm>
            <a:off x="4039343" y="4964388"/>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47" name="Connettore 4 18">
            <a:extLst>
              <a:ext uri="{FF2B5EF4-FFF2-40B4-BE49-F238E27FC236}">
                <a16:creationId xmlns:a16="http://schemas.microsoft.com/office/drawing/2014/main" xmlns="" id="{B0A62429-9169-4962-BED3-137D33942507}"/>
              </a:ext>
            </a:extLst>
          </p:cNvPr>
          <p:cNvCxnSpPr>
            <a:stCxn id="41" idx="5"/>
            <a:endCxn id="46" idx="0"/>
          </p:cNvCxnSpPr>
          <p:nvPr/>
        </p:nvCxnSpPr>
        <p:spPr>
          <a:xfrm rot="16200000" flipH="1">
            <a:off x="3488223" y="3837204"/>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ttore 4 19">
            <a:extLst>
              <a:ext uri="{FF2B5EF4-FFF2-40B4-BE49-F238E27FC236}">
                <a16:creationId xmlns:a16="http://schemas.microsoft.com/office/drawing/2014/main" xmlns="" id="{36ADFC02-E421-46CB-B64A-C85077D0598A}"/>
              </a:ext>
            </a:extLst>
          </p:cNvPr>
          <p:cNvCxnSpPr>
            <a:stCxn id="42" idx="0"/>
            <a:endCxn id="41" idx="0"/>
          </p:cNvCxnSpPr>
          <p:nvPr/>
        </p:nvCxnSpPr>
        <p:spPr>
          <a:xfrm rot="16200000" flipH="1" flipV="1">
            <a:off x="3676556" y="2774345"/>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ttangolo 21">
            <a:extLst>
              <a:ext uri="{FF2B5EF4-FFF2-40B4-BE49-F238E27FC236}">
                <a16:creationId xmlns:a16="http://schemas.microsoft.com/office/drawing/2014/main" xmlns="" id="{933CA769-C6E5-4570-8EE3-4BAADFB9F2FB}"/>
              </a:ext>
            </a:extLst>
          </p:cNvPr>
          <p:cNvSpPr/>
          <p:nvPr/>
        </p:nvSpPr>
        <p:spPr>
          <a:xfrm>
            <a:off x="3259834" y="4285387"/>
            <a:ext cx="799321" cy="307777"/>
          </a:xfrm>
          <a:prstGeom prst="rect">
            <a:avLst/>
          </a:prstGeom>
        </p:spPr>
        <p:txBody>
          <a:bodyPr wrap="none">
            <a:spAutoFit/>
          </a:bodyPr>
          <a:lstStyle/>
          <a:p>
            <a:r>
              <a:rPr lang="en-GB" sz="1400" b="1" dirty="0">
                <a:solidFill>
                  <a:srgbClr val="FF0000"/>
                </a:solidFill>
              </a:rPr>
              <a:t>collision</a:t>
            </a:r>
          </a:p>
        </p:txBody>
      </p:sp>
      <p:sp>
        <p:nvSpPr>
          <p:cNvPr id="50" name="Rettangolo 27">
            <a:extLst>
              <a:ext uri="{FF2B5EF4-FFF2-40B4-BE49-F238E27FC236}">
                <a16:creationId xmlns:a16="http://schemas.microsoft.com/office/drawing/2014/main" xmlns="" id="{711BF054-AAFC-4469-B5A2-3BDD23B7611E}"/>
              </a:ext>
            </a:extLst>
          </p:cNvPr>
          <p:cNvSpPr/>
          <p:nvPr/>
        </p:nvSpPr>
        <p:spPr>
          <a:xfrm>
            <a:off x="3317658" y="3105058"/>
            <a:ext cx="732123" cy="307777"/>
          </a:xfrm>
          <a:prstGeom prst="rect">
            <a:avLst/>
          </a:prstGeom>
        </p:spPr>
        <p:txBody>
          <a:bodyPr wrap="none">
            <a:spAutoFit/>
          </a:bodyPr>
          <a:lstStyle/>
          <a:p>
            <a:r>
              <a:rPr lang="en-GB" sz="1400" dirty="0"/>
              <a:t>resume</a:t>
            </a:r>
          </a:p>
        </p:txBody>
      </p:sp>
      <p:cxnSp>
        <p:nvCxnSpPr>
          <p:cNvPr id="51" name="Connettore 4 31">
            <a:extLst>
              <a:ext uri="{FF2B5EF4-FFF2-40B4-BE49-F238E27FC236}">
                <a16:creationId xmlns:a16="http://schemas.microsoft.com/office/drawing/2014/main" xmlns="" id="{5E9C66B6-BE71-4B1B-BB06-FA286D5CD4A1}"/>
              </a:ext>
            </a:extLst>
          </p:cNvPr>
          <p:cNvCxnSpPr>
            <a:stCxn id="46" idx="6"/>
            <a:endCxn id="45" idx="4"/>
          </p:cNvCxnSpPr>
          <p:nvPr/>
        </p:nvCxnSpPr>
        <p:spPr>
          <a:xfrm flipV="1">
            <a:off x="5191471" y="4917200"/>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ttangolo 33">
            <a:extLst>
              <a:ext uri="{FF2B5EF4-FFF2-40B4-BE49-F238E27FC236}">
                <a16:creationId xmlns:a16="http://schemas.microsoft.com/office/drawing/2014/main" xmlns="" id="{492F90AE-25F6-47C0-9D10-8F0E67358A31}"/>
              </a:ext>
            </a:extLst>
          </p:cNvPr>
          <p:cNvSpPr/>
          <p:nvPr/>
        </p:nvSpPr>
        <p:spPr>
          <a:xfrm>
            <a:off x="5191471" y="4917199"/>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53" name="Connettore 4 39">
            <a:extLst>
              <a:ext uri="{FF2B5EF4-FFF2-40B4-BE49-F238E27FC236}">
                <a16:creationId xmlns:a16="http://schemas.microsoft.com/office/drawing/2014/main" xmlns="" id="{E548782F-8B24-460D-B78B-A459015AEDB2}"/>
              </a:ext>
            </a:extLst>
          </p:cNvPr>
          <p:cNvCxnSpPr>
            <a:stCxn id="46" idx="2"/>
            <a:endCxn id="41" idx="4"/>
          </p:cNvCxnSpPr>
          <p:nvPr/>
        </p:nvCxnSpPr>
        <p:spPr>
          <a:xfrm rot="10800000">
            <a:off x="2759343" y="4345982"/>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ttangolo 40">
            <a:extLst>
              <a:ext uri="{FF2B5EF4-FFF2-40B4-BE49-F238E27FC236}">
                <a16:creationId xmlns:a16="http://schemas.microsoft.com/office/drawing/2014/main" xmlns="" id="{B839B1C5-5B37-4A1F-A5EE-AF9E9E35D4D6}"/>
              </a:ext>
            </a:extLst>
          </p:cNvPr>
          <p:cNvSpPr/>
          <p:nvPr/>
        </p:nvSpPr>
        <p:spPr>
          <a:xfrm>
            <a:off x="2791347" y="4974997"/>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55" name="Rettangolo 43">
            <a:extLst>
              <a:ext uri="{FF2B5EF4-FFF2-40B4-BE49-F238E27FC236}">
                <a16:creationId xmlns:a16="http://schemas.microsoft.com/office/drawing/2014/main" xmlns="" id="{98D09D15-515D-4127-B561-6F4478AA5E23}"/>
              </a:ext>
            </a:extLst>
          </p:cNvPr>
          <p:cNvSpPr/>
          <p:nvPr/>
        </p:nvSpPr>
        <p:spPr>
          <a:xfrm>
            <a:off x="1654557" y="3597128"/>
            <a:ext cx="521938" cy="307777"/>
          </a:xfrm>
          <a:prstGeom prst="rect">
            <a:avLst/>
          </a:prstGeom>
        </p:spPr>
        <p:txBody>
          <a:bodyPr wrap="none">
            <a:spAutoFit/>
          </a:bodyPr>
          <a:lstStyle/>
          <a:p>
            <a:r>
              <a:rPr lang="en-GB" sz="1400" dirty="0"/>
              <a:t>start</a:t>
            </a:r>
          </a:p>
        </p:txBody>
      </p:sp>
    </p:spTree>
    <p:extLst>
      <p:ext uri="{BB962C8B-B14F-4D97-AF65-F5344CB8AC3E}">
        <p14:creationId xmlns:p14="http://schemas.microsoft.com/office/powerpoint/2010/main" val="31464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2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A3DDD988-1C17-4180-A9DB-38C85E50E639}"/>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5ECEE77C-2EB0-40EC-8D03-F3FA0CCB792E}"/>
              </a:ext>
            </a:extLst>
          </p:cNvPr>
          <p:cNvSpPr>
            <a:spLocks noGrp="1"/>
          </p:cNvSpPr>
          <p:nvPr>
            <p:ph type="sldNum" sz="quarter" idx="12"/>
          </p:nvPr>
        </p:nvSpPr>
        <p:spPr/>
        <p:txBody>
          <a:bodyPr/>
          <a:lstStyle/>
          <a:p>
            <a:fld id="{6F6A5AB3-AF76-4EC9-853D-D4C335162C13}" type="slidenum">
              <a:rPr lang="en-GB" smtClean="0"/>
              <a:t>54</a:t>
            </a:fld>
            <a:endParaRPr lang="en-GB"/>
          </a:p>
        </p:txBody>
      </p:sp>
      <p:sp>
        <p:nvSpPr>
          <p:cNvPr id="4" name="Ovale 120">
            <a:extLst>
              <a:ext uri="{FF2B5EF4-FFF2-40B4-BE49-F238E27FC236}">
                <a16:creationId xmlns:a16="http://schemas.microsoft.com/office/drawing/2014/main" xmlns="" id="{517559F9-7399-4E76-8E01-777F1079EAA4}"/>
              </a:ext>
            </a:extLst>
          </p:cNvPr>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121">
            <a:extLst>
              <a:ext uri="{FF2B5EF4-FFF2-40B4-BE49-F238E27FC236}">
                <a16:creationId xmlns:a16="http://schemas.microsoft.com/office/drawing/2014/main" xmlns="" id="{B89FB0BB-C031-4548-8B09-19BD5DD775AB}"/>
              </a:ext>
            </a:extLst>
          </p:cNvPr>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e 122">
            <a:extLst>
              <a:ext uri="{FF2B5EF4-FFF2-40B4-BE49-F238E27FC236}">
                <a16:creationId xmlns:a16="http://schemas.microsoft.com/office/drawing/2014/main" xmlns="" id="{662D2994-87AC-45B1-8CEE-D20C11FEEF54}"/>
              </a:ext>
            </a:extLst>
          </p:cNvPr>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7" name="Connettore 4 127">
            <a:extLst>
              <a:ext uri="{FF2B5EF4-FFF2-40B4-BE49-F238E27FC236}">
                <a16:creationId xmlns:a16="http://schemas.microsoft.com/office/drawing/2014/main" xmlns="" id="{53F350EE-906D-4499-9813-CB111B14AFC0}"/>
              </a:ext>
            </a:extLst>
          </p:cNvPr>
          <p:cNvCxnSpPr>
            <a:stCxn id="4" idx="6"/>
            <a:endCxn id="6"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ttangolo 128">
            <a:extLst>
              <a:ext uri="{FF2B5EF4-FFF2-40B4-BE49-F238E27FC236}">
                <a16:creationId xmlns:a16="http://schemas.microsoft.com/office/drawing/2014/main" xmlns="" id="{2B220D38-1DB7-455C-B482-0738DD41E649}"/>
              </a:ext>
            </a:extLst>
          </p:cNvPr>
          <p:cNvSpPr/>
          <p:nvPr/>
        </p:nvSpPr>
        <p:spPr>
          <a:xfrm>
            <a:off x="2202947" y="3397906"/>
            <a:ext cx="564706" cy="369332"/>
          </a:xfrm>
          <a:prstGeom prst="rect">
            <a:avLst/>
          </a:prstGeom>
        </p:spPr>
        <p:txBody>
          <a:bodyPr wrap="none">
            <a:spAutoFit/>
          </a:bodyPr>
          <a:lstStyle/>
          <a:p>
            <a:r>
              <a:rPr lang="en-GB" dirty="0"/>
              <a:t>start</a:t>
            </a:r>
          </a:p>
        </p:txBody>
      </p:sp>
      <p:sp>
        <p:nvSpPr>
          <p:cNvPr id="9" name="Ovale 129">
            <a:extLst>
              <a:ext uri="{FF2B5EF4-FFF2-40B4-BE49-F238E27FC236}">
                <a16:creationId xmlns:a16="http://schemas.microsoft.com/office/drawing/2014/main" xmlns="" id="{3C5DB0E2-E755-4C54-967B-4C743544ADB2}"/>
              </a:ext>
            </a:extLst>
          </p:cNvPr>
          <p:cNvSpPr/>
          <p:nvPr/>
        </p:nvSpPr>
        <p:spPr>
          <a:xfrm>
            <a:off x="4716016" y="2077757"/>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stepDone</a:t>
            </a:r>
            <a:endParaRPr lang="en-GB" sz="1600" dirty="0"/>
          </a:p>
        </p:txBody>
      </p:sp>
      <p:cxnSp>
        <p:nvCxnSpPr>
          <p:cNvPr id="10" name="Connettore 4 131">
            <a:extLst>
              <a:ext uri="{FF2B5EF4-FFF2-40B4-BE49-F238E27FC236}">
                <a16:creationId xmlns:a16="http://schemas.microsoft.com/office/drawing/2014/main" xmlns="" id="{C4A1EB00-C9CD-4470-B35A-ADF0277FB502}"/>
              </a:ext>
            </a:extLst>
          </p:cNvPr>
          <p:cNvCxnSpPr>
            <a:cxnSpLocks/>
            <a:stCxn id="6" idx="0"/>
            <a:endCxn id="9" idx="2"/>
          </p:cNvCxnSpPr>
          <p:nvPr/>
        </p:nvCxnSpPr>
        <p:spPr>
          <a:xfrm rot="5400000" flipH="1" flipV="1">
            <a:off x="3636125" y="2344730"/>
            <a:ext cx="1022827" cy="11369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32">
            <a:extLst>
              <a:ext uri="{FF2B5EF4-FFF2-40B4-BE49-F238E27FC236}">
                <a16:creationId xmlns:a16="http://schemas.microsoft.com/office/drawing/2014/main" xmlns="" id="{9420BCFA-CD3C-49E8-BAD8-1443A7B3E9C0}"/>
              </a:ext>
            </a:extLst>
          </p:cNvPr>
          <p:cNvSpPr/>
          <p:nvPr/>
        </p:nvSpPr>
        <p:spPr>
          <a:xfrm>
            <a:off x="3646347" y="2386323"/>
            <a:ext cx="1064459" cy="369332"/>
          </a:xfrm>
          <a:prstGeom prst="rect">
            <a:avLst/>
          </a:prstGeom>
        </p:spPr>
        <p:txBody>
          <a:bodyPr wrap="none">
            <a:spAutoFit/>
          </a:bodyPr>
          <a:lstStyle/>
          <a:p>
            <a:r>
              <a:rPr lang="en-GB" dirty="0" err="1"/>
              <a:t>stepdone</a:t>
            </a:r>
            <a:endParaRPr lang="en-GB" dirty="0"/>
          </a:p>
        </p:txBody>
      </p:sp>
      <p:sp>
        <p:nvSpPr>
          <p:cNvPr id="12" name="Ovale 134">
            <a:extLst>
              <a:ext uri="{FF2B5EF4-FFF2-40B4-BE49-F238E27FC236}">
                <a16:creationId xmlns:a16="http://schemas.microsoft.com/office/drawing/2014/main" xmlns="" id="{59586B3C-FFF8-4282-87DC-460B82F8684A}"/>
              </a:ext>
            </a:extLst>
          </p:cNvPr>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3" name="Rettangolo 141">
            <a:extLst>
              <a:ext uri="{FF2B5EF4-FFF2-40B4-BE49-F238E27FC236}">
                <a16:creationId xmlns:a16="http://schemas.microsoft.com/office/drawing/2014/main" xmlns="" id="{0660ABE7-1373-4AE7-B013-CBFEA3E589D5}"/>
              </a:ext>
            </a:extLst>
          </p:cNvPr>
          <p:cNvSpPr/>
          <p:nvPr/>
        </p:nvSpPr>
        <p:spPr>
          <a:xfrm>
            <a:off x="4037317" y="4381980"/>
            <a:ext cx="535724" cy="369332"/>
          </a:xfrm>
          <a:prstGeom prst="rect">
            <a:avLst/>
          </a:prstGeom>
        </p:spPr>
        <p:txBody>
          <a:bodyPr wrap="none">
            <a:spAutoFit/>
          </a:bodyPr>
          <a:lstStyle/>
          <a:p>
            <a:r>
              <a:rPr lang="en-GB" dirty="0"/>
              <a:t>stop</a:t>
            </a:r>
          </a:p>
        </p:txBody>
      </p:sp>
      <p:cxnSp>
        <p:nvCxnSpPr>
          <p:cNvPr id="14" name="Connettore 4 144">
            <a:extLst>
              <a:ext uri="{FF2B5EF4-FFF2-40B4-BE49-F238E27FC236}">
                <a16:creationId xmlns:a16="http://schemas.microsoft.com/office/drawing/2014/main" xmlns="" id="{E8353835-7B37-4BAF-9251-ECA227E9FD10}"/>
              </a:ext>
            </a:extLst>
          </p:cNvPr>
          <p:cNvCxnSpPr>
            <a:stCxn id="12" idx="1"/>
            <a:endCxn id="6"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8">
            <a:extLst>
              <a:ext uri="{FF2B5EF4-FFF2-40B4-BE49-F238E27FC236}">
                <a16:creationId xmlns:a16="http://schemas.microsoft.com/office/drawing/2014/main" xmlns="" id="{D57016F1-5E0B-4C49-97AB-B3F2A1FA1104}"/>
              </a:ext>
            </a:extLst>
          </p:cNvPr>
          <p:cNvSpPr/>
          <p:nvPr/>
        </p:nvSpPr>
        <p:spPr>
          <a:xfrm>
            <a:off x="2315347" y="4381980"/>
            <a:ext cx="793166" cy="369332"/>
          </a:xfrm>
          <a:prstGeom prst="rect">
            <a:avLst/>
          </a:prstGeom>
        </p:spPr>
        <p:txBody>
          <a:bodyPr wrap="none">
            <a:spAutoFit/>
          </a:bodyPr>
          <a:lstStyle/>
          <a:p>
            <a:r>
              <a:rPr lang="en-GB" dirty="0"/>
              <a:t>resume</a:t>
            </a:r>
          </a:p>
        </p:txBody>
      </p:sp>
      <p:cxnSp>
        <p:nvCxnSpPr>
          <p:cNvPr id="16" name="Connettore 4 164">
            <a:extLst>
              <a:ext uri="{FF2B5EF4-FFF2-40B4-BE49-F238E27FC236}">
                <a16:creationId xmlns:a16="http://schemas.microsoft.com/office/drawing/2014/main" xmlns="" id="{59F67EA2-B44E-4914-B692-4518A4400A33}"/>
              </a:ext>
            </a:extLst>
          </p:cNvPr>
          <p:cNvCxnSpPr>
            <a:stCxn id="6" idx="5"/>
            <a:endCxn id="12"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e 185">
            <a:extLst>
              <a:ext uri="{FF2B5EF4-FFF2-40B4-BE49-F238E27FC236}">
                <a16:creationId xmlns:a16="http://schemas.microsoft.com/office/drawing/2014/main" xmlns="" id="{0ACE6F82-AA9A-4AD2-9B1A-B966C9EF0062}"/>
              </a:ext>
            </a:extLst>
          </p:cNvPr>
          <p:cNvSpPr/>
          <p:nvPr/>
        </p:nvSpPr>
        <p:spPr>
          <a:xfrm>
            <a:off x="6234404" y="4664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 name="Connettore 4 186">
            <a:extLst>
              <a:ext uri="{FF2B5EF4-FFF2-40B4-BE49-F238E27FC236}">
                <a16:creationId xmlns:a16="http://schemas.microsoft.com/office/drawing/2014/main" xmlns="" id="{8360A5BC-B262-4646-8FB3-CA08C3E91166}"/>
              </a:ext>
            </a:extLst>
          </p:cNvPr>
          <p:cNvCxnSpPr>
            <a:cxnSpLocks/>
            <a:stCxn id="24" idx="4"/>
            <a:endCxn id="17" idx="0"/>
          </p:cNvCxnSpPr>
          <p:nvPr/>
        </p:nvCxnSpPr>
        <p:spPr>
          <a:xfrm rot="5400000">
            <a:off x="6289941" y="4359524"/>
            <a:ext cx="609008"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91">
            <a:extLst>
              <a:ext uri="{FF2B5EF4-FFF2-40B4-BE49-F238E27FC236}">
                <a16:creationId xmlns:a16="http://schemas.microsoft.com/office/drawing/2014/main" xmlns="" id="{ADCAD5EB-332E-4ACD-BBAF-5232C2A271FA}"/>
              </a:ext>
            </a:extLst>
          </p:cNvPr>
          <p:cNvCxnSpPr>
            <a:cxnSpLocks/>
            <a:stCxn id="9" idx="4"/>
            <a:endCxn id="6" idx="7"/>
          </p:cNvCxnSpPr>
          <p:nvPr/>
        </p:nvCxnSpPr>
        <p:spPr>
          <a:xfrm rot="5400000">
            <a:off x="4399598" y="2363549"/>
            <a:ext cx="793699" cy="15182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ttore 4 198">
            <a:extLst>
              <a:ext uri="{FF2B5EF4-FFF2-40B4-BE49-F238E27FC236}">
                <a16:creationId xmlns:a16="http://schemas.microsoft.com/office/drawing/2014/main" xmlns="" id="{E39949F4-50AA-4999-A650-258F2DCFA870}"/>
              </a:ext>
            </a:extLst>
          </p:cNvPr>
          <p:cNvCxnSpPr>
            <a:cxnSpLocks/>
            <a:stCxn id="24" idx="0"/>
            <a:endCxn id="6" idx="1"/>
          </p:cNvCxnSpPr>
          <p:nvPr/>
        </p:nvCxnSpPr>
        <p:spPr>
          <a:xfrm rot="16200000" flipH="1" flipV="1">
            <a:off x="4801335" y="1726417"/>
            <a:ext cx="112580" cy="3473641"/>
          </a:xfrm>
          <a:prstGeom prst="bentConnector3">
            <a:avLst>
              <a:gd name="adj1" fmla="val -1674378"/>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e 129">
            <a:extLst>
              <a:ext uri="{FF2B5EF4-FFF2-40B4-BE49-F238E27FC236}">
                <a16:creationId xmlns:a16="http://schemas.microsoft.com/office/drawing/2014/main" xmlns="" id="{CCDB84D3-145C-46F3-B902-0CE0472582B9}"/>
              </a:ext>
            </a:extLst>
          </p:cNvPr>
          <p:cNvSpPr/>
          <p:nvPr/>
        </p:nvSpPr>
        <p:spPr>
          <a:xfrm>
            <a:off x="5754885" y="340694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stepFail</a:t>
            </a:r>
            <a:endParaRPr lang="en-GB" sz="1600" dirty="0"/>
          </a:p>
        </p:txBody>
      </p:sp>
      <p:sp>
        <p:nvSpPr>
          <p:cNvPr id="29" name="Rectangle 5">
            <a:extLst>
              <a:ext uri="{FF2B5EF4-FFF2-40B4-BE49-F238E27FC236}">
                <a16:creationId xmlns:a16="http://schemas.microsoft.com/office/drawing/2014/main" xmlns="" id="{7151B250-F50E-4470-A667-2EF898F1B268}"/>
              </a:ext>
            </a:extLst>
          </p:cNvPr>
          <p:cNvSpPr>
            <a:spLocks noChangeArrowheads="1"/>
          </p:cNvSpPr>
          <p:nvPr/>
        </p:nvSpPr>
        <p:spPr bwMode="auto">
          <a:xfrm>
            <a:off x="4521505" y="288214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7" name="Connettore 4 131">
            <a:extLst>
              <a:ext uri="{FF2B5EF4-FFF2-40B4-BE49-F238E27FC236}">
                <a16:creationId xmlns:a16="http://schemas.microsoft.com/office/drawing/2014/main" xmlns="" id="{BCF4DEF2-374D-46F8-BF7E-E22A56127698}"/>
              </a:ext>
            </a:extLst>
          </p:cNvPr>
          <p:cNvCxnSpPr>
            <a:cxnSpLocks/>
            <a:stCxn id="6" idx="6"/>
            <a:endCxn id="24" idx="2"/>
          </p:cNvCxnSpPr>
          <p:nvPr/>
        </p:nvCxnSpPr>
        <p:spPr>
          <a:xfrm flipV="1">
            <a:off x="4227133" y="3730984"/>
            <a:ext cx="1527752" cy="176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xmlns="" id="{8CF28BD8-2AC6-4A75-94D8-4DBF22A78075}"/>
              </a:ext>
            </a:extLst>
          </p:cNvPr>
          <p:cNvSpPr/>
          <p:nvPr/>
        </p:nvSpPr>
        <p:spPr>
          <a:xfrm>
            <a:off x="4088053" y="1214472"/>
            <a:ext cx="1729961" cy="369332"/>
          </a:xfrm>
          <a:prstGeom prst="rect">
            <a:avLst/>
          </a:prstGeom>
        </p:spPr>
        <p:txBody>
          <a:bodyPr wrap="none">
            <a:spAutoFit/>
          </a:bodyPr>
          <a:lstStyle/>
          <a:p>
            <a:r>
              <a:rPr lang="en-US"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dirty="0">
                <a:solidFill>
                  <a:srgbClr val="2A00FF"/>
                </a:solidFill>
                <a:latin typeface="Consolas" panose="020B0609020204030204" pitchFamily="49" charset="0"/>
              </a:rPr>
              <a:t>&lt;4 ]</a:t>
            </a:r>
            <a:endParaRPr lang="en-US" dirty="0"/>
          </a:p>
        </p:txBody>
      </p:sp>
      <p:sp>
        <p:nvSpPr>
          <p:cNvPr id="52" name="Rectangle 51">
            <a:extLst>
              <a:ext uri="{FF2B5EF4-FFF2-40B4-BE49-F238E27FC236}">
                <a16:creationId xmlns:a16="http://schemas.microsoft.com/office/drawing/2014/main" xmlns="" id="{77D54257-A7F5-4323-B121-4EE5BFEBB0DB}"/>
              </a:ext>
            </a:extLst>
          </p:cNvPr>
          <p:cNvSpPr/>
          <p:nvPr/>
        </p:nvSpPr>
        <p:spPr>
          <a:xfrm>
            <a:off x="5307833" y="4136817"/>
            <a:ext cx="1755609" cy="338554"/>
          </a:xfrm>
          <a:prstGeom prst="rect">
            <a:avLst/>
          </a:prstGeom>
        </p:spPr>
        <p:txBody>
          <a:bodyPr wrap="none">
            <a:spAutoFit/>
          </a:bodyPr>
          <a:lstStyle/>
          <a:p>
            <a:r>
              <a:rPr lang="en-US" sz="1600"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sz="1600" dirty="0">
                <a:solidFill>
                  <a:srgbClr val="2A00FF"/>
                </a:solidFill>
                <a:latin typeface="Consolas" panose="020B0609020204030204" pitchFamily="49" charset="0"/>
              </a:rPr>
              <a:t>==4 ]</a:t>
            </a:r>
            <a:endParaRPr lang="en-US" sz="1600" dirty="0"/>
          </a:p>
        </p:txBody>
      </p:sp>
      <p:sp>
        <p:nvSpPr>
          <p:cNvPr id="54" name="Rettangolo 132">
            <a:extLst>
              <a:ext uri="{FF2B5EF4-FFF2-40B4-BE49-F238E27FC236}">
                <a16:creationId xmlns:a16="http://schemas.microsoft.com/office/drawing/2014/main" xmlns="" id="{E7428895-9429-40F2-88D7-89E1CFE66018}"/>
              </a:ext>
            </a:extLst>
          </p:cNvPr>
          <p:cNvSpPr/>
          <p:nvPr/>
        </p:nvSpPr>
        <p:spPr>
          <a:xfrm>
            <a:off x="4447750" y="3394795"/>
            <a:ext cx="864083" cy="369332"/>
          </a:xfrm>
          <a:prstGeom prst="rect">
            <a:avLst/>
          </a:prstGeom>
        </p:spPr>
        <p:txBody>
          <a:bodyPr wrap="none">
            <a:spAutoFit/>
          </a:bodyPr>
          <a:lstStyle/>
          <a:p>
            <a:r>
              <a:rPr lang="en-GB" dirty="0" err="1"/>
              <a:t>stepfail</a:t>
            </a:r>
            <a:endParaRPr lang="en-GB" dirty="0"/>
          </a:p>
        </p:txBody>
      </p:sp>
      <p:grpSp>
        <p:nvGrpSpPr>
          <p:cNvPr id="55" name="Gruppo 4">
            <a:extLst>
              <a:ext uri="{FF2B5EF4-FFF2-40B4-BE49-F238E27FC236}">
                <a16:creationId xmlns:a16="http://schemas.microsoft.com/office/drawing/2014/main" xmlns="" id="{97D463C0-7DBE-42AD-84EC-E24C5FBCE96A}"/>
              </a:ext>
            </a:extLst>
          </p:cNvPr>
          <p:cNvGrpSpPr/>
          <p:nvPr/>
        </p:nvGrpSpPr>
        <p:grpSpPr>
          <a:xfrm>
            <a:off x="1472041" y="1719630"/>
            <a:ext cx="1103125" cy="716253"/>
            <a:chOff x="2460219" y="2004003"/>
            <a:chExt cx="1800820" cy="1234655"/>
          </a:xfrm>
        </p:grpSpPr>
        <p:sp>
          <p:nvSpPr>
            <p:cNvPr id="56" name="Triangolo isoscele 5">
              <a:extLst>
                <a:ext uri="{FF2B5EF4-FFF2-40B4-BE49-F238E27FC236}">
                  <a16:creationId xmlns:a16="http://schemas.microsoft.com/office/drawing/2014/main" xmlns="" id="{7AEB25B6-8EC8-411D-BCB9-E26E062EF9A2}"/>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57" name="Gruppo 82">
              <a:extLst>
                <a:ext uri="{FF2B5EF4-FFF2-40B4-BE49-F238E27FC236}">
                  <a16:creationId xmlns:a16="http://schemas.microsoft.com/office/drawing/2014/main" xmlns="" id="{880F32F3-E6AF-422F-AFBA-A7E85E893E0D}"/>
                </a:ext>
              </a:extLst>
            </p:cNvPr>
            <p:cNvGrpSpPr/>
            <p:nvPr/>
          </p:nvGrpSpPr>
          <p:grpSpPr>
            <a:xfrm>
              <a:off x="2460219" y="2004003"/>
              <a:ext cx="1409184" cy="1234655"/>
              <a:chOff x="1194666" y="2417771"/>
              <a:chExt cx="866156" cy="763297"/>
            </a:xfrm>
          </p:grpSpPr>
          <p:sp>
            <p:nvSpPr>
              <p:cNvPr id="59" name="Ovale 38">
                <a:extLst>
                  <a:ext uri="{FF2B5EF4-FFF2-40B4-BE49-F238E27FC236}">
                    <a16:creationId xmlns:a16="http://schemas.microsoft.com/office/drawing/2014/main" xmlns="" id="{BB450F08-9A4C-4728-99B4-AE8F8E211A0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0" name="Rettangolo 39">
                <a:extLst>
                  <a:ext uri="{FF2B5EF4-FFF2-40B4-BE49-F238E27FC236}">
                    <a16:creationId xmlns:a16="http://schemas.microsoft.com/office/drawing/2014/main" xmlns="" id="{C37344B1-2B42-4827-A31B-97F8CE8FA476}"/>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1" name="Triangolo isoscele 42">
                <a:extLst>
                  <a:ext uri="{FF2B5EF4-FFF2-40B4-BE49-F238E27FC236}">
                    <a16:creationId xmlns:a16="http://schemas.microsoft.com/office/drawing/2014/main" xmlns="" id="{BB100778-60B0-4955-B9DD-1DE8B04EF0CF}"/>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8" name="Rettangolo 7">
              <a:extLst>
                <a:ext uri="{FF2B5EF4-FFF2-40B4-BE49-F238E27FC236}">
                  <a16:creationId xmlns:a16="http://schemas.microsoft.com/office/drawing/2014/main" xmlns="" id="{8EF96910-8B9F-427D-B44C-4828B6C560AC}"/>
                </a:ext>
              </a:extLst>
            </p:cNvPr>
            <p:cNvSpPr/>
            <p:nvPr/>
          </p:nvSpPr>
          <p:spPr>
            <a:xfrm>
              <a:off x="2697729" y="2458539"/>
              <a:ext cx="1563310" cy="530537"/>
            </a:xfrm>
            <a:prstGeom prst="rect">
              <a:avLst/>
            </a:prstGeom>
          </p:spPr>
          <p:txBody>
            <a:bodyPr wrap="none">
              <a:spAutoFit/>
            </a:bodyPr>
            <a:lstStyle/>
            <a:p>
              <a:r>
                <a:rPr lang="en-GB" sz="1400" dirty="0" err="1"/>
                <a:t>basicrobot</a:t>
              </a:r>
              <a:endParaRPr lang="en-GB" sz="1400" dirty="0"/>
            </a:p>
          </p:txBody>
        </p:sp>
      </p:grpSp>
      <p:cxnSp>
        <p:nvCxnSpPr>
          <p:cNvPr id="67" name="Straight Arrow Connector 66">
            <a:extLst>
              <a:ext uri="{FF2B5EF4-FFF2-40B4-BE49-F238E27FC236}">
                <a16:creationId xmlns:a16="http://schemas.microsoft.com/office/drawing/2014/main" xmlns="" id="{06EDF731-9630-4A66-9B54-0F3CC5312CB1}"/>
              </a:ext>
            </a:extLst>
          </p:cNvPr>
          <p:cNvCxnSpPr>
            <a:endCxn id="59" idx="5"/>
          </p:cNvCxnSpPr>
          <p:nvPr/>
        </p:nvCxnSpPr>
        <p:spPr>
          <a:xfrm flipH="1" flipV="1">
            <a:off x="2225841" y="2336929"/>
            <a:ext cx="837764" cy="1317833"/>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838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55</a:t>
            </a:fld>
            <a:endParaRPr lang="en-GB"/>
          </a:p>
        </p:txBody>
      </p:sp>
      <p:pic>
        <p:nvPicPr>
          <p:cNvPr id="2050" name="Picture 2" descr="An Overview of Security in CoAP: Attack and Analysis | Semant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04664"/>
            <a:ext cx="489585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Ovale 120">
            <a:extLst>
              <a:ext uri="{FF2B5EF4-FFF2-40B4-BE49-F238E27FC236}">
                <a16:creationId xmlns:a16="http://schemas.microsoft.com/office/drawing/2014/main" xmlns="" id="{517559F9-7399-4E76-8E01-777F1079EAA4}"/>
              </a:ext>
            </a:extLst>
          </p:cNvPr>
          <p:cNvSpPr/>
          <p:nvPr/>
        </p:nvSpPr>
        <p:spPr>
          <a:xfrm>
            <a:off x="1575741" y="412698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s0</a:t>
            </a:r>
            <a:endParaRPr lang="en-GB" dirty="0"/>
          </a:p>
        </p:txBody>
      </p:sp>
      <p:sp>
        <p:nvSpPr>
          <p:cNvPr id="6" name="Ovale 121">
            <a:extLst>
              <a:ext uri="{FF2B5EF4-FFF2-40B4-BE49-F238E27FC236}">
                <a16:creationId xmlns:a16="http://schemas.microsoft.com/office/drawing/2014/main" xmlns="" id="{B89FB0BB-C031-4548-8B09-19BD5DD775AB}"/>
              </a:ext>
            </a:extLst>
          </p:cNvPr>
          <p:cNvSpPr/>
          <p:nvPr/>
        </p:nvSpPr>
        <p:spPr>
          <a:xfrm>
            <a:off x="1431725" y="436168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e 120">
            <a:extLst>
              <a:ext uri="{FF2B5EF4-FFF2-40B4-BE49-F238E27FC236}">
                <a16:creationId xmlns:a16="http://schemas.microsoft.com/office/drawing/2014/main" xmlns="" id="{517559F9-7399-4E76-8E01-777F1079EAA4}"/>
              </a:ext>
            </a:extLst>
          </p:cNvPr>
          <p:cNvSpPr/>
          <p:nvPr/>
        </p:nvSpPr>
        <p:spPr>
          <a:xfrm>
            <a:off x="2843808" y="3478916"/>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watch</a:t>
            </a:r>
            <a:endParaRPr lang="en-GB" dirty="0"/>
          </a:p>
        </p:txBody>
      </p:sp>
      <p:cxnSp>
        <p:nvCxnSpPr>
          <p:cNvPr id="8" name="Connettore 4 7"/>
          <p:cNvCxnSpPr>
            <a:stCxn id="5" idx="0"/>
            <a:endCxn id="7" idx="2"/>
          </p:cNvCxnSpPr>
          <p:nvPr/>
        </p:nvCxnSpPr>
        <p:spPr>
          <a:xfrm rot="5400000" flipH="1" flipV="1">
            <a:off x="2227776" y="3510957"/>
            <a:ext cx="324036" cy="9080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e 120">
            <a:extLst>
              <a:ext uri="{FF2B5EF4-FFF2-40B4-BE49-F238E27FC236}">
                <a16:creationId xmlns:a16="http://schemas.microsoft.com/office/drawing/2014/main" xmlns="" id="{517559F9-7399-4E76-8E01-777F1079EAA4}"/>
              </a:ext>
            </a:extLst>
          </p:cNvPr>
          <p:cNvSpPr/>
          <p:nvPr/>
        </p:nvSpPr>
        <p:spPr>
          <a:xfrm>
            <a:off x="4296998" y="4126989"/>
            <a:ext cx="215997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handleAlarm</a:t>
            </a:r>
            <a:endParaRPr lang="en-GB" dirty="0"/>
          </a:p>
        </p:txBody>
      </p:sp>
      <p:sp>
        <p:nvSpPr>
          <p:cNvPr id="11" name="Ovale 120">
            <a:extLst>
              <a:ext uri="{FF2B5EF4-FFF2-40B4-BE49-F238E27FC236}">
                <a16:creationId xmlns:a16="http://schemas.microsoft.com/office/drawing/2014/main" xmlns="" id="{517559F9-7399-4E76-8E01-777F1079EAA4}"/>
              </a:ext>
            </a:extLst>
          </p:cNvPr>
          <p:cNvSpPr/>
          <p:nvPr/>
        </p:nvSpPr>
        <p:spPr>
          <a:xfrm>
            <a:off x="6948264" y="5293809"/>
            <a:ext cx="144042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timeout</a:t>
            </a:r>
            <a:endParaRPr lang="en-GB" dirty="0"/>
          </a:p>
        </p:txBody>
      </p:sp>
      <p:sp>
        <p:nvSpPr>
          <p:cNvPr id="12" name="Ovale 120">
            <a:extLst>
              <a:ext uri="{FF2B5EF4-FFF2-40B4-BE49-F238E27FC236}">
                <a16:creationId xmlns:a16="http://schemas.microsoft.com/office/drawing/2014/main" xmlns="" id="{517559F9-7399-4E76-8E01-777F1079EAA4}"/>
              </a:ext>
            </a:extLst>
          </p:cNvPr>
          <p:cNvSpPr/>
          <p:nvPr/>
        </p:nvSpPr>
        <p:spPr>
          <a:xfrm>
            <a:off x="2873035" y="5124532"/>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sp>
        <p:nvSpPr>
          <p:cNvPr id="9" name="CasellaDiTesto 8"/>
          <p:cNvSpPr txBox="1"/>
          <p:nvPr/>
        </p:nvSpPr>
        <p:spPr>
          <a:xfrm>
            <a:off x="1335190" y="3451884"/>
            <a:ext cx="1360244" cy="338554"/>
          </a:xfrm>
          <a:prstGeom prst="rect">
            <a:avLst/>
          </a:prstGeom>
          <a:noFill/>
        </p:spPr>
        <p:txBody>
          <a:bodyPr wrap="none" rtlCol="0">
            <a:spAutoFit/>
          </a:bodyPr>
          <a:lstStyle/>
          <a:p>
            <a:r>
              <a:rPr lang="it-IT" sz="1600" dirty="0" smtClean="0"/>
              <a:t>[ </a:t>
            </a:r>
            <a:r>
              <a:rPr lang="it-IT" sz="1600" dirty="0" err="1" smtClean="0"/>
              <a:t>counter</a:t>
            </a:r>
            <a:r>
              <a:rPr lang="it-IT" sz="1600" dirty="0" smtClean="0"/>
              <a:t>==0 ]</a:t>
            </a:r>
            <a:endParaRPr lang="en-GB" sz="1600" dirty="0"/>
          </a:p>
        </p:txBody>
      </p:sp>
      <p:cxnSp>
        <p:nvCxnSpPr>
          <p:cNvPr id="14" name="Connettore 4 13"/>
          <p:cNvCxnSpPr>
            <a:stCxn id="5" idx="4"/>
            <a:endCxn id="12" idx="2"/>
          </p:cNvCxnSpPr>
          <p:nvPr/>
        </p:nvCxnSpPr>
        <p:spPr>
          <a:xfrm rot="16200000" flipH="1">
            <a:off x="2067654" y="4643187"/>
            <a:ext cx="673508" cy="937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CasellaDiTesto 16"/>
          <p:cNvSpPr txBox="1"/>
          <p:nvPr/>
        </p:nvSpPr>
        <p:spPr>
          <a:xfrm>
            <a:off x="1294238" y="5279291"/>
            <a:ext cx="1324978" cy="338554"/>
          </a:xfrm>
          <a:prstGeom prst="rect">
            <a:avLst/>
          </a:prstGeom>
          <a:noFill/>
        </p:spPr>
        <p:txBody>
          <a:bodyPr wrap="none" rtlCol="0">
            <a:spAutoFit/>
          </a:bodyPr>
          <a:lstStyle/>
          <a:p>
            <a:r>
              <a:rPr lang="it-IT" sz="1600" dirty="0" smtClean="0"/>
              <a:t>[ </a:t>
            </a:r>
            <a:r>
              <a:rPr lang="it-IT" sz="1600" dirty="0" err="1" smtClean="0"/>
              <a:t>counter</a:t>
            </a:r>
            <a:r>
              <a:rPr lang="it-IT" sz="1600" dirty="0"/>
              <a:t>!</a:t>
            </a:r>
            <a:r>
              <a:rPr lang="it-IT" sz="1600" dirty="0" smtClean="0"/>
              <a:t>=0 ]</a:t>
            </a:r>
            <a:endParaRPr lang="en-GB" sz="1600" dirty="0"/>
          </a:p>
        </p:txBody>
      </p:sp>
      <p:cxnSp>
        <p:nvCxnSpPr>
          <p:cNvPr id="18" name="Connettore 4 17"/>
          <p:cNvCxnSpPr>
            <a:stCxn id="5" idx="6"/>
            <a:endCxn id="10" idx="2"/>
          </p:cNvCxnSpPr>
          <p:nvPr/>
        </p:nvCxnSpPr>
        <p:spPr>
          <a:xfrm>
            <a:off x="2295821" y="4451024"/>
            <a:ext cx="2001177"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281469" y="4171034"/>
            <a:ext cx="1930913" cy="338554"/>
          </a:xfrm>
          <a:prstGeom prst="rect">
            <a:avLst/>
          </a:prstGeom>
          <a:noFill/>
        </p:spPr>
        <p:txBody>
          <a:bodyPr wrap="none" rtlCol="0">
            <a:spAutoFit/>
          </a:bodyPr>
          <a:lstStyle/>
          <a:p>
            <a:r>
              <a:rPr lang="it-IT" sz="1600" dirty="0" smtClean="0"/>
              <a:t>[ </a:t>
            </a:r>
            <a:r>
              <a:rPr lang="it-IT" sz="1600" dirty="0" err="1" smtClean="0"/>
              <a:t>counter</a:t>
            </a:r>
            <a:r>
              <a:rPr lang="it-IT" sz="1600" dirty="0" smtClean="0"/>
              <a:t>==0 ]  </a:t>
            </a:r>
            <a:r>
              <a:rPr lang="it-IT" sz="1600" dirty="0" err="1" smtClean="0"/>
              <a:t>alarm</a:t>
            </a:r>
            <a:endParaRPr lang="en-GB" sz="1600" dirty="0"/>
          </a:p>
        </p:txBody>
      </p:sp>
      <p:cxnSp>
        <p:nvCxnSpPr>
          <p:cNvPr id="25" name="Connettore 4 24"/>
          <p:cNvCxnSpPr>
            <a:stCxn id="10" idx="4"/>
            <a:endCxn id="5" idx="5"/>
          </p:cNvCxnSpPr>
          <p:nvPr/>
        </p:nvCxnSpPr>
        <p:spPr>
          <a:xfrm rot="5400000" flipH="1">
            <a:off x="3736221" y="3134299"/>
            <a:ext cx="94909" cy="3186616"/>
          </a:xfrm>
          <a:prstGeom prst="bentConnector3">
            <a:avLst>
              <a:gd name="adj1" fmla="val -24086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5">
            <a:extLst>
              <a:ext uri="{FF2B5EF4-FFF2-40B4-BE49-F238E27FC236}">
                <a16:creationId xmlns:a16="http://schemas.microsoft.com/office/drawing/2014/main" xmlns="" id="{7151B250-F50E-4470-A667-2EF898F1B268}"/>
              </a:ext>
            </a:extLst>
          </p:cNvPr>
          <p:cNvSpPr>
            <a:spLocks noChangeArrowheads="1"/>
          </p:cNvSpPr>
          <p:nvPr/>
        </p:nvSpPr>
        <p:spPr bwMode="auto">
          <a:xfrm>
            <a:off x="3708164" y="477506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601554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56</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581025"/>
            <a:ext cx="764857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43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57</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58</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a:solidFill>
                  <a:srgbClr val="FF0000"/>
                </a:solidFill>
                <a:latin typeface="Arial" panose="020B0604020202020204" pitchFamily="34" charset="0"/>
                <a:cs typeface="Arial" panose="020B0604020202020204" pitchFamily="34" charset="0"/>
              </a:rPr>
              <a:t>Eliminare</a:t>
            </a:r>
            <a:r>
              <a:rPr lang="it-IT" sz="4000" dirty="0">
                <a:latin typeface="Arial" panose="020B0604020202020204" pitchFamily="34" charset="0"/>
                <a:cs typeface="Arial" panose="020B0604020202020204" pitchFamily="34" charset="0"/>
              </a:rPr>
              <a:t> dal </a:t>
            </a:r>
            <a:r>
              <a:rPr lang="it-IT" sz="4000" dirty="0" err="1">
                <a:latin typeface="Arial" panose="020B0604020202020204" pitchFamily="34" charset="0"/>
                <a:cs typeface="Arial" panose="020B0604020202020204" pitchFamily="34" charset="0"/>
              </a:rPr>
              <a:t>template</a:t>
            </a:r>
            <a:r>
              <a:rPr lang="it-IT" sz="4000" dirty="0">
                <a:latin typeface="Arial" panose="020B0604020202020204" pitchFamily="34" charset="0"/>
                <a:cs typeface="Arial" panose="020B0604020202020204" pitchFamily="34" charset="0"/>
              </a:rPr>
              <a:t> i </a:t>
            </a:r>
            <a:r>
              <a:rPr lang="it-IT" sz="4000" dirty="0">
                <a:solidFill>
                  <a:srgbClr val="C00000"/>
                </a:solidFill>
                <a:latin typeface="Arial" panose="020B0604020202020204" pitchFamily="34" charset="0"/>
                <a:cs typeface="Arial" panose="020B0604020202020204" pitchFamily="34" charset="0"/>
              </a:rPr>
              <a:t>contenuti</a:t>
            </a:r>
            <a:r>
              <a:rPr lang="it-IT" sz="4000" dirty="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nelle sezioni NON MODIFICATE</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antonio.natali@unibo.it</a:t>
            </a:r>
          </a:p>
          <a:p>
            <a:r>
              <a:rPr lang="it-IT" sz="4000" dirty="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Esempio</a:t>
            </a:r>
          </a:p>
          <a:p>
            <a:r>
              <a:rPr lang="it-IT" sz="4000" dirty="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59</a:t>
            </a:fld>
            <a:endParaRPr lang="en-GB"/>
          </a:p>
        </p:txBody>
      </p:sp>
      <p:sp>
        <p:nvSpPr>
          <p:cNvPr id="4" name="CasellaDiTesto 3"/>
          <p:cNvSpPr txBox="1"/>
          <p:nvPr/>
        </p:nvSpPr>
        <p:spPr>
          <a:xfrm>
            <a:off x="611560" y="548680"/>
            <a:ext cx="7598555" cy="5632311"/>
          </a:xfrm>
          <a:prstGeom prst="rect">
            <a:avLst/>
          </a:prstGeom>
          <a:noFill/>
        </p:spPr>
        <p:txBody>
          <a:bodyPr wrap="none" rtlCol="0">
            <a:spAutoFit/>
          </a:bodyPr>
          <a:lstStyle/>
          <a:p>
            <a:r>
              <a:rPr lang="it-IT" sz="4000" dirty="0">
                <a:solidFill>
                  <a:srgbClr val="1318ED"/>
                </a:solidFill>
                <a:latin typeface="Arial" panose="020B0604020202020204" pitchFamily="34" charset="0"/>
                <a:cs typeface="Arial" panose="020B0604020202020204" pitchFamily="34" charset="0"/>
              </a:rPr>
              <a:t>Aggiornare </a:t>
            </a:r>
            <a:r>
              <a:rPr lang="it-IT" sz="4000" dirty="0" smtClean="0">
                <a:solidFill>
                  <a:srgbClr val="1318ED"/>
                </a:solidFill>
                <a:latin typeface="Arial" panose="020B0604020202020204" pitchFamily="34" charset="0"/>
                <a:cs typeface="Arial" panose="020B0604020202020204" pitchFamily="34" charset="0"/>
              </a:rPr>
              <a:t>i </a:t>
            </a:r>
            <a:r>
              <a:rPr lang="it-IT" sz="4000" dirty="0" err="1" smtClean="0">
                <a:solidFill>
                  <a:srgbClr val="1318ED"/>
                </a:solidFill>
                <a:latin typeface="Arial" panose="020B0604020202020204" pitchFamily="34" charset="0"/>
                <a:cs typeface="Arial" panose="020B0604020202020204" pitchFamily="34" charset="0"/>
              </a:rPr>
              <a:t>plugins</a:t>
            </a:r>
            <a:r>
              <a:rPr lang="it-IT" sz="4000" dirty="0" smtClean="0">
                <a:solidFill>
                  <a:srgbClr val="1318ED"/>
                </a:solidFill>
                <a:latin typeface="Arial" panose="020B0604020202020204" pitchFamily="34" charset="0"/>
                <a:cs typeface="Arial" panose="020B0604020202020204" pitchFamily="34" charset="0"/>
              </a:rPr>
              <a:t> </a:t>
            </a:r>
            <a:r>
              <a:rPr lang="it-IT" sz="4000" dirty="0" err="1">
                <a:solidFill>
                  <a:srgbClr val="1318ED"/>
                </a:solidFill>
                <a:latin typeface="Arial" panose="020B0604020202020204" pitchFamily="34" charset="0"/>
                <a:cs typeface="Arial" panose="020B0604020202020204" pitchFamily="34" charset="0"/>
              </a:rPr>
              <a:t>Eclipse</a:t>
            </a:r>
            <a:r>
              <a:rPr lang="it-IT" sz="4000" dirty="0">
                <a:solidFill>
                  <a:srgbClr val="1318ED"/>
                </a:solidFill>
                <a:latin typeface="Arial" panose="020B0604020202020204" pitchFamily="34" charset="0"/>
                <a:cs typeface="Arial" panose="020B0604020202020204" pitchFamily="34" charset="0"/>
              </a:rPr>
              <a:t> alla </a:t>
            </a:r>
          </a:p>
          <a:p>
            <a:r>
              <a:rPr lang="it-IT" sz="4000" dirty="0" smtClean="0">
                <a:solidFill>
                  <a:srgbClr val="1318ED"/>
                </a:solidFill>
                <a:latin typeface="Arial" panose="020B0604020202020204" pitchFamily="34" charset="0"/>
                <a:cs typeface="Arial" panose="020B0604020202020204" pitchFamily="34" charset="0"/>
              </a:rPr>
              <a:t>Versione 1.2.1</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it.unibo.Qactork.ide_1.2.1.jar</a:t>
            </a:r>
            <a:endParaRPr lang="it-IT" sz="4000" dirty="0" smtClean="0">
              <a:solidFill>
                <a:srgbClr val="C0000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it.unibo.Qactork.ui_1.2.1.jar</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it.unibo.Qactork_1.2.1.jar</a:t>
            </a:r>
          </a:p>
          <a:p>
            <a:endParaRPr lang="it-IT" sz="4000" dirty="0" smtClean="0">
              <a:solidFill>
                <a:srgbClr val="1318ED"/>
              </a:solidFill>
              <a:latin typeface="Arial" panose="020B0604020202020204" pitchFamily="34" charset="0"/>
              <a:cs typeface="Arial" panose="020B0604020202020204" pitchFamily="34" charset="0"/>
            </a:endParaRPr>
          </a:p>
          <a:p>
            <a:r>
              <a:rPr lang="it-IT" sz="4000" dirty="0" smtClean="0">
                <a:solidFill>
                  <a:srgbClr val="1318ED"/>
                </a:solidFill>
                <a:latin typeface="Arial" panose="020B0604020202020204" pitchFamily="34" charset="0"/>
                <a:cs typeface="Arial" panose="020B0604020202020204" pitchFamily="34" charset="0"/>
              </a:rPr>
              <a:t>Aggiornare </a:t>
            </a:r>
            <a:r>
              <a:rPr lang="it-IT" sz="4000" dirty="0" err="1" smtClean="0">
                <a:solidFill>
                  <a:srgbClr val="1318ED"/>
                </a:solidFill>
                <a:latin typeface="Arial" panose="020B0604020202020204" pitchFamily="34" charset="0"/>
                <a:cs typeface="Arial" panose="020B0604020202020204" pitchFamily="34" charset="0"/>
              </a:rPr>
              <a:t>Qak</a:t>
            </a:r>
            <a:r>
              <a:rPr lang="it-IT" sz="4000" dirty="0" smtClean="0">
                <a:solidFill>
                  <a:srgbClr val="1318ED"/>
                </a:solidFill>
                <a:latin typeface="Arial" panose="020B0604020202020204" pitchFamily="34" charset="0"/>
                <a:cs typeface="Arial" panose="020B0604020202020204" pitchFamily="34" charset="0"/>
              </a:rPr>
              <a:t> </a:t>
            </a:r>
            <a:r>
              <a:rPr lang="it-IT" sz="4000" dirty="0" err="1" smtClean="0">
                <a:solidFill>
                  <a:srgbClr val="1318ED"/>
                </a:solidFill>
                <a:latin typeface="Arial" panose="020B0604020202020204" pitchFamily="34" charset="0"/>
                <a:cs typeface="Arial" panose="020B0604020202020204" pitchFamily="34" charset="0"/>
              </a:rPr>
              <a:t>runtime</a:t>
            </a:r>
            <a:r>
              <a:rPr lang="it-IT" sz="4000" dirty="0" smtClean="0">
                <a:solidFill>
                  <a:srgbClr val="1318ED"/>
                </a:solidFill>
                <a:latin typeface="Arial" panose="020B0604020202020204" pitchFamily="34" charset="0"/>
                <a:cs typeface="Arial" panose="020B0604020202020204" pitchFamily="34" charset="0"/>
              </a:rPr>
              <a:t> a</a:t>
            </a: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it.unibo.qakactor-2.1.jar</a:t>
            </a:r>
            <a:endParaRPr lang="it-IT" sz="4000" dirty="0">
              <a:solidFill>
                <a:srgbClr val="C00000"/>
              </a:solidFill>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 </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082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60</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a:t>Attivare </a:t>
            </a:r>
            <a:r>
              <a:rPr lang="it-IT" sz="3200" dirty="0" err="1"/>
              <a:t>sensorObserver</a:t>
            </a:r>
            <a:endParaRPr lang="it-IT" sz="3200" dirty="0"/>
          </a:p>
          <a:p>
            <a:pPr marL="742950" indent="-742950">
              <a:buAutoNum type="arabicParenR"/>
            </a:pPr>
            <a:r>
              <a:rPr lang="it-IT" sz="3200" dirty="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lasciandolo in</a:t>
            </a:r>
            <a:r>
              <a:rPr lang="en-GB" sz="3200" dirty="0"/>
              <a:t> </a:t>
            </a:r>
            <a:r>
              <a:rPr lang="en-GB" sz="3200" dirty="0" err="1"/>
              <a:t>attesa</a:t>
            </a:r>
            <a:r>
              <a:rPr lang="en-GB" sz="3200" dirty="0"/>
              <a:t> di </a:t>
            </a:r>
            <a:r>
              <a:rPr lang="en-GB" sz="3200" dirty="0" err="1"/>
              <a:t>cmd</a:t>
            </a:r>
            <a:endParaRPr lang="en-GB" sz="3200" dirty="0"/>
          </a:p>
          <a:p>
            <a:pPr marL="742950" indent="-742950">
              <a:buAutoNum type="arabicParenR"/>
            </a:pPr>
            <a:r>
              <a:rPr lang="it-IT" sz="3200" dirty="0"/>
              <a:t>Attivare console/ConsoleGui.java</a:t>
            </a:r>
            <a:endParaRPr lang="en-GB" sz="3200" dirty="0"/>
          </a:p>
          <a:p>
            <a:pPr marL="742950" indent="-742950">
              <a:buAutoNum type="arabicParenR"/>
            </a:pPr>
            <a:r>
              <a:rPr lang="it-IT" sz="3200" dirty="0"/>
              <a:t>Verificare che </a:t>
            </a:r>
            <a:r>
              <a:rPr lang="it-IT" sz="3200" dirty="0" err="1"/>
              <a:t>sensorObserver</a:t>
            </a:r>
            <a:r>
              <a:rPr lang="it-IT" sz="3200" dirty="0"/>
              <a:t> riceve gli eventi Emessi da </a:t>
            </a:r>
            <a:r>
              <a:rPr lang="it-IT" sz="3200" dirty="0" err="1"/>
              <a:t>basicrobot</a:t>
            </a:r>
            <a:r>
              <a:rPr lang="it-IT" sz="3200" dirty="0"/>
              <a:t>  quando urta</a:t>
            </a:r>
          </a:p>
          <a:p>
            <a:r>
              <a:rPr lang="it-IT" sz="3200" dirty="0"/>
              <a:t>Attivare </a:t>
            </a:r>
            <a:r>
              <a:rPr lang="it-IT" sz="3200" dirty="0" err="1"/>
              <a:t>stepper</a:t>
            </a:r>
            <a:endParaRPr lang="it-IT" sz="3200" dirty="0"/>
          </a:p>
          <a:p>
            <a:endParaRPr lang="it-IT" sz="3200" dirty="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51979</TotalTime>
  <Words>2650</Words>
  <Application>Microsoft Office PowerPoint</Application>
  <PresentationFormat>Presentazione su schermo (4:3)</PresentationFormat>
  <Paragraphs>914</Paragraphs>
  <Slides>60</Slides>
  <Notes>3</Notes>
  <HiddenSlides>0</HiddenSlides>
  <MMClips>0</MMClips>
  <ScaleCrop>false</ScaleCrop>
  <HeadingPairs>
    <vt:vector size="4" baseType="variant">
      <vt:variant>
        <vt:lpstr>Tema</vt:lpstr>
      </vt:variant>
      <vt:variant>
        <vt:i4>1</vt:i4>
      </vt:variant>
      <vt:variant>
        <vt:lpstr>Titoli diapositive</vt:lpstr>
      </vt:variant>
      <vt:variant>
        <vt:i4>60</vt:i4>
      </vt:variant>
    </vt:vector>
  </HeadingPairs>
  <TitlesOfParts>
    <vt:vector size="61" baseType="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Domande (su un sistema)</vt:lpstr>
      <vt:lpstr>Specifica della grammatica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269</cp:revision>
  <dcterms:created xsi:type="dcterms:W3CDTF">2020-02-19T17:19:21Z</dcterms:created>
  <dcterms:modified xsi:type="dcterms:W3CDTF">2020-04-20T16:19:56Z</dcterms:modified>
</cp:coreProperties>
</file>