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8AE63-4690-41F9-B007-5928D54FAF5E}" v="9" dt="2022-04-11T13:52:02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4/11/2022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Replications: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/>
              <a:t>The Impact of Campaign Finance Laws on Party Competition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4847" y="4024519"/>
            <a:ext cx="9942305" cy="245110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fund parity impact the number of parties in the electoral system?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Laura McPhillips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11/04/2022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374E-4CC3-4A01-B0F9-C2494FC8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Hypothesis, Data and Methods</a:t>
            </a:r>
            <a:br>
              <a:rPr lang="en-GB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4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F7C00-BCFD-4464-95FA-E87EEC31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AECD8-881E-4E49-8735-F4001A79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44091-02C0-4E3D-912E-1ECF3E34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863E5-277A-4A8A-AEDF-3CD6A81FF092}"/>
              </a:ext>
            </a:extLst>
          </p:cNvPr>
          <p:cNvSpPr txBox="1"/>
          <p:nvPr/>
        </p:nvSpPr>
        <p:spPr>
          <a:xfrm>
            <a:off x="715618" y="1637268"/>
            <a:ext cx="10919792" cy="497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Hypothesis: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fund parity increases, the effective number of parties (ENP) at the national level should increase as well.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Dependent variable: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Effective number of parties in the electoral system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independent variable: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Fund parity (regulations on campaign finance resources)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Fund parity is measured under 4 categories: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whether there is a limit on the amount of money an individual can donate to a political party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whether there is a limit on the amount of money a political party can expend in contesting an election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whether parties are entitled to free media access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whether parties are entitled to direct public subsidization.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 independent variables measured are; number of years democratic, whether or not presidential, whether or not federal, ethnolinguistic fractionalization, and district magnitude (entered in logged form to account for its non-normal distribution across their cases). They include an interaction term for ethnolinguistic fractionalization and district magnitude.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53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E300-7D3E-4BDE-A7E2-04D0EC4E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715"/>
            <a:ext cx="10515600" cy="1325563"/>
          </a:xfrm>
        </p:spPr>
        <p:txBody>
          <a:bodyPr>
            <a:normAutofit/>
          </a:bodyPr>
          <a:lstStyle/>
          <a:p>
            <a:r>
              <a:rPr lang="en-GB" sz="4400" dirty="0"/>
              <a:t>Control for Endogeneity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CE902-2C58-4953-9928-FFF73A16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1348A-ED1C-4F3E-B9CE-84BF2AA3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EBE5B-4143-48D2-8B36-625A4FFF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CE276-ECF9-4774-A3FD-8062C41A4B27}"/>
              </a:ext>
            </a:extLst>
          </p:cNvPr>
          <p:cNvSpPr txBox="1"/>
          <p:nvPr/>
        </p:nvSpPr>
        <p:spPr>
          <a:xfrm>
            <a:off x="838200" y="1319569"/>
            <a:ext cx="10200861" cy="5943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Objection 1: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Systems with a large ENP encourage fund parity to allow for more competition access, whereas systems with a low ENP might want to use their electoral advantage and restrict access for smaller parties.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Measured countries that democratized post-1974, where finance laws were established before party            system.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Objection 2: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instability of these newer party systems resulted in a higher ENP, as voters had yet to grow accustomed to democratic electoral institutions. Therefore, the cause of the ENP isn’t fund parity, but an open, instable system.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data from 2003 and 2012 so inflated ENP would have settled in new democracies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Objection 3: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previous ENP could have determined fund parity, which affects current ENP.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 correlation between previous ENP and fund parity, weak correlation of 0.11.</a:t>
            </a:r>
          </a:p>
          <a:p>
            <a:pPr>
              <a:lnSpc>
                <a:spcPct val="107000"/>
              </a:lnSpc>
            </a:pPr>
            <a:endParaRPr lang="en-GB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Concluded that the causality runs from fund parity to ENP, not the other way round.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42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B6F94-C1CB-4CEF-A6A3-62EDFF5F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49" y="-678302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05E5CBC-AE4B-463C-A580-9787A2579342}"/>
              </a:ext>
            </a:extLst>
          </p:cNvPr>
          <p:cNvPicPr/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16" y="182855"/>
            <a:ext cx="5135471" cy="61830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0B7EC-10EA-42DD-94C7-9B5ECBBF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D3FF9-9A56-4AA7-9C33-7D924B13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A433B-BF76-4309-93BF-4EF48F5F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98DEBC-3066-4A75-97E2-A995103EFA06}"/>
              </a:ext>
            </a:extLst>
          </p:cNvPr>
          <p:cNvSpPr txBox="1"/>
          <p:nvPr/>
        </p:nvSpPr>
        <p:spPr>
          <a:xfrm>
            <a:off x="868017" y="2177035"/>
            <a:ext cx="48997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replication results gave the same as the author’s results using their R code.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every unit increase in fund parity, ENP increases by ~ 0.45, holding all other variables constant.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Fund parity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the only variable that is statistically significant in both models.</a:t>
            </a:r>
          </a:p>
          <a:p>
            <a:endParaRPr lang="en-GB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models support the author’s hypothesis that, as fund parity increases, the effective number of parties (ENP) at the national level should increase as well.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9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602D-2086-433E-861C-46DA399E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Issues/Comments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9A53F-72F1-452C-AFB6-7812CA4C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A7C21-BF14-4C0A-AB91-20C74837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AEE51-81CF-4FB7-B2DD-A40D6AEF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6DB73-5E41-409F-A82F-527FFEBC02C6}"/>
              </a:ext>
            </a:extLst>
          </p:cNvPr>
          <p:cNvSpPr txBox="1"/>
          <p:nvPr/>
        </p:nvSpPr>
        <p:spPr>
          <a:xfrm>
            <a:off x="838200" y="2006600"/>
            <a:ext cx="10306878" cy="443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originally had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237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points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but there are a lot of NA data points which were removed, so there was only 93 data points in the end.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</a:t>
            </a:r>
            <a:r>
              <a:rPr lang="en-GB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the first model is 0.2, and 0.17 for the second model, which means that ENP is only explained by 20% and 17% of the input variables, respectively. There are a lot of other variables which have not been examined in this model.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examined 118 international countries. This is too generalized. It ignores the complexity and diversity of different political systems. A single theoretical framework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party systems is not universally applicable to all democracies.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Campaign finance sources vary greatly between democratic countries, as does the driving forces behind the ENP of a given country. This may have worked better on countries with more similar institutional frameworks. e.g., European countries over a greater time period.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02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75CA2-D2C7-424F-B6C5-B732F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31" y="302749"/>
            <a:ext cx="5257799" cy="11847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My Analysis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24EEB2C-E466-4DB9-9824-9A8A92BB027D}"/>
              </a:ext>
            </a:extLst>
          </p:cNvPr>
          <p:cNvPicPr/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31" y="337625"/>
            <a:ext cx="4888755" cy="60282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17BC0-BA91-4BD5-8357-CF16CBF3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98B56-9FA4-47BB-951B-06572BD4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F142-B0F2-416D-8ABF-AC48638E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D9276-DD94-4137-8D09-341CF15109BA}"/>
              </a:ext>
            </a:extLst>
          </p:cNvPr>
          <p:cNvSpPr txBox="1"/>
          <p:nvPr/>
        </p:nvSpPr>
        <p:spPr>
          <a:xfrm>
            <a:off x="838200" y="1660623"/>
            <a:ext cx="4396409" cy="424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created a subset; a European Union category, including 28 EU countries, and a subset of non-EU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EU countries, for every unit increase in fund parity, there is only a 0.14 increase in ENP, which is not statistically significant.</a:t>
            </a:r>
          </a:p>
          <a:p>
            <a:pPr lvl="0">
              <a:lnSpc>
                <a:spcPct val="107000"/>
              </a:lnSpc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non-EU countries, for every unit increase in fund parity, there is a 0.49 increase in ENP, which is statistically significant.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03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2D69-E133-4823-996B-E7444235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5F8DF-1071-4488-8349-A8B39443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7723D-0B19-4B9B-9505-944F5608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4C9F3-1626-46A2-B7EF-3D1265A6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D92F6-9361-4439-BE63-C71A1FD629E4}"/>
              </a:ext>
            </a:extLst>
          </p:cNvPr>
          <p:cNvSpPr txBox="1"/>
          <p:nvPr/>
        </p:nvSpPr>
        <p:spPr>
          <a:xfrm>
            <a:off x="1152939" y="1904992"/>
            <a:ext cx="9740348" cy="4433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in the study only really holds for non-EU countries but doesn’t apply to EU countries. This highlights how the source of campaign funds for European countries is not a major influence on ENP, and that something else determines the ENP in Europe, which needs to be examined.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dynamics at play in EU and non-EU countries varies quite a bit when it comes to campaign finance law regulations and how it affects elections.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breakdown of countries into smaller subcategories based on, for example, their geographical location or institutional structure would be a more accurate examination of what causes ENP. 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author’s hypothesis </a:t>
            </a: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too generalized and </a:t>
            </a: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does not hold for European countries, and possibly other countries with further examination. 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6392564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159870a-e78f-417f-a6a3-ccfaaf02618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78EFA77B6E1F4788FE191219111A51" ma:contentTypeVersion="4" ma:contentTypeDescription="Create a new document." ma:contentTypeScope="" ma:versionID="e4601b22608dc890a0eea8b37909c922">
  <xsd:schema xmlns:xsd="http://www.w3.org/2001/XMLSchema" xmlns:xs="http://www.w3.org/2001/XMLSchema" xmlns:p="http://schemas.microsoft.com/office/2006/metadata/properties" xmlns:ns3="d159870a-e78f-417f-a6a3-ccfaaf02618a" targetNamespace="http://schemas.microsoft.com/office/2006/metadata/properties" ma:root="true" ma:fieldsID="5586dc1f99b38124ee9c8a7442ef60cf" ns3:_="">
    <xsd:import namespace="d159870a-e78f-417f-a6a3-ccfaaf0261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9870a-e78f-417f-a6a3-ccfaaf0261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d159870a-e78f-417f-a6a3-ccfaaf02618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65B96E-3913-45C2-9C57-9425C09FF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59870a-e78f-417f-a6a3-ccfaaf0261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{EFD1D158-F1BA-49E5-8C2B-77E82F548019}tf00537603_win32</Template>
  <TotalTime>91</TotalTime>
  <Words>854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Calibri</vt:lpstr>
      <vt:lpstr>Sabon Next LT</vt:lpstr>
      <vt:lpstr>Times New Roman</vt:lpstr>
      <vt:lpstr>Wingdings</vt:lpstr>
      <vt:lpstr>LuminousVTI</vt:lpstr>
      <vt:lpstr>Statistics Replications: The Impact of Campaign Finance Laws on Party Competition</vt:lpstr>
      <vt:lpstr>Hypothesis, Data and Methods </vt:lpstr>
      <vt:lpstr>Control for Endogeneity </vt:lpstr>
      <vt:lpstr>Results</vt:lpstr>
      <vt:lpstr>Issues/Comments</vt:lpstr>
      <vt:lpstr>My Analysis</vt:lpstr>
      <vt:lpstr>My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Laura McPhillips</dc:creator>
  <cp:lastModifiedBy>Laura McPhillips</cp:lastModifiedBy>
  <cp:revision>2</cp:revision>
  <dcterms:created xsi:type="dcterms:W3CDTF">2022-04-11T12:45:42Z</dcterms:created>
  <dcterms:modified xsi:type="dcterms:W3CDTF">2022-04-11T14:17:10Z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0x010100D778EFA77B6E1F4788FE191219111A51</vt:lpwstr>
  </property>
</Properties>
</file>