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2_F92AA468.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8" r:id="rId5"/>
  </p:sldIdLst>
  <p:sldSz cx="30279975" cy="42808525"/>
  <p:notesSz cx="6797675" cy="9926638"/>
  <p:defaultTextStyle>
    <a:defPPr>
      <a:defRPr lang="de-DE"/>
    </a:defPPr>
    <a:lvl1pPr algn="l" rtl="0" fontAlgn="base">
      <a:spcBef>
        <a:spcPct val="0"/>
      </a:spcBef>
      <a:spcAft>
        <a:spcPct val="0"/>
      </a:spcAft>
      <a:defRPr sz="8200" kern="1200">
        <a:solidFill>
          <a:schemeClr val="tx1"/>
        </a:solidFill>
        <a:latin typeface="Arial" charset="0"/>
        <a:ea typeface="+mn-ea"/>
        <a:cs typeface="Arial" charset="0"/>
      </a:defRPr>
    </a:lvl1pPr>
    <a:lvl2pPr marL="457200" algn="l" rtl="0" fontAlgn="base">
      <a:spcBef>
        <a:spcPct val="0"/>
      </a:spcBef>
      <a:spcAft>
        <a:spcPct val="0"/>
      </a:spcAft>
      <a:defRPr sz="8200" kern="1200">
        <a:solidFill>
          <a:schemeClr val="tx1"/>
        </a:solidFill>
        <a:latin typeface="Arial" charset="0"/>
        <a:ea typeface="+mn-ea"/>
        <a:cs typeface="Arial" charset="0"/>
      </a:defRPr>
    </a:lvl2pPr>
    <a:lvl3pPr marL="914400" algn="l" rtl="0" fontAlgn="base">
      <a:spcBef>
        <a:spcPct val="0"/>
      </a:spcBef>
      <a:spcAft>
        <a:spcPct val="0"/>
      </a:spcAft>
      <a:defRPr sz="8200" kern="1200">
        <a:solidFill>
          <a:schemeClr val="tx1"/>
        </a:solidFill>
        <a:latin typeface="Arial" charset="0"/>
        <a:ea typeface="+mn-ea"/>
        <a:cs typeface="Arial" charset="0"/>
      </a:defRPr>
    </a:lvl3pPr>
    <a:lvl4pPr marL="1371600" algn="l" rtl="0" fontAlgn="base">
      <a:spcBef>
        <a:spcPct val="0"/>
      </a:spcBef>
      <a:spcAft>
        <a:spcPct val="0"/>
      </a:spcAft>
      <a:defRPr sz="8200" kern="1200">
        <a:solidFill>
          <a:schemeClr val="tx1"/>
        </a:solidFill>
        <a:latin typeface="Arial" charset="0"/>
        <a:ea typeface="+mn-ea"/>
        <a:cs typeface="Arial" charset="0"/>
      </a:defRPr>
    </a:lvl4pPr>
    <a:lvl5pPr marL="1828800" algn="l"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21">
          <p15:clr>
            <a:srgbClr val="A4A3A4"/>
          </p15:clr>
        </p15:guide>
        <p15:guide id="2" pos="4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46CA78-6498-DC2E-77A3-8A209837A559}" name="Ena Brophy" initials="EB" userId="S::Ena.Brophy@ul.ie::38e5e810-725a-4648-bf0f-f81c32c056f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517"/>
    <a:srgbClr val="660066"/>
    <a:srgbClr val="990033"/>
    <a:srgbClr val="008000"/>
    <a:srgbClr val="5FFC4A"/>
    <a:srgbClr val="66FF66"/>
    <a:srgbClr val="EEB500"/>
    <a:srgbClr val="336600"/>
    <a:srgbClr val="000000"/>
    <a:srgbClr val="1E4C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showGuides="1">
      <p:cViewPr>
        <p:scale>
          <a:sx n="30" d="100"/>
          <a:sy n="30" d="100"/>
        </p:scale>
        <p:origin x="636" y="-294"/>
      </p:cViewPr>
      <p:guideLst>
        <p:guide orient="horz" pos="3321"/>
        <p:guide pos="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modernComment_102_F92AA468.xml><?xml version="1.0" encoding="utf-8"?>
<p188:cmLst xmlns:a="http://schemas.openxmlformats.org/drawingml/2006/main" xmlns:r="http://schemas.openxmlformats.org/officeDocument/2006/relationships" xmlns:p188="http://schemas.microsoft.com/office/powerpoint/2018/8/main">
  <p188:cm id="{3D288CD6-DF45-4024-8468-08E695E8E7C3}" authorId="{B846CA78-6498-DC2E-77A3-8A209837A559}" created="2022-01-18T10:09:56.354">
    <ac:deMkLst xmlns:ac="http://schemas.microsoft.com/office/drawing/2013/main/command">
      <pc:docMk xmlns:pc="http://schemas.microsoft.com/office/powerpoint/2013/main/command"/>
      <pc:sldMk xmlns:pc="http://schemas.microsoft.com/office/powerpoint/2013/main/command" cId="4180321384" sldId="258"/>
      <ac:spMk id="78" creationId="{00000000-0000-0000-0000-000000000000}"/>
    </ac:deMkLst>
    <p188:txBody>
      <a:bodyPr/>
      <a:lstStyle/>
      <a:p>
        <a:r>
          <a:rPr lang="en-IE"/>
          <a:t>Only cite key references integral to your study, as references are wordy and space consuming. Use a smaller font to the main body text to reduce this. </a:t>
        </a:r>
      </a:p>
    </p188:txBody>
  </p188:cm>
  <p188:cm id="{4B310969-3893-4636-B858-B858B7ECF48C}" authorId="{B846CA78-6498-DC2E-77A3-8A209837A559}" created="2022-01-18T10:10:24.696">
    <ac:deMkLst xmlns:ac="http://schemas.microsoft.com/office/drawing/2013/main/command">
      <pc:docMk xmlns:pc="http://schemas.microsoft.com/office/powerpoint/2013/main/command"/>
      <pc:sldMk xmlns:pc="http://schemas.microsoft.com/office/powerpoint/2013/main/command" cId="4180321384" sldId="258"/>
      <ac:picMk id="5" creationId="{84B101DB-1CA9-4D66-9644-CE6F26727425}"/>
    </ac:deMkLst>
    <p188:txBody>
      <a:bodyPr/>
      <a:lstStyle/>
      <a:p>
        <a:r>
          <a:rPr lang="en-IE"/>
          <a:t>Your host institution or the conference may require you to use a specific template for the poster. This may include a logo, colour scheme or a certain layout. You should check this before you start designing your poster. </a:t>
        </a:r>
      </a:p>
    </p188:txBody>
  </p188:cm>
  <p188:cm id="{0E8132BE-4F1C-4B92-B2BA-7E24671B8C78}" authorId="{B846CA78-6498-DC2E-77A3-8A209837A559}" created="2022-01-18T10:18:57.108">
    <pc:sldMkLst xmlns:pc="http://schemas.microsoft.com/office/powerpoint/2013/main/command">
      <pc:docMk/>
      <pc:sldMk cId="4180321384" sldId="258"/>
    </pc:sldMkLst>
    <p188:txBody>
      <a:bodyPr/>
      <a:lstStyle/>
      <a:p>
        <a:r>
          <a:rPr lang="en-IE"/>
          <a:t>It is a good idea to include graphs/images/tables as this will make your poster look more aesthetically pleasing. They can also provide more information without crowding the poster with text. Make them colourful, though avoid colours that clash with the text colour. Tables and figures can add new information or graphically present what has already been said in the poster. The arrangement of figures and tables varies and there is no universal rule, however figures interspersed within text is popular and looks attractive. Furthermore, ensure that the figures and images chosen are of a good resolution to avoid blurring when printed and presented.
Font size: generally the main body size 24 is used for text and size 32 for titles. The introduction section at the top of the poster may have a larger font than this. 
It is a good idea to stick to one or two colours for main text, anymore and your poster may look too busy. It is also important to check in advance at the place you wish to print your poster, as certain colours come out in a different way to that expected. 
Make sure you factor in the time (and cost) of printing the poster if this is required. Some companies offer same day printing and others it can take longer. UL may have a specific company that they use. 
Due to a change in the nature of poster presentations all over the world there are a growing number of online and electronic poster displays so bear this in mind when you are selecting the content for your poster.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970" tIns="31485" rIns="62970" bIns="31485" numCol="1" anchor="t" anchorCtr="0" compatLnSpc="1">
            <a:prstTxWarp prst="textNoShape">
              <a:avLst/>
            </a:prstTxWarp>
          </a:bodyPr>
          <a:lstStyle>
            <a:lvl1pPr defTabSz="630190" eaLnBrk="0" hangingPunct="0">
              <a:defRPr sz="800"/>
            </a:lvl1pPr>
          </a:lstStyle>
          <a:p>
            <a:pPr>
              <a:defRPr/>
            </a:pPr>
            <a:endParaRPr lang="de-DE" altLang="de-DE"/>
          </a:p>
        </p:txBody>
      </p:sp>
      <p:sp>
        <p:nvSpPr>
          <p:cNvPr id="3075" name="Rectangle 3"/>
          <p:cNvSpPr>
            <a:spLocks noGrp="1" noChangeArrowheads="1"/>
          </p:cNvSpPr>
          <p:nvPr>
            <p:ph type="dt" idx="1"/>
          </p:nvPr>
        </p:nvSpPr>
        <p:spPr bwMode="auto">
          <a:xfrm>
            <a:off x="3851276"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970" tIns="31485" rIns="62970" bIns="31485" numCol="1" anchor="t" anchorCtr="0" compatLnSpc="1">
            <a:prstTxWarp prst="textNoShape">
              <a:avLst/>
            </a:prstTxWarp>
          </a:bodyPr>
          <a:lstStyle>
            <a:lvl1pPr algn="r" defTabSz="630190" eaLnBrk="0" hangingPunct="0">
              <a:defRPr sz="800"/>
            </a:lvl1pPr>
          </a:lstStyle>
          <a:p>
            <a:pPr>
              <a:defRPr/>
            </a:pPr>
            <a:fld id="{A42CEB1F-FDB6-45F0-BFE3-BB267C0F7B6D}" type="datetimeFigureOut">
              <a:rPr lang="de-DE" altLang="de-DE"/>
              <a:pPr>
                <a:defRPr/>
              </a:pPr>
              <a:t>06.07.2022</a:t>
            </a:fld>
            <a:endParaRPr lang="de-DE" altLang="de-DE"/>
          </a:p>
        </p:txBody>
      </p:sp>
      <p:sp>
        <p:nvSpPr>
          <p:cNvPr id="3076" name="Rectangle 4"/>
          <p:cNvSpPr>
            <a:spLocks noGrp="1" noRot="1" noChangeAspect="1" noChangeArrowheads="1" noTextEdit="1"/>
          </p:cNvSpPr>
          <p:nvPr>
            <p:ph type="sldImg" idx="2"/>
          </p:nvPr>
        </p:nvSpPr>
        <p:spPr bwMode="auto">
          <a:xfrm>
            <a:off x="2084388" y="744538"/>
            <a:ext cx="2630487"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9451" y="4714876"/>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970" tIns="31485" rIns="62970" bIns="31485" numCol="1" anchor="t" anchorCtr="0" compatLnSpc="1">
            <a:prstTxWarp prst="textNoShape">
              <a:avLst/>
            </a:prstTxWarp>
          </a:bodyPr>
          <a:lstStyle/>
          <a:p>
            <a:pPr lvl="0"/>
            <a:r>
              <a:rPr lang="de-DE" altLang="de-DE" noProof="0"/>
              <a:t>Textmasterformate durch Klicken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3078" name="Rectangle 6"/>
          <p:cNvSpPr>
            <a:spLocks noGrp="1" noChangeArrowheads="1"/>
          </p:cNvSpPr>
          <p:nvPr>
            <p:ph type="ftr" sz="quarter" idx="4"/>
          </p:nvPr>
        </p:nvSpPr>
        <p:spPr bwMode="auto">
          <a:xfrm>
            <a:off x="0" y="9428164"/>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970" tIns="31485" rIns="62970" bIns="31485" numCol="1" anchor="b" anchorCtr="0" compatLnSpc="1">
            <a:prstTxWarp prst="textNoShape">
              <a:avLst/>
            </a:prstTxWarp>
          </a:bodyPr>
          <a:lstStyle>
            <a:lvl1pPr defTabSz="630190" eaLnBrk="0" hangingPunct="0">
              <a:defRPr sz="800"/>
            </a:lvl1pPr>
          </a:lstStyle>
          <a:p>
            <a:pPr>
              <a:defRPr/>
            </a:pPr>
            <a:endParaRPr lang="de-DE" altLang="de-DE"/>
          </a:p>
        </p:txBody>
      </p:sp>
      <p:sp>
        <p:nvSpPr>
          <p:cNvPr id="3079" name="Rectangle 7"/>
          <p:cNvSpPr>
            <a:spLocks noGrp="1" noChangeArrowheads="1"/>
          </p:cNvSpPr>
          <p:nvPr>
            <p:ph type="sldNum" sz="quarter" idx="5"/>
          </p:nvPr>
        </p:nvSpPr>
        <p:spPr bwMode="auto">
          <a:xfrm>
            <a:off x="3851276" y="9428164"/>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970" tIns="31485" rIns="62970" bIns="31485" numCol="1" anchor="b" anchorCtr="0" compatLnSpc="1">
            <a:prstTxWarp prst="textNoShape">
              <a:avLst/>
            </a:prstTxWarp>
          </a:bodyPr>
          <a:lstStyle>
            <a:lvl1pPr algn="r" defTabSz="630190" eaLnBrk="0" hangingPunct="0">
              <a:defRPr sz="800"/>
            </a:lvl1pPr>
          </a:lstStyle>
          <a:p>
            <a:pPr>
              <a:defRPr/>
            </a:pPr>
            <a:fld id="{25C7B985-0251-4B51-B3C8-CCD7D9243DF5}" type="slidenum">
              <a:rPr lang="de-DE" altLang="de-DE"/>
              <a:pPr>
                <a:defRPr/>
              </a:pPr>
              <a:t>‹#›</a:t>
            </a:fld>
            <a:endParaRPr lang="de-DE" altLang="de-DE"/>
          </a:p>
        </p:txBody>
      </p:sp>
    </p:spTree>
    <p:extLst>
      <p:ext uri="{BB962C8B-B14F-4D97-AF65-F5344CB8AC3E}">
        <p14:creationId xmlns:p14="http://schemas.microsoft.com/office/powerpoint/2010/main" val="2009847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p:spPr>
        <p:txBody>
          <a:bodyPr/>
          <a:lstStyle/>
          <a:p>
            <a:pPr marL="0" indent="0" algn="l">
              <a:buFont typeface="Arial" panose="020B0604020202020204" pitchFamily="34" charset="0"/>
              <a:buNone/>
            </a:pPr>
            <a:r>
              <a:rPr lang="en-IE" b="0" i="0" dirty="0">
                <a:solidFill>
                  <a:srgbClr val="6A6F77"/>
                </a:solidFill>
                <a:effectLst/>
                <a:latin typeface="helvetica" panose="020B0604020202020204" pitchFamily="34" charset="0"/>
              </a:rPr>
              <a:t>When you create a research poster you need to ask yourself which information you would like to communicate and how you can present that so that your audience will immediately </a:t>
            </a:r>
            <a:r>
              <a:rPr lang="en-IE" b="1" i="0" dirty="0">
                <a:solidFill>
                  <a:srgbClr val="6A6F77"/>
                </a:solidFill>
                <a:effectLst/>
                <a:latin typeface="helvetica" panose="020B0604020202020204" pitchFamily="34" charset="0"/>
              </a:rPr>
              <a:t>know what to expect</a:t>
            </a:r>
            <a:r>
              <a:rPr lang="en-IE" b="0" i="0" dirty="0">
                <a:solidFill>
                  <a:srgbClr val="6A6F77"/>
                </a:solidFill>
                <a:effectLst/>
                <a:latin typeface="helvetica" panose="020B0604020202020204" pitchFamily="34" charset="0"/>
              </a:rPr>
              <a:t> of your full report, dissertation or publication. However, you do not need to wait for a finished product to create a research poster. A research poster can work like a mind-map for you when you are </a:t>
            </a:r>
            <a:r>
              <a:rPr lang="en-IE" b="1" i="0" dirty="0">
                <a:solidFill>
                  <a:srgbClr val="6A6F77"/>
                </a:solidFill>
                <a:effectLst/>
                <a:latin typeface="helvetica" panose="020B0604020202020204" pitchFamily="34" charset="0"/>
              </a:rPr>
              <a:t>in the planning stage of your enquiry</a:t>
            </a:r>
            <a:r>
              <a:rPr lang="en-IE" b="0" i="0" dirty="0">
                <a:solidFill>
                  <a:srgbClr val="6A6F77"/>
                </a:solidFill>
                <a:effectLst/>
                <a:latin typeface="helvetica" panose="020B0604020202020204" pitchFamily="34" charset="0"/>
              </a:rPr>
              <a:t>, as it gives you the bigger picture of all aspects of your research at a glance.</a:t>
            </a:r>
          </a:p>
          <a:p>
            <a:pPr marL="0" indent="0" algn="l">
              <a:buFont typeface="Arial" panose="020B0604020202020204" pitchFamily="34" charset="0"/>
              <a:buNone/>
            </a:pPr>
            <a:endParaRPr lang="en-IE" b="0" i="0" dirty="0">
              <a:solidFill>
                <a:srgbClr val="6A6F77"/>
              </a:solidFill>
              <a:effectLst/>
              <a:latin typeface="helvetica"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IE" b="1" i="0" dirty="0">
                <a:solidFill>
                  <a:srgbClr val="CC0000"/>
                </a:solidFill>
                <a:effectLst/>
                <a:latin typeface="Univers" panose="020B0604020202020204" pitchFamily="34" charset="0"/>
              </a:rPr>
              <a:t>Helpful Tips on Making Posters</a:t>
            </a:r>
          </a:p>
          <a:p>
            <a:pPr marL="0" indent="0" algn="l">
              <a:buFont typeface="Arial" panose="020B0604020202020204" pitchFamily="34" charset="0"/>
              <a:buNone/>
            </a:pPr>
            <a:endParaRPr lang="en-IE" b="0" i="0" dirty="0">
              <a:solidFill>
                <a:srgbClr val="6A6F77"/>
              </a:solidFill>
              <a:effectLst/>
              <a:latin typeface="helvetica" panose="020B0604020202020204" pitchFamily="34" charset="0"/>
            </a:endParaRPr>
          </a:p>
          <a:p>
            <a:pPr marL="171450" indent="-171450" algn="l">
              <a:buFont typeface="Arial" panose="020B0604020202020204" pitchFamily="34" charset="0"/>
              <a:buChar char="•"/>
            </a:pPr>
            <a:r>
              <a:rPr lang="en-IE" b="0" i="0" dirty="0">
                <a:solidFill>
                  <a:srgbClr val="000000"/>
                </a:solidFill>
                <a:effectLst/>
                <a:latin typeface="Times New Roman" panose="02020603050405020304" pitchFamily="18" charset="0"/>
              </a:rPr>
              <a:t>Academic posters are a good way to showcase your work and help you to engage colleagues in conversation.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IE" b="0" i="0" dirty="0">
                <a:solidFill>
                  <a:srgbClr val="000000"/>
                </a:solidFill>
                <a:effectLst/>
                <a:latin typeface="Times New Roman" panose="02020603050405020304" pitchFamily="18" charset="0"/>
              </a:rPr>
              <a:t>Preparing posters in advance is vital. </a:t>
            </a:r>
            <a:r>
              <a:rPr lang="en-IE" b="0" i="0" dirty="0">
                <a:solidFill>
                  <a:srgbClr val="333333"/>
                </a:solidFill>
                <a:effectLst/>
                <a:latin typeface="Univers" panose="020B0604020202020204" pitchFamily="34" charset="0"/>
              </a:rPr>
              <a:t>Don’t wait until the last minute. Creating and printing an effective poster presentation takes time.</a:t>
            </a:r>
            <a:endParaRPr lang="en-IE" b="0" i="0" dirty="0">
              <a:solidFill>
                <a:srgbClr val="000000"/>
              </a:solidFill>
              <a:effectLst/>
              <a:latin typeface="Times New Roman" panose="02020603050405020304" pitchFamily="18" charset="0"/>
            </a:endParaRPr>
          </a:p>
          <a:p>
            <a:pPr marL="171450" indent="-171450" algn="l">
              <a:buFont typeface="Arial" panose="020B0604020202020204" pitchFamily="34" charset="0"/>
              <a:buChar char="•"/>
            </a:pPr>
            <a:r>
              <a:rPr lang="en-IE" b="0" i="0" dirty="0">
                <a:solidFill>
                  <a:srgbClr val="000000"/>
                </a:solidFill>
                <a:effectLst/>
                <a:latin typeface="Times New Roman" panose="02020603050405020304" pitchFamily="18" charset="0"/>
              </a:rPr>
              <a:t>Stick to a clear format which is easy to read from 1 m away.</a:t>
            </a:r>
          </a:p>
          <a:p>
            <a:pPr marL="171450" indent="-171450" algn="l">
              <a:buFont typeface="Arial" panose="020B0604020202020204" pitchFamily="34" charset="0"/>
              <a:buChar char="•"/>
            </a:pPr>
            <a:r>
              <a:rPr lang="en-IE" b="0" i="0" dirty="0">
                <a:solidFill>
                  <a:srgbClr val="333333"/>
                </a:solidFill>
                <a:effectLst/>
                <a:latin typeface="Univers" panose="020B0604020202020204" pitchFamily="34" charset="0"/>
              </a:rPr>
              <a:t>Your audience will be from diverse academic backgrounds and may not understand the intricacies of your specific field, so be prepared to present your poster to a general audience.</a:t>
            </a:r>
          </a:p>
          <a:p>
            <a:pPr marL="171450" indent="-171450" algn="l">
              <a:buFont typeface="Arial" panose="020B0604020202020204" pitchFamily="34" charset="0"/>
              <a:buChar char="•"/>
            </a:pPr>
            <a:r>
              <a:rPr lang="en-IE" b="0" i="0" dirty="0">
                <a:solidFill>
                  <a:srgbClr val="333333"/>
                </a:solidFill>
                <a:effectLst/>
                <a:latin typeface="Univers" panose="020B0604020202020204" pitchFamily="34" charset="0"/>
              </a:rPr>
              <a:t>Make sure to have your supervisor has proofread the poster before printing.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IE" b="0" i="0" dirty="0">
                <a:solidFill>
                  <a:srgbClr val="000000"/>
                </a:solidFill>
                <a:effectLst/>
                <a:latin typeface="Times New Roman" panose="02020603050405020304" pitchFamily="18" charset="0"/>
              </a:rPr>
              <a:t>Practice your presentation in advance and think about questions you may be asked after your presentation.</a:t>
            </a:r>
          </a:p>
          <a:p>
            <a:pPr marL="171450" indent="-171450" algn="l">
              <a:buFont typeface="Arial" panose="020B0604020202020204" pitchFamily="34" charset="0"/>
              <a:buChar char="•"/>
            </a:pPr>
            <a:r>
              <a:rPr lang="en-IE" b="0" i="0" dirty="0">
                <a:solidFill>
                  <a:srgbClr val="000000"/>
                </a:solidFill>
                <a:effectLst/>
                <a:latin typeface="Times New Roman" panose="02020603050405020304" pitchFamily="18" charset="0"/>
              </a:rPr>
              <a:t>An effective poster is focused on a single message. </a:t>
            </a:r>
          </a:p>
          <a:p>
            <a:pPr marL="171450" indent="-171450" algn="l">
              <a:buFont typeface="Arial" panose="020B0604020202020204" pitchFamily="34" charset="0"/>
              <a:buChar char="•"/>
            </a:pPr>
            <a:r>
              <a:rPr lang="en-IE" b="0" i="0" dirty="0">
                <a:solidFill>
                  <a:srgbClr val="000000"/>
                </a:solidFill>
                <a:effectLst/>
                <a:latin typeface="Times New Roman" panose="02020603050405020304" pitchFamily="18" charset="0"/>
              </a:rPr>
              <a:t>Let’s graphs and images tell the story. </a:t>
            </a:r>
          </a:p>
          <a:p>
            <a:pPr marL="171450" indent="-171450" algn="l">
              <a:buFont typeface="Arial" panose="020B0604020202020204" pitchFamily="34" charset="0"/>
              <a:buChar char="•"/>
            </a:pPr>
            <a:endParaRPr lang="en-IE" b="0" i="0" dirty="0">
              <a:solidFill>
                <a:srgbClr val="000000"/>
              </a:solidFill>
              <a:effectLst/>
              <a:latin typeface="Times New Roman" panose="02020603050405020304" pitchFamily="18" charset="0"/>
            </a:endParaRPr>
          </a:p>
          <a:p>
            <a:pPr marL="0" indent="0" algn="l">
              <a:buFont typeface="Arial" panose="020B0604020202020204" pitchFamily="34" charset="0"/>
              <a:buNone/>
            </a:pPr>
            <a:r>
              <a:rPr lang="en-IE" b="0" i="0" dirty="0">
                <a:solidFill>
                  <a:srgbClr val="000000"/>
                </a:solidFill>
                <a:effectLst/>
                <a:latin typeface="Times New Roman" panose="02020603050405020304" pitchFamily="18" charset="0"/>
              </a:rPr>
              <a:t>LinkedIn: https://www.linkedin.com/pulse/phd-skills-create-research-poster-henri-achten </a:t>
            </a:r>
          </a:p>
          <a:p>
            <a:pPr marL="171450" indent="-171450" algn="l">
              <a:buFont typeface="Arial" panose="020B0604020202020204" pitchFamily="34" charset="0"/>
              <a:buChar char="•"/>
            </a:pPr>
            <a:endParaRPr lang="en-IE" b="0" i="0" dirty="0">
              <a:solidFill>
                <a:srgbClr val="000000"/>
              </a:solidFill>
              <a:effectLst/>
              <a:latin typeface="Times New Roman" panose="02020603050405020304" pitchFamily="18" charset="0"/>
            </a:endParaRPr>
          </a:p>
          <a:p>
            <a:pPr marL="0" indent="0" algn="l">
              <a:buFont typeface="Arial" panose="020B0604020202020204" pitchFamily="34" charset="0"/>
              <a:buNone/>
            </a:pPr>
            <a:endParaRPr lang="en-IE" b="0" i="0" dirty="0">
              <a:solidFill>
                <a:srgbClr val="000000"/>
              </a:solidFill>
              <a:effectLst/>
              <a:latin typeface="Times New Roman" panose="02020603050405020304" pitchFamily="18" charset="0"/>
            </a:endParaRPr>
          </a:p>
          <a:p>
            <a:pPr eaLnBrk="1" hangingPunct="1"/>
            <a:endParaRPr lang="de-DE" altLang="de-DE" dirty="0"/>
          </a:p>
        </p:txBody>
      </p:sp>
    </p:spTree>
    <p:extLst>
      <p:ext uri="{BB962C8B-B14F-4D97-AF65-F5344CB8AC3E}">
        <p14:creationId xmlns:p14="http://schemas.microsoft.com/office/powerpoint/2010/main" val="428621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2840038"/>
            <a:ext cx="5829300" cy="1960562"/>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6" name="Rectangle 6"/>
          <p:cNvSpPr>
            <a:spLocks noGrp="1" noChangeArrowheads="1"/>
          </p:cNvSpPr>
          <p:nvPr>
            <p:ph type="sldNum" sz="quarter" idx="12"/>
          </p:nvPr>
        </p:nvSpPr>
        <p:spPr>
          <a:ln/>
        </p:spPr>
        <p:txBody>
          <a:bodyPr/>
          <a:lstStyle>
            <a:lvl1pPr>
              <a:defRPr/>
            </a:lvl1pPr>
          </a:lstStyle>
          <a:p>
            <a:pPr>
              <a:defRPr/>
            </a:pPr>
            <a:fld id="{75A88988-872B-471B-9D83-B481E6CD136B}" type="slidenum">
              <a:rPr lang="de-DE" altLang="en-US"/>
              <a:pPr>
                <a:defRPr/>
              </a:pPr>
              <a:t>‹#›</a:t>
            </a:fld>
            <a:endParaRPr lang="de-DE" altLang="en-US"/>
          </a:p>
        </p:txBody>
      </p:sp>
    </p:spTree>
    <p:extLst>
      <p:ext uri="{BB962C8B-B14F-4D97-AF65-F5344CB8AC3E}">
        <p14:creationId xmlns:p14="http://schemas.microsoft.com/office/powerpoint/2010/main" val="218462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6" name="Rectangle 6"/>
          <p:cNvSpPr>
            <a:spLocks noGrp="1" noChangeArrowheads="1"/>
          </p:cNvSpPr>
          <p:nvPr>
            <p:ph type="sldNum" sz="quarter" idx="12"/>
          </p:nvPr>
        </p:nvSpPr>
        <p:spPr>
          <a:ln/>
        </p:spPr>
        <p:txBody>
          <a:bodyPr/>
          <a:lstStyle>
            <a:lvl1pPr>
              <a:defRPr/>
            </a:lvl1pPr>
          </a:lstStyle>
          <a:p>
            <a:pPr>
              <a:defRPr/>
            </a:pPr>
            <a:fld id="{383A8A40-5ED3-4445-B19F-1A17DB4122E3}" type="slidenum">
              <a:rPr lang="de-DE" altLang="en-US"/>
              <a:pPr>
                <a:defRPr/>
              </a:pPr>
              <a:t>‹#›</a:t>
            </a:fld>
            <a:endParaRPr lang="de-DE" altLang="en-US"/>
          </a:p>
        </p:txBody>
      </p:sp>
    </p:spTree>
    <p:extLst>
      <p:ext uri="{BB962C8B-B14F-4D97-AF65-F5344CB8AC3E}">
        <p14:creationId xmlns:p14="http://schemas.microsoft.com/office/powerpoint/2010/main" val="185079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66713"/>
            <a:ext cx="1543050" cy="780097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342900" y="366713"/>
            <a:ext cx="4476750" cy="780097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6" name="Rectangle 6"/>
          <p:cNvSpPr>
            <a:spLocks noGrp="1" noChangeArrowheads="1"/>
          </p:cNvSpPr>
          <p:nvPr>
            <p:ph type="sldNum" sz="quarter" idx="12"/>
          </p:nvPr>
        </p:nvSpPr>
        <p:spPr>
          <a:ln/>
        </p:spPr>
        <p:txBody>
          <a:bodyPr/>
          <a:lstStyle>
            <a:lvl1pPr>
              <a:defRPr/>
            </a:lvl1pPr>
          </a:lstStyle>
          <a:p>
            <a:pPr>
              <a:defRPr/>
            </a:pPr>
            <a:fld id="{439093EF-A605-4DAD-B529-251D9694D4B3}" type="slidenum">
              <a:rPr lang="de-DE" altLang="en-US"/>
              <a:pPr>
                <a:defRPr/>
              </a:pPr>
              <a:t>‹#›</a:t>
            </a:fld>
            <a:endParaRPr lang="de-DE" altLang="en-US"/>
          </a:p>
        </p:txBody>
      </p:sp>
    </p:spTree>
    <p:extLst>
      <p:ext uri="{BB962C8B-B14F-4D97-AF65-F5344CB8AC3E}">
        <p14:creationId xmlns:p14="http://schemas.microsoft.com/office/powerpoint/2010/main" val="332705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6" name="Rectangle 6"/>
          <p:cNvSpPr>
            <a:spLocks noGrp="1" noChangeArrowheads="1"/>
          </p:cNvSpPr>
          <p:nvPr>
            <p:ph type="sldNum" sz="quarter" idx="12"/>
          </p:nvPr>
        </p:nvSpPr>
        <p:spPr>
          <a:ln/>
        </p:spPr>
        <p:txBody>
          <a:bodyPr/>
          <a:lstStyle>
            <a:lvl1pPr>
              <a:defRPr/>
            </a:lvl1pPr>
          </a:lstStyle>
          <a:p>
            <a:pPr>
              <a:defRPr/>
            </a:pPr>
            <a:fld id="{30CDD4CB-B3BF-4ECF-A489-66886BD787D2}" type="slidenum">
              <a:rPr lang="de-DE" altLang="en-US"/>
              <a:pPr>
                <a:defRPr/>
              </a:pPr>
              <a:t>‹#›</a:t>
            </a:fld>
            <a:endParaRPr lang="de-DE" altLang="en-US"/>
          </a:p>
        </p:txBody>
      </p:sp>
    </p:spTree>
    <p:extLst>
      <p:ext uri="{BB962C8B-B14F-4D97-AF65-F5344CB8AC3E}">
        <p14:creationId xmlns:p14="http://schemas.microsoft.com/office/powerpoint/2010/main" val="12416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338" y="5875338"/>
            <a:ext cx="5829300" cy="1816100"/>
          </a:xfrm>
        </p:spPr>
        <p:txBody>
          <a:bodyPr anchor="t"/>
          <a:lstStyle>
            <a:lvl1pPr algn="l">
              <a:defRPr sz="4000" b="1" cap="all"/>
            </a:lvl1pPr>
          </a:lstStyle>
          <a:p>
            <a:r>
              <a:rPr lang="de-DE"/>
              <a:t>Titelmasterformat durch Klicken bearbeiten</a:t>
            </a:r>
            <a:endParaRPr lang="en-US"/>
          </a:p>
        </p:txBody>
      </p:sp>
      <p:sp>
        <p:nvSpPr>
          <p:cNvPr id="3" name="Textplatzhalt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6" name="Rectangle 6"/>
          <p:cNvSpPr>
            <a:spLocks noGrp="1" noChangeArrowheads="1"/>
          </p:cNvSpPr>
          <p:nvPr>
            <p:ph type="sldNum" sz="quarter" idx="12"/>
          </p:nvPr>
        </p:nvSpPr>
        <p:spPr>
          <a:ln/>
        </p:spPr>
        <p:txBody>
          <a:bodyPr/>
          <a:lstStyle>
            <a:lvl1pPr>
              <a:defRPr/>
            </a:lvl1pPr>
          </a:lstStyle>
          <a:p>
            <a:pPr>
              <a:defRPr/>
            </a:pPr>
            <a:fld id="{F80EC274-BAF6-4D83-B161-018D16195C9B}" type="slidenum">
              <a:rPr lang="de-DE" altLang="en-US"/>
              <a:pPr>
                <a:defRPr/>
              </a:pPr>
              <a:t>‹#›</a:t>
            </a:fld>
            <a:endParaRPr lang="de-DE" altLang="en-US"/>
          </a:p>
        </p:txBody>
      </p:sp>
    </p:spTree>
    <p:extLst>
      <p:ext uri="{BB962C8B-B14F-4D97-AF65-F5344CB8AC3E}">
        <p14:creationId xmlns:p14="http://schemas.microsoft.com/office/powerpoint/2010/main" val="427588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7" name="Rectangle 6"/>
          <p:cNvSpPr>
            <a:spLocks noGrp="1" noChangeArrowheads="1"/>
          </p:cNvSpPr>
          <p:nvPr>
            <p:ph type="sldNum" sz="quarter" idx="12"/>
          </p:nvPr>
        </p:nvSpPr>
        <p:spPr>
          <a:ln/>
        </p:spPr>
        <p:txBody>
          <a:bodyPr/>
          <a:lstStyle>
            <a:lvl1pPr>
              <a:defRPr/>
            </a:lvl1pPr>
          </a:lstStyle>
          <a:p>
            <a:pPr>
              <a:defRPr/>
            </a:pPr>
            <a:fld id="{F90928E2-E90B-4D08-A186-A6478A9B7695}" type="slidenum">
              <a:rPr lang="de-DE" altLang="en-US"/>
              <a:pPr>
                <a:defRPr/>
              </a:pPr>
              <a:t>‹#›</a:t>
            </a:fld>
            <a:endParaRPr lang="de-DE" altLang="en-US"/>
          </a:p>
        </p:txBody>
      </p:sp>
    </p:spTree>
    <p:extLst>
      <p:ext uri="{BB962C8B-B14F-4D97-AF65-F5344CB8AC3E}">
        <p14:creationId xmlns:p14="http://schemas.microsoft.com/office/powerpoint/2010/main" val="369198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9" name="Rectangle 6"/>
          <p:cNvSpPr>
            <a:spLocks noGrp="1" noChangeArrowheads="1"/>
          </p:cNvSpPr>
          <p:nvPr>
            <p:ph type="sldNum" sz="quarter" idx="12"/>
          </p:nvPr>
        </p:nvSpPr>
        <p:spPr>
          <a:ln/>
        </p:spPr>
        <p:txBody>
          <a:bodyPr/>
          <a:lstStyle>
            <a:lvl1pPr>
              <a:defRPr/>
            </a:lvl1pPr>
          </a:lstStyle>
          <a:p>
            <a:pPr>
              <a:defRPr/>
            </a:pPr>
            <a:fld id="{416D35F7-42E1-4119-A065-AC572FA153C0}" type="slidenum">
              <a:rPr lang="de-DE" altLang="en-US"/>
              <a:pPr>
                <a:defRPr/>
              </a:pPr>
              <a:t>‹#›</a:t>
            </a:fld>
            <a:endParaRPr lang="de-DE" altLang="en-US"/>
          </a:p>
        </p:txBody>
      </p:sp>
    </p:spTree>
    <p:extLst>
      <p:ext uri="{BB962C8B-B14F-4D97-AF65-F5344CB8AC3E}">
        <p14:creationId xmlns:p14="http://schemas.microsoft.com/office/powerpoint/2010/main" val="318964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5" name="Rectangle 6"/>
          <p:cNvSpPr>
            <a:spLocks noGrp="1" noChangeArrowheads="1"/>
          </p:cNvSpPr>
          <p:nvPr>
            <p:ph type="sldNum" sz="quarter" idx="12"/>
          </p:nvPr>
        </p:nvSpPr>
        <p:spPr>
          <a:ln/>
        </p:spPr>
        <p:txBody>
          <a:bodyPr/>
          <a:lstStyle>
            <a:lvl1pPr>
              <a:defRPr/>
            </a:lvl1pPr>
          </a:lstStyle>
          <a:p>
            <a:pPr>
              <a:defRPr/>
            </a:pPr>
            <a:fld id="{C4B9DBB4-1EB4-45A7-86E6-75AC8F422D5F}" type="slidenum">
              <a:rPr lang="de-DE" altLang="en-US"/>
              <a:pPr>
                <a:defRPr/>
              </a:pPr>
              <a:t>‹#›</a:t>
            </a:fld>
            <a:endParaRPr lang="de-DE" altLang="en-US"/>
          </a:p>
        </p:txBody>
      </p:sp>
    </p:spTree>
    <p:extLst>
      <p:ext uri="{BB962C8B-B14F-4D97-AF65-F5344CB8AC3E}">
        <p14:creationId xmlns:p14="http://schemas.microsoft.com/office/powerpoint/2010/main" val="235673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4" name="Rectangle 6"/>
          <p:cNvSpPr>
            <a:spLocks noGrp="1" noChangeArrowheads="1"/>
          </p:cNvSpPr>
          <p:nvPr>
            <p:ph type="sldNum" sz="quarter" idx="12"/>
          </p:nvPr>
        </p:nvSpPr>
        <p:spPr>
          <a:ln/>
        </p:spPr>
        <p:txBody>
          <a:bodyPr/>
          <a:lstStyle>
            <a:lvl1pPr>
              <a:defRPr/>
            </a:lvl1pPr>
          </a:lstStyle>
          <a:p>
            <a:pPr>
              <a:defRPr/>
            </a:pPr>
            <a:fld id="{9750C6C2-5B64-48AE-93EA-BDF0FACBCB3D}" type="slidenum">
              <a:rPr lang="de-DE" altLang="en-US"/>
              <a:pPr>
                <a:defRPr/>
              </a:pPr>
              <a:t>‹#›</a:t>
            </a:fld>
            <a:endParaRPr lang="de-DE" altLang="en-US"/>
          </a:p>
        </p:txBody>
      </p:sp>
    </p:spTree>
    <p:extLst>
      <p:ext uri="{BB962C8B-B14F-4D97-AF65-F5344CB8AC3E}">
        <p14:creationId xmlns:p14="http://schemas.microsoft.com/office/powerpoint/2010/main" val="194867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0" y="363538"/>
            <a:ext cx="2255838" cy="1549400"/>
          </a:xfrm>
        </p:spPr>
        <p:txBody>
          <a:bodyPr anchor="b"/>
          <a:lstStyle>
            <a:lvl1pPr algn="l">
              <a:defRPr sz="2000" b="1"/>
            </a:lvl1pPr>
          </a:lstStyle>
          <a:p>
            <a:r>
              <a:rPr lang="de-DE"/>
              <a:t>Titelmasterformat durch Klicken bearbeiten</a:t>
            </a:r>
            <a:endParaRPr lang="en-US"/>
          </a:p>
        </p:txBody>
      </p:sp>
      <p:sp>
        <p:nvSpPr>
          <p:cNvPr id="3" name="Inhaltsplatzhalt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7" name="Rectangle 6"/>
          <p:cNvSpPr>
            <a:spLocks noGrp="1" noChangeArrowheads="1"/>
          </p:cNvSpPr>
          <p:nvPr>
            <p:ph type="sldNum" sz="quarter" idx="12"/>
          </p:nvPr>
        </p:nvSpPr>
        <p:spPr>
          <a:ln/>
        </p:spPr>
        <p:txBody>
          <a:bodyPr/>
          <a:lstStyle>
            <a:lvl1pPr>
              <a:defRPr/>
            </a:lvl1pPr>
          </a:lstStyle>
          <a:p>
            <a:pPr>
              <a:defRPr/>
            </a:pPr>
            <a:fld id="{A68DCA7D-D198-43B7-B59B-7DAA13D41B81}" type="slidenum">
              <a:rPr lang="de-DE" altLang="en-US"/>
              <a:pPr>
                <a:defRPr/>
              </a:pPr>
              <a:t>‹#›</a:t>
            </a:fld>
            <a:endParaRPr lang="de-DE" altLang="en-US"/>
          </a:p>
        </p:txBody>
      </p:sp>
    </p:spTree>
    <p:extLst>
      <p:ext uri="{BB962C8B-B14F-4D97-AF65-F5344CB8AC3E}">
        <p14:creationId xmlns:p14="http://schemas.microsoft.com/office/powerpoint/2010/main" val="10393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613" y="6400800"/>
            <a:ext cx="4114800" cy="755650"/>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1344613" y="817563"/>
            <a:ext cx="4114800" cy="5486400"/>
          </a:xfrm>
        </p:spPr>
        <p:txBody>
          <a:bodyPr lIns="91440" tIns="45720" rIns="91440" bIns="4572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de-DE" altLang="en-US"/>
          </a:p>
        </p:txBody>
      </p:sp>
      <p:sp>
        <p:nvSpPr>
          <p:cNvPr id="7" name="Rectangle 6"/>
          <p:cNvSpPr>
            <a:spLocks noGrp="1" noChangeArrowheads="1"/>
          </p:cNvSpPr>
          <p:nvPr>
            <p:ph type="sldNum" sz="quarter" idx="12"/>
          </p:nvPr>
        </p:nvSpPr>
        <p:spPr>
          <a:ln/>
        </p:spPr>
        <p:txBody>
          <a:bodyPr/>
          <a:lstStyle>
            <a:lvl1pPr>
              <a:defRPr/>
            </a:lvl1pPr>
          </a:lstStyle>
          <a:p>
            <a:pPr>
              <a:defRPr/>
            </a:pPr>
            <a:fld id="{336B40B1-37D4-43AB-B83B-E7B5C31F13E2}" type="slidenum">
              <a:rPr lang="de-DE" altLang="en-US"/>
              <a:pPr>
                <a:defRPr/>
              </a:pPr>
              <a:t>‹#›</a:t>
            </a:fld>
            <a:endParaRPr lang="de-DE" altLang="en-US"/>
          </a:p>
        </p:txBody>
      </p:sp>
    </p:spTree>
    <p:extLst>
      <p:ext uri="{BB962C8B-B14F-4D97-AF65-F5344CB8AC3E}">
        <p14:creationId xmlns:p14="http://schemas.microsoft.com/office/powerpoint/2010/main" val="157585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6088"/>
            <a:ext cx="27251025" cy="713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43" tIns="208822" rIns="417643" bIns="208822" numCol="1" anchor="ctr"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1514475" y="9988550"/>
            <a:ext cx="27251025" cy="282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43" tIns="208822" rIns="417643" bIns="208822"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28" name="Rectangle 4"/>
          <p:cNvSpPr>
            <a:spLocks noGrp="1" noChangeArrowheads="1"/>
          </p:cNvSpPr>
          <p:nvPr>
            <p:ph type="dt" sz="half" idx="2"/>
          </p:nvPr>
        </p:nvSpPr>
        <p:spPr bwMode="auto">
          <a:xfrm>
            <a:off x="1514475" y="38981063"/>
            <a:ext cx="7064375"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43" tIns="208822" rIns="417643" bIns="208822" numCol="1" anchor="t" anchorCtr="0" compatLnSpc="1">
            <a:prstTxWarp prst="textNoShape">
              <a:avLst/>
            </a:prstTxWarp>
          </a:bodyPr>
          <a:lstStyle>
            <a:lvl1pPr defTabSz="4176713">
              <a:defRPr sz="6400"/>
            </a:lvl1pPr>
          </a:lstStyle>
          <a:p>
            <a:pPr>
              <a:defRPr/>
            </a:pPr>
            <a:endParaRPr lang="de-DE" altLang="en-US"/>
          </a:p>
        </p:txBody>
      </p:sp>
      <p:sp>
        <p:nvSpPr>
          <p:cNvPr id="1029" name="Rectangle 5"/>
          <p:cNvSpPr>
            <a:spLocks noGrp="1" noChangeArrowheads="1"/>
          </p:cNvSpPr>
          <p:nvPr>
            <p:ph type="ftr" sz="quarter" idx="3"/>
          </p:nvPr>
        </p:nvSpPr>
        <p:spPr bwMode="auto">
          <a:xfrm>
            <a:off x="10345738" y="38981063"/>
            <a:ext cx="9588500"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43" tIns="208822" rIns="417643" bIns="208822" numCol="1" anchor="t" anchorCtr="0" compatLnSpc="1">
            <a:prstTxWarp prst="textNoShape">
              <a:avLst/>
            </a:prstTxWarp>
          </a:bodyPr>
          <a:lstStyle>
            <a:lvl1pPr algn="ctr" defTabSz="4176713">
              <a:defRPr sz="6400"/>
            </a:lvl1pPr>
          </a:lstStyle>
          <a:p>
            <a:pPr>
              <a:defRPr/>
            </a:pPr>
            <a:endParaRPr lang="de-DE" altLang="en-US"/>
          </a:p>
        </p:txBody>
      </p:sp>
      <p:sp>
        <p:nvSpPr>
          <p:cNvPr id="1030" name="Rectangle 6"/>
          <p:cNvSpPr>
            <a:spLocks noGrp="1" noChangeArrowheads="1"/>
          </p:cNvSpPr>
          <p:nvPr>
            <p:ph type="sldNum" sz="quarter" idx="4"/>
          </p:nvPr>
        </p:nvSpPr>
        <p:spPr bwMode="auto">
          <a:xfrm>
            <a:off x="21701125" y="38981063"/>
            <a:ext cx="7064375"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643" tIns="208822" rIns="417643" bIns="208822" numCol="1" anchor="t" anchorCtr="0" compatLnSpc="1">
            <a:prstTxWarp prst="textNoShape">
              <a:avLst/>
            </a:prstTxWarp>
          </a:bodyPr>
          <a:lstStyle>
            <a:lvl1pPr algn="r" defTabSz="4176713">
              <a:defRPr sz="6400"/>
            </a:lvl1pPr>
          </a:lstStyle>
          <a:p>
            <a:pPr>
              <a:defRPr/>
            </a:pPr>
            <a:fld id="{07D45FA6-C183-497F-B1D6-373B9508A232}"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Arial" charset="0"/>
          <a:cs typeface="Arial" charset="0"/>
        </a:defRPr>
      </a:lvl2pPr>
      <a:lvl3pPr algn="ctr" defTabSz="4176713" rtl="0" eaLnBrk="0" fontAlgn="base" hangingPunct="0">
        <a:spcBef>
          <a:spcPct val="0"/>
        </a:spcBef>
        <a:spcAft>
          <a:spcPct val="0"/>
        </a:spcAft>
        <a:defRPr sz="20100">
          <a:solidFill>
            <a:schemeClr val="tx2"/>
          </a:solidFill>
          <a:latin typeface="Arial" charset="0"/>
          <a:cs typeface="Arial" charset="0"/>
        </a:defRPr>
      </a:lvl3pPr>
      <a:lvl4pPr algn="ctr" defTabSz="4176713" rtl="0" eaLnBrk="0" fontAlgn="base" hangingPunct="0">
        <a:spcBef>
          <a:spcPct val="0"/>
        </a:spcBef>
        <a:spcAft>
          <a:spcPct val="0"/>
        </a:spcAft>
        <a:defRPr sz="20100">
          <a:solidFill>
            <a:schemeClr val="tx2"/>
          </a:solidFill>
          <a:latin typeface="Arial" charset="0"/>
          <a:cs typeface="Arial" charset="0"/>
        </a:defRPr>
      </a:lvl4pPr>
      <a:lvl5pPr algn="ctr" defTabSz="4176713" rtl="0" eaLnBrk="0" fontAlgn="base" hangingPunct="0">
        <a:spcBef>
          <a:spcPct val="0"/>
        </a:spcBef>
        <a:spcAft>
          <a:spcPct val="0"/>
        </a:spcAft>
        <a:defRPr sz="201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mn-ea"/>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cs typeface="+mn-cs"/>
        </a:defRPr>
      </a:lvl2pPr>
      <a:lvl3pPr marL="5221288" indent="-1044575" algn="l" defTabSz="4176713" rtl="0" eaLnBrk="0" fontAlgn="base" hangingPunct="0">
        <a:spcBef>
          <a:spcPct val="20000"/>
        </a:spcBef>
        <a:spcAft>
          <a:spcPct val="0"/>
        </a:spcAft>
        <a:buChar char="•"/>
        <a:defRPr sz="11000">
          <a:solidFill>
            <a:schemeClr val="tx1"/>
          </a:solidFill>
          <a:latin typeface="+mn-lt"/>
          <a:cs typeface="+mn-cs"/>
        </a:defRPr>
      </a:lvl3pPr>
      <a:lvl4pPr marL="7308850" indent="-1044575" algn="l" defTabSz="4176713" rtl="0" eaLnBrk="0" fontAlgn="base" hangingPunct="0">
        <a:spcBef>
          <a:spcPct val="20000"/>
        </a:spcBef>
        <a:spcAft>
          <a:spcPct val="0"/>
        </a:spcAft>
        <a:buChar char="–"/>
        <a:defRPr sz="9100">
          <a:solidFill>
            <a:schemeClr val="tx1"/>
          </a:solidFill>
          <a:latin typeface="+mn-lt"/>
          <a:cs typeface="+mn-cs"/>
        </a:defRPr>
      </a:lvl4pPr>
      <a:lvl5pPr marL="9396413" indent="-1042988" algn="l" defTabSz="4176713" rtl="0" eaLnBrk="0" fontAlgn="base" hangingPunct="0">
        <a:spcBef>
          <a:spcPct val="20000"/>
        </a:spcBef>
        <a:spcAft>
          <a:spcPct val="0"/>
        </a:spcAft>
        <a:buChar char="»"/>
        <a:defRPr sz="91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21" Type="http://schemas.openxmlformats.org/officeDocument/2006/relationships/hyperlink" Target="mailto:laura.mcquaid@ul.ie" TargetMode="Externa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microsoft.com/office/2018/10/relationships/comments" Target="../comments/modernComment_102_F92AA468.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4.emf"/><Relationship Id="rId1" Type="http://schemas.openxmlformats.org/officeDocument/2006/relationships/slideLayout" Target="../slideLayouts/slideLayout7.xml"/><Relationship Id="rId6" Type="http://schemas.openxmlformats.org/officeDocument/2006/relationships/image" Target="../media/image3.emf"/><Relationship Id="rId11" Type="http://schemas.openxmlformats.org/officeDocument/2006/relationships/image" Target="../media/image9.png"/><Relationship Id="rId24" Type="http://schemas.openxmlformats.org/officeDocument/2006/relationships/image" Target="../media/image20.jp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9.emf"/><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p:cNvPicPr>
            <a:picLocks noChangeAspect="1"/>
          </p:cNvPicPr>
          <p:nvPr/>
        </p:nvPicPr>
        <p:blipFill rotWithShape="1">
          <a:blip r:embed="rId3">
            <a:extLst>
              <a:ext uri="{28A0092B-C50C-407E-A947-70E740481C1C}">
                <a14:useLocalDpi xmlns:a14="http://schemas.microsoft.com/office/drawing/2010/main" val="0"/>
              </a:ext>
            </a:extLst>
          </a:blip>
          <a:srcRect l="1135" t="16070" r="-2271" b="16434"/>
          <a:stretch/>
        </p:blipFill>
        <p:spPr>
          <a:xfrm>
            <a:off x="424542" y="130628"/>
            <a:ext cx="6840000" cy="3225056"/>
          </a:xfrm>
          <a:prstGeom prst="rect">
            <a:avLst/>
          </a:prstGeom>
        </p:spPr>
      </p:pic>
      <p:sp>
        <p:nvSpPr>
          <p:cNvPr id="68" name="TextBox 67"/>
          <p:cNvSpPr txBox="1"/>
          <p:nvPr/>
        </p:nvSpPr>
        <p:spPr>
          <a:xfrm>
            <a:off x="5485723" y="140609"/>
            <a:ext cx="19576921" cy="1938992"/>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pPr algn="ctr"/>
            <a:r>
              <a:rPr lang="en-IE" sz="6000" b="1" dirty="0" smtClean="0">
                <a:solidFill>
                  <a:schemeClr val="accent6">
                    <a:lumMod val="50000"/>
                  </a:schemeClr>
                </a:solidFill>
                <a:latin typeface="Calibri" panose="020F0502020204030204" pitchFamily="34" charset="0"/>
                <a:ea typeface="Roboto" pitchFamily="2" charset="0"/>
                <a:cs typeface="Calibri" panose="020F0502020204030204" pitchFamily="34" charset="0"/>
              </a:rPr>
              <a:t>Penalized Power-Generalized Weibull </a:t>
            </a:r>
          </a:p>
          <a:p>
            <a:pPr algn="ctr"/>
            <a:r>
              <a:rPr lang="en-IE" sz="6000" b="1" dirty="0" smtClean="0">
                <a:solidFill>
                  <a:schemeClr val="accent6">
                    <a:lumMod val="50000"/>
                  </a:schemeClr>
                </a:solidFill>
                <a:latin typeface="Calibri" panose="020F0502020204030204" pitchFamily="34" charset="0"/>
                <a:ea typeface="Roboto" pitchFamily="2" charset="0"/>
                <a:cs typeface="Calibri" panose="020F0502020204030204" pitchFamily="34" charset="0"/>
              </a:rPr>
              <a:t>Distributional Regression</a:t>
            </a:r>
            <a:endParaRPr lang="en-IE" sz="3600" dirty="0">
              <a:solidFill>
                <a:schemeClr val="accent6">
                  <a:lumMod val="50000"/>
                </a:schemeClr>
              </a:solidFill>
              <a:latin typeface="Calibri" panose="020F0502020204030204" pitchFamily="34" charset="0"/>
              <a:ea typeface="Roboto" pitchFamily="2" charset="0"/>
              <a:cs typeface="Calibri" panose="020F0502020204030204" pitchFamily="34" charset="0"/>
            </a:endParaRPr>
          </a:p>
        </p:txBody>
      </p:sp>
      <p:pic>
        <p:nvPicPr>
          <p:cNvPr id="69"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67529" y="200261"/>
            <a:ext cx="6840000" cy="3324240"/>
          </a:xfrm>
          <a:prstGeom prst="rect">
            <a:avLst/>
          </a:prstGeom>
        </p:spPr>
      </p:pic>
      <p:grpSp>
        <p:nvGrpSpPr>
          <p:cNvPr id="71" name="Group 70"/>
          <p:cNvGrpSpPr/>
          <p:nvPr/>
        </p:nvGrpSpPr>
        <p:grpSpPr>
          <a:xfrm>
            <a:off x="235747" y="3726199"/>
            <a:ext cx="14041034" cy="1015664"/>
            <a:chOff x="901371" y="5146147"/>
            <a:chExt cx="9564132" cy="759786"/>
          </a:xfr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p:grpSpPr>
        <p:sp>
          <p:nvSpPr>
            <p:cNvPr id="73" name="TextBox 72"/>
            <p:cNvSpPr txBox="1">
              <a:spLocks/>
            </p:cNvSpPr>
            <p:nvPr/>
          </p:nvSpPr>
          <p:spPr>
            <a:xfrm>
              <a:off x="901371" y="5146147"/>
              <a:ext cx="9318213" cy="483500"/>
            </a:xfrm>
            <a:prstGeom prst="rect">
              <a:avLst/>
            </a:prstGeom>
            <a:grpFill/>
            <a:ln>
              <a:solidFill>
                <a:srgbClr val="66FF66"/>
              </a:solid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pPr algn="ctr"/>
              <a:r>
                <a:rPr lang="en-IE" sz="3600" b="1" dirty="0" smtClean="0">
                  <a:latin typeface="Calibri" panose="020F0502020204030204" pitchFamily="34" charset="0"/>
                  <a:ea typeface="Roboto" pitchFamily="2" charset="0"/>
                  <a:cs typeface="Calibri" panose="020F0502020204030204" pitchFamily="34" charset="0"/>
                </a:rPr>
                <a:t> </a:t>
              </a:r>
              <a:endParaRPr lang="en-IE" sz="3649" dirty="0">
                <a:latin typeface="Calibri" panose="020F0502020204030204" pitchFamily="34" charset="0"/>
                <a:ea typeface="Roboto" pitchFamily="2" charset="0"/>
                <a:cs typeface="Calibri" panose="020F0502020204030204" pitchFamily="34" charset="0"/>
              </a:endParaRPr>
            </a:p>
          </p:txBody>
        </p:sp>
        <p:sp>
          <p:nvSpPr>
            <p:cNvPr id="74" name="TextBox 73"/>
            <p:cNvSpPr txBox="1"/>
            <p:nvPr/>
          </p:nvSpPr>
          <p:spPr>
            <a:xfrm>
              <a:off x="902075" y="5146147"/>
              <a:ext cx="9563428" cy="759786"/>
            </a:xfrm>
            <a:prstGeom prst="rect">
              <a:avLst/>
            </a:prstGeom>
            <a:grp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Background</a:t>
              </a:r>
              <a:endParaRPr lang="en-IE" sz="16600" dirty="0"/>
            </a:p>
          </p:txBody>
        </p:sp>
      </p:grpSp>
      <p:sp>
        <p:nvSpPr>
          <p:cNvPr id="79" name="TextBox 78"/>
          <p:cNvSpPr txBox="1"/>
          <p:nvPr/>
        </p:nvSpPr>
        <p:spPr>
          <a:xfrm>
            <a:off x="260219" y="11264504"/>
            <a:ext cx="14040000" cy="1015663"/>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Power-Generalized Weibull (PGW) </a:t>
            </a:r>
            <a:endParaRPr lang="en-IE" sz="16600" dirty="0"/>
          </a:p>
        </p:txBody>
      </p:sp>
      <p:sp>
        <p:nvSpPr>
          <p:cNvPr id="81" name="TextBox 80"/>
          <p:cNvSpPr txBox="1"/>
          <p:nvPr/>
        </p:nvSpPr>
        <p:spPr>
          <a:xfrm>
            <a:off x="260219" y="21102838"/>
            <a:ext cx="14040000" cy="1015663"/>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Distributional Regression</a:t>
            </a:r>
            <a:endParaRPr lang="en-IE" sz="16600" dirty="0"/>
          </a:p>
        </p:txBody>
      </p:sp>
      <p:sp>
        <p:nvSpPr>
          <p:cNvPr id="82" name="TextBox 81"/>
          <p:cNvSpPr txBox="1"/>
          <p:nvPr/>
        </p:nvSpPr>
        <p:spPr>
          <a:xfrm>
            <a:off x="15705529" y="3676203"/>
            <a:ext cx="14040000" cy="101520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Simulation Study</a:t>
            </a:r>
            <a:endParaRPr lang="en-IE" sz="16600" dirty="0"/>
          </a:p>
        </p:txBody>
      </p:sp>
      <mc:AlternateContent xmlns:mc="http://schemas.openxmlformats.org/markup-compatibility/2006" xmlns:a14="http://schemas.microsoft.com/office/drawing/2010/main">
        <mc:Choice Requires="a14">
          <p:sp>
            <p:nvSpPr>
              <p:cNvPr id="84" name="TextBox 83"/>
              <p:cNvSpPr txBox="1"/>
              <p:nvPr/>
            </p:nvSpPr>
            <p:spPr>
              <a:xfrm>
                <a:off x="292876" y="4875818"/>
                <a:ext cx="13680000" cy="6247864"/>
              </a:xfrm>
              <a:prstGeom prst="rect">
                <a:avLst/>
              </a:prstGeom>
              <a:noFill/>
            </p:spPr>
            <p:txBody>
              <a:bodyPr wrap="square" rtlCol="0">
                <a:spAutoFit/>
              </a:bodyPr>
              <a:lstStyle/>
              <a:p>
                <a:pPr marL="342900" indent="-3429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Covariates usually enter a parametric hazard function, </a:t>
                </a:r>
                <a14:m>
                  <m:oMath xmlns:m="http://schemas.openxmlformats.org/officeDocument/2006/math">
                    <m:r>
                      <m:rPr>
                        <m:sty m:val="p"/>
                      </m:rPr>
                      <a:rPr lang="el-GR" sz="4000" i="1">
                        <a:latin typeface="Cambria Math" panose="02040503050406030204" pitchFamily="18" charset="0"/>
                        <a:cs typeface="Calibri Light" panose="020F0302020204030204" pitchFamily="34" charset="0"/>
                      </a:rPr>
                      <m:t>λ</m:t>
                    </m:r>
                    <m:d>
                      <m:dPr>
                        <m:ctrlPr>
                          <a:rPr lang="el-GR" sz="4000" i="1">
                            <a:latin typeface="Cambria Math" panose="02040503050406030204" pitchFamily="18" charset="0"/>
                            <a:cs typeface="Calibri Light" panose="020F0302020204030204" pitchFamily="34" charset="0"/>
                          </a:rPr>
                        </m:ctrlPr>
                      </m:dPr>
                      <m:e>
                        <m:r>
                          <a:rPr lang="en-IE" sz="4000" i="1">
                            <a:latin typeface="Cambria Math" panose="02040503050406030204" pitchFamily="18" charset="0"/>
                            <a:cs typeface="Calibri Light" panose="020F0302020204030204" pitchFamily="34" charset="0"/>
                          </a:rPr>
                          <m:t>𝑡</m:t>
                        </m:r>
                      </m:e>
                    </m:d>
                  </m:oMath>
                </a14:m>
                <a:r>
                  <a:rPr lang="en-IE" sz="4000" dirty="0" smtClean="0">
                    <a:latin typeface="Calibri Light" panose="020F0302020204030204" pitchFamily="34" charset="0"/>
                    <a:cs typeface="Calibri Light" panose="020F0302020204030204" pitchFamily="34" charset="0"/>
                  </a:rPr>
                  <a:t>, through the scale parameter only. This is the case for the popular proportional hazards (PH) model.</a:t>
                </a:r>
              </a:p>
              <a:p>
                <a:pPr marL="342900" indent="-342900">
                  <a:buFont typeface="Arial" panose="020B0604020202020204" pitchFamily="34" charset="0"/>
                  <a:buChar char="•"/>
                </a:pPr>
                <a:endParaRPr lang="en-IE" sz="4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λ</m:t>
                    </m:r>
                    <m:d>
                      <m:dPr>
                        <m:ctrlPr>
                          <a:rPr lang="el-GR" sz="4000" i="1" smtClean="0">
                            <a:latin typeface="Cambria Math" panose="02040503050406030204" pitchFamily="18" charset="0"/>
                            <a:cs typeface="Calibri Light" panose="020F0302020204030204" pitchFamily="34" charset="0"/>
                          </a:rPr>
                        </m:ctrlPr>
                      </m:dPr>
                      <m:e>
                        <m:r>
                          <a:rPr lang="en-IE" sz="4000" b="0" i="1" smtClean="0">
                            <a:latin typeface="Cambria Math" panose="02040503050406030204" pitchFamily="18" charset="0"/>
                            <a:cs typeface="Calibri Light" panose="020F0302020204030204" pitchFamily="34" charset="0"/>
                          </a:rPr>
                          <m:t>𝑡</m:t>
                        </m:r>
                      </m:e>
                    </m:d>
                  </m:oMath>
                </a14:m>
                <a:r>
                  <a:rPr lang="en-IE" sz="4000" dirty="0" smtClean="0">
                    <a:latin typeface="Calibri Light" panose="020F0302020204030204" pitchFamily="34" charset="0"/>
                    <a:cs typeface="Calibri Light" panose="020F0302020204030204" pitchFamily="34" charset="0"/>
                  </a:rPr>
                  <a:t> is used to express the risk of a particular event occurring at time </a:t>
                </a:r>
                <a14:m>
                  <m:oMath xmlns:m="http://schemas.openxmlformats.org/officeDocument/2006/math">
                    <m:r>
                      <a:rPr lang="en-IE" sz="4000" b="0" i="1" smtClean="0">
                        <a:latin typeface="Cambria Math" panose="02040503050406030204" pitchFamily="18" charset="0"/>
                        <a:cs typeface="Calibri Light" panose="020F0302020204030204" pitchFamily="34" charset="0"/>
                      </a:rPr>
                      <m:t>𝑡</m:t>
                    </m:r>
                  </m:oMath>
                </a14:m>
                <a:r>
                  <a:rPr lang="en-IE" sz="4000" dirty="0" smtClean="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endParaRPr lang="en-IE" sz="4000" dirty="0" smtClean="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By adopting a multi-parameter regression (MPR) technique, where multiple distributional parameters depend on covariates, further flexibility can be achieved. </a:t>
                </a:r>
                <a:endParaRPr lang="en-IE" sz="4000" dirty="0">
                  <a:latin typeface="Calibri Light" panose="020F0302020204030204" pitchFamily="34" charset="0"/>
                  <a:cs typeface="Calibri Light" panose="020F0302020204030204" pitchFamily="34" charset="0"/>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292876" y="4875818"/>
                <a:ext cx="13680000" cy="6247864"/>
              </a:xfrm>
              <a:prstGeom prst="rect">
                <a:avLst/>
              </a:prstGeom>
              <a:blipFill>
                <a:blip r:embed="rId5"/>
                <a:stretch>
                  <a:fillRect l="-1426" t="-1756" r="-1159" b="-3220"/>
                </a:stretch>
              </a:blipFill>
            </p:spPr>
            <p:txBody>
              <a:bodyPr/>
              <a:lstStyle/>
              <a:p>
                <a:r>
                  <a:rPr lang="en-IE">
                    <a:noFill/>
                  </a:rPr>
                  <a:t> </a:t>
                </a:r>
              </a:p>
            </p:txBody>
          </p:sp>
        </mc:Fallback>
      </mc:AlternateContent>
      <p:pic>
        <p:nvPicPr>
          <p:cNvPr id="85" name="Picture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1192432" y="11416162"/>
            <a:ext cx="8400803" cy="10080000"/>
          </a:xfrm>
          <a:prstGeom prst="rect">
            <a:avLst/>
          </a:prstGeom>
        </p:spPr>
      </p:pic>
      <mc:AlternateContent xmlns:mc="http://schemas.openxmlformats.org/markup-compatibility/2006" xmlns:a14="http://schemas.microsoft.com/office/drawing/2010/main">
        <mc:Choice Requires="a14">
          <p:sp>
            <p:nvSpPr>
              <p:cNvPr id="86" name="TextBox 85"/>
              <p:cNvSpPr txBox="1"/>
              <p:nvPr/>
            </p:nvSpPr>
            <p:spPr>
              <a:xfrm>
                <a:off x="1259234" y="12463172"/>
                <a:ext cx="9036000" cy="189635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el-GR" sz="4800" i="1" smtClean="0">
                          <a:latin typeface="Cambria Math" panose="02040503050406030204" pitchFamily="18" charset="0"/>
                        </a:rPr>
                        <m:t>λ</m:t>
                      </m:r>
                      <m:d>
                        <m:dPr>
                          <m:ctrlPr>
                            <a:rPr lang="el-GR" sz="4800" i="1" smtClean="0">
                              <a:latin typeface="Cambria Math" panose="02040503050406030204" pitchFamily="18" charset="0"/>
                            </a:rPr>
                          </m:ctrlPr>
                        </m:dPr>
                        <m:e>
                          <m:r>
                            <a:rPr lang="en-IE" sz="4800" b="0" i="1" smtClean="0">
                              <a:latin typeface="Cambria Math" panose="02040503050406030204" pitchFamily="18" charset="0"/>
                            </a:rPr>
                            <m:t>𝑡</m:t>
                          </m:r>
                        </m:e>
                      </m:d>
                      <m:r>
                        <a:rPr lang="el-GR" sz="4800" i="1" smtClean="0">
                          <a:latin typeface="Cambria Math" panose="02040503050406030204" pitchFamily="18" charset="0"/>
                        </a:rPr>
                        <m:t>=</m:t>
                      </m:r>
                      <m:r>
                        <m:rPr>
                          <m:sty m:val="p"/>
                        </m:rPr>
                        <a:rPr lang="el-GR" sz="4800" i="1" smtClean="0">
                          <a:latin typeface="Cambria Math" panose="02040503050406030204" pitchFamily="18" charset="0"/>
                        </a:rPr>
                        <m:t>τγ</m:t>
                      </m:r>
                      <m:sSup>
                        <m:sSupPr>
                          <m:ctrlPr>
                            <a:rPr lang="en-IE" sz="4800" i="1" smtClean="0">
                              <a:latin typeface="Cambria Math" panose="02040503050406030204" pitchFamily="18" charset="0"/>
                            </a:rPr>
                          </m:ctrlPr>
                        </m:sSupPr>
                        <m:e>
                          <m:r>
                            <m:rPr>
                              <m:sty m:val="p"/>
                            </m:rPr>
                            <a:rPr lang="en-IE" sz="4800" i="1" smtClean="0">
                              <a:latin typeface="Cambria Math" panose="02040503050406030204" pitchFamily="18" charset="0"/>
                            </a:rPr>
                            <m:t>t</m:t>
                          </m:r>
                        </m:e>
                        <m:sup>
                          <m:r>
                            <m:rPr>
                              <m:sty m:val="p"/>
                            </m:rPr>
                            <a:rPr lang="el-GR" sz="4800" i="1" smtClean="0">
                              <a:latin typeface="Cambria Math" panose="02040503050406030204" pitchFamily="18" charset="0"/>
                            </a:rPr>
                            <m:t>γ</m:t>
                          </m:r>
                          <m:r>
                            <a:rPr lang="el-GR" sz="4800" i="1" smtClean="0">
                              <a:latin typeface="Cambria Math" panose="02040503050406030204" pitchFamily="18" charset="0"/>
                            </a:rPr>
                            <m:t>−1</m:t>
                          </m:r>
                        </m:sup>
                      </m:sSup>
                      <m:sSup>
                        <m:sSupPr>
                          <m:ctrlPr>
                            <a:rPr lang="en-IE" sz="4800" i="1" smtClean="0">
                              <a:latin typeface="Cambria Math" panose="02040503050406030204" pitchFamily="18" charset="0"/>
                            </a:rPr>
                          </m:ctrlPr>
                        </m:sSupPr>
                        <m:e>
                          <m:d>
                            <m:dPr>
                              <m:ctrlPr>
                                <a:rPr lang="en-IE" sz="4800" i="1" smtClean="0">
                                  <a:latin typeface="Cambria Math" panose="02040503050406030204" pitchFamily="18" charset="0"/>
                                </a:rPr>
                              </m:ctrlPr>
                            </m:dPr>
                            <m:e>
                              <m:r>
                                <a:rPr lang="en-IE" sz="4800" b="0" i="1" smtClean="0">
                                  <a:latin typeface="Cambria Math" panose="02040503050406030204" pitchFamily="18" charset="0"/>
                                </a:rPr>
                                <m:t>1+</m:t>
                              </m:r>
                              <m:f>
                                <m:fPr>
                                  <m:ctrlPr>
                                    <a:rPr lang="en-IE" sz="4800" b="0" i="1" smtClean="0">
                                      <a:latin typeface="Cambria Math" panose="02040503050406030204" pitchFamily="18" charset="0"/>
                                    </a:rPr>
                                  </m:ctrlPr>
                                </m:fPr>
                                <m:num>
                                  <m:sSup>
                                    <m:sSupPr>
                                      <m:ctrlPr>
                                        <a:rPr lang="en-IE" sz="4800" b="0" i="1" smtClean="0">
                                          <a:latin typeface="Cambria Math" panose="02040503050406030204" pitchFamily="18" charset="0"/>
                                        </a:rPr>
                                      </m:ctrlPr>
                                    </m:sSupPr>
                                    <m:e>
                                      <m:r>
                                        <m:rPr>
                                          <m:sty m:val="p"/>
                                        </m:rPr>
                                        <a:rPr lang="en-IE" sz="4800" b="0" i="1" smtClean="0">
                                          <a:latin typeface="Cambria Math" panose="02040503050406030204" pitchFamily="18" charset="0"/>
                                        </a:rPr>
                                        <m:t>t</m:t>
                                      </m:r>
                                    </m:e>
                                    <m:sup>
                                      <m:r>
                                        <m:rPr>
                                          <m:sty m:val="p"/>
                                        </m:rPr>
                                        <a:rPr lang="el-GR" sz="4800" b="0" i="1" smtClean="0">
                                          <a:latin typeface="Cambria Math" panose="02040503050406030204" pitchFamily="18" charset="0"/>
                                        </a:rPr>
                                        <m:t>γ</m:t>
                                      </m:r>
                                    </m:sup>
                                  </m:sSup>
                                </m:num>
                                <m:den>
                                  <m:r>
                                    <m:rPr>
                                      <m:sty m:val="p"/>
                                    </m:rPr>
                                    <a:rPr lang="el-GR" sz="4800" b="0" i="1" smtClean="0">
                                      <a:latin typeface="Cambria Math" panose="02040503050406030204" pitchFamily="18" charset="0"/>
                                    </a:rPr>
                                    <m:t>κ</m:t>
                                  </m:r>
                                  <m:r>
                                    <a:rPr lang="el-GR" sz="4800" b="0" i="1" smtClean="0">
                                      <a:latin typeface="Cambria Math" panose="02040503050406030204" pitchFamily="18" charset="0"/>
                                    </a:rPr>
                                    <m:t>+1</m:t>
                                  </m:r>
                                </m:den>
                              </m:f>
                            </m:e>
                          </m:d>
                        </m:e>
                        <m:sup>
                          <m:r>
                            <m:rPr>
                              <m:sty m:val="p"/>
                            </m:rPr>
                            <a:rPr lang="el-GR" sz="4800" i="1" smtClean="0">
                              <a:latin typeface="Cambria Math" panose="02040503050406030204" pitchFamily="18" charset="0"/>
                            </a:rPr>
                            <m:t>κ</m:t>
                          </m:r>
                          <m:r>
                            <a:rPr lang="el-GR" sz="4800" i="1" smtClean="0">
                              <a:latin typeface="Cambria Math" panose="02040503050406030204" pitchFamily="18" charset="0"/>
                            </a:rPr>
                            <m:t>−1</m:t>
                          </m:r>
                        </m:sup>
                      </m:sSup>
                    </m:oMath>
                  </m:oMathPara>
                </a14:m>
                <a:endParaRPr lang="en-IE" sz="1200" dirty="0"/>
              </a:p>
            </p:txBody>
          </p:sp>
        </mc:Choice>
        <mc:Fallback xmlns="">
          <p:sp>
            <p:nvSpPr>
              <p:cNvPr id="86" name="TextBox 85"/>
              <p:cNvSpPr txBox="1">
                <a:spLocks noRot="1" noChangeAspect="1" noMove="1" noResize="1" noEditPoints="1" noAdjustHandles="1" noChangeArrowheads="1" noChangeShapeType="1" noTextEdit="1"/>
              </p:cNvSpPr>
              <p:nvPr/>
            </p:nvSpPr>
            <p:spPr>
              <a:xfrm>
                <a:off x="1259234" y="12463172"/>
                <a:ext cx="9036000" cy="1896353"/>
              </a:xfrm>
              <a:prstGeom prst="rect">
                <a:avLst/>
              </a:prstGeom>
              <a:blipFill>
                <a:blip r:embed="rId7"/>
                <a:stretch>
                  <a:fillRect/>
                </a:stretch>
              </a:blipFill>
            </p:spPr>
            <p:txBody>
              <a:bodyPr/>
              <a:lstStyle/>
              <a:p>
                <a:r>
                  <a:rPr lang="en-IE">
                    <a:noFill/>
                  </a:rPr>
                  <a:t> </a:t>
                </a:r>
              </a:p>
            </p:txBody>
          </p:sp>
        </mc:Fallback>
      </mc:AlternateContent>
      <p:sp>
        <p:nvSpPr>
          <p:cNvPr id="87" name="TextBox 86"/>
          <p:cNvSpPr txBox="1"/>
          <p:nvPr/>
        </p:nvSpPr>
        <p:spPr>
          <a:xfrm>
            <a:off x="10016218" y="12366215"/>
            <a:ext cx="5000924" cy="769441"/>
          </a:xfrm>
          <a:prstGeom prst="rect">
            <a:avLst/>
          </a:prstGeom>
          <a:noFill/>
        </p:spPr>
        <p:txBody>
          <a:bodyPr wrap="square" rtlCol="0">
            <a:spAutoFit/>
          </a:bodyPr>
          <a:lstStyle/>
          <a:p>
            <a:r>
              <a:rPr lang="en-IE" sz="4400" dirty="0" smtClean="0">
                <a:solidFill>
                  <a:srgbClr val="FF0000"/>
                </a:solidFill>
                <a:latin typeface="Calibri Light" panose="020F0302020204030204" pitchFamily="34" charset="0"/>
                <a:cs typeface="Calibri Light" panose="020F0302020204030204" pitchFamily="34" charset="0"/>
              </a:rPr>
              <a:t>Weibull/</a:t>
            </a:r>
            <a:r>
              <a:rPr lang="en-IE" sz="4400" dirty="0" err="1" smtClean="0">
                <a:solidFill>
                  <a:srgbClr val="FF0000"/>
                </a:solidFill>
                <a:latin typeface="Calibri Light" panose="020F0302020204030204" pitchFamily="34" charset="0"/>
                <a:cs typeface="Calibri Light" panose="020F0302020204030204" pitchFamily="34" charset="0"/>
              </a:rPr>
              <a:t>Gompertz</a:t>
            </a:r>
            <a:endParaRPr lang="en-IE" sz="4000" dirty="0">
              <a:solidFill>
                <a:srgbClr val="FF0000"/>
              </a:solidFill>
              <a:latin typeface="Calibri Light" panose="020F0302020204030204" pitchFamily="34" charset="0"/>
              <a:cs typeface="Calibri Light" panose="020F0302020204030204" pitchFamily="34" charset="0"/>
            </a:endParaRPr>
          </a:p>
        </p:txBody>
      </p:sp>
      <p:sp>
        <p:nvSpPr>
          <p:cNvPr id="88" name="TextBox 87"/>
          <p:cNvSpPr txBox="1"/>
          <p:nvPr/>
        </p:nvSpPr>
        <p:spPr>
          <a:xfrm>
            <a:off x="9979320" y="13646385"/>
            <a:ext cx="5037822" cy="769441"/>
          </a:xfrm>
          <a:prstGeom prst="rect">
            <a:avLst/>
          </a:prstGeom>
          <a:noFill/>
        </p:spPr>
        <p:txBody>
          <a:bodyPr wrap="square" rtlCol="0">
            <a:spAutoFit/>
          </a:bodyPr>
          <a:lstStyle/>
          <a:p>
            <a:r>
              <a:rPr lang="en-IE" sz="4400" dirty="0" smtClean="0">
                <a:solidFill>
                  <a:srgbClr val="FFCC00"/>
                </a:solidFill>
                <a:latin typeface="Calibri Light" panose="020F0302020204030204" pitchFamily="34" charset="0"/>
                <a:cs typeface="Calibri Light" panose="020F0302020204030204" pitchFamily="34" charset="0"/>
              </a:rPr>
              <a:t>Weibull Extension</a:t>
            </a:r>
            <a:endParaRPr lang="en-IE" sz="4000" dirty="0">
              <a:solidFill>
                <a:srgbClr val="FFCC00"/>
              </a:solidFill>
              <a:latin typeface="Calibri Light" panose="020F0302020204030204" pitchFamily="34" charset="0"/>
              <a:cs typeface="Calibri Light" panose="020F0302020204030204" pitchFamily="34" charset="0"/>
            </a:endParaRPr>
          </a:p>
        </p:txBody>
      </p:sp>
      <p:sp>
        <p:nvSpPr>
          <p:cNvPr id="89" name="TextBox 88"/>
          <p:cNvSpPr txBox="1"/>
          <p:nvPr/>
        </p:nvSpPr>
        <p:spPr>
          <a:xfrm>
            <a:off x="10016218" y="15885140"/>
            <a:ext cx="4913283" cy="769441"/>
          </a:xfrm>
          <a:prstGeom prst="rect">
            <a:avLst/>
          </a:prstGeom>
          <a:noFill/>
        </p:spPr>
        <p:txBody>
          <a:bodyPr wrap="square" rtlCol="0">
            <a:spAutoFit/>
          </a:bodyPr>
          <a:lstStyle/>
          <a:p>
            <a:r>
              <a:rPr lang="en-IE" sz="4400" dirty="0" smtClean="0">
                <a:solidFill>
                  <a:srgbClr val="003399"/>
                </a:solidFill>
                <a:latin typeface="Calibri Light" panose="020F0302020204030204" pitchFamily="34" charset="0"/>
                <a:cs typeface="Calibri Light" panose="020F0302020204030204" pitchFamily="34" charset="0"/>
              </a:rPr>
              <a:t>Log-logistic/Burr</a:t>
            </a:r>
            <a:endParaRPr lang="en-IE" sz="4000" dirty="0">
              <a:solidFill>
                <a:srgbClr val="003399"/>
              </a:solidFill>
              <a:latin typeface="Calibri Light" panose="020F0302020204030204" pitchFamily="34" charset="0"/>
              <a:cs typeface="Calibri Light" panose="020F0302020204030204" pitchFamily="34" charset="0"/>
            </a:endParaRPr>
          </a:p>
        </p:txBody>
      </p:sp>
      <p:sp>
        <p:nvSpPr>
          <p:cNvPr id="90" name="TextBox 89"/>
          <p:cNvSpPr txBox="1"/>
          <p:nvPr/>
        </p:nvSpPr>
        <p:spPr>
          <a:xfrm>
            <a:off x="9979320" y="18159107"/>
            <a:ext cx="3350854" cy="769441"/>
          </a:xfrm>
          <a:prstGeom prst="rect">
            <a:avLst/>
          </a:prstGeom>
          <a:noFill/>
        </p:spPr>
        <p:txBody>
          <a:bodyPr wrap="square" rtlCol="0">
            <a:spAutoFit/>
          </a:bodyPr>
          <a:lstStyle/>
          <a:p>
            <a:r>
              <a:rPr lang="en-IE" sz="4400" dirty="0" smtClean="0">
                <a:solidFill>
                  <a:srgbClr val="E96401"/>
                </a:solidFill>
                <a:latin typeface="Calibri Light" panose="020F0302020204030204" pitchFamily="34" charset="0"/>
                <a:cs typeface="Calibri Light" panose="020F0302020204030204" pitchFamily="34" charset="0"/>
              </a:rPr>
              <a:t>Exponential</a:t>
            </a:r>
            <a:endParaRPr lang="en-IE" sz="2000" dirty="0">
              <a:solidFill>
                <a:srgbClr val="E96401"/>
              </a:solidFill>
              <a:latin typeface="Calibri Light" panose="020F0302020204030204" pitchFamily="34" charset="0"/>
              <a:cs typeface="Calibri Light" panose="020F0302020204030204" pitchFamily="34" charset="0"/>
            </a:endParaRPr>
          </a:p>
        </p:txBody>
      </p:sp>
      <p:sp>
        <p:nvSpPr>
          <p:cNvPr id="91" name="TextBox 90"/>
          <p:cNvSpPr txBox="1"/>
          <p:nvPr/>
        </p:nvSpPr>
        <p:spPr>
          <a:xfrm>
            <a:off x="10016218" y="18871166"/>
            <a:ext cx="5037822" cy="769441"/>
          </a:xfrm>
          <a:prstGeom prst="rect">
            <a:avLst/>
          </a:prstGeom>
          <a:noFill/>
        </p:spPr>
        <p:txBody>
          <a:bodyPr wrap="square" rtlCol="0">
            <a:spAutoFit/>
          </a:bodyPr>
          <a:lstStyle/>
          <a:p>
            <a:r>
              <a:rPr lang="en-IE" sz="4400" dirty="0" smtClean="0">
                <a:solidFill>
                  <a:srgbClr val="135942"/>
                </a:solidFill>
                <a:latin typeface="Calibri Light" panose="020F0302020204030204" pitchFamily="34" charset="0"/>
                <a:cs typeface="Calibri Light" panose="020F0302020204030204" pitchFamily="34" charset="0"/>
              </a:rPr>
              <a:t>Log-logistic/Weibull</a:t>
            </a:r>
            <a:endParaRPr lang="en-IE" sz="2000" dirty="0">
              <a:solidFill>
                <a:srgbClr val="135942"/>
              </a:solidFill>
              <a:latin typeface="Calibri Light" panose="020F0302020204030204" pitchFamily="34" charset="0"/>
              <a:cs typeface="Calibri Light" panose="020F0302020204030204" pitchFamily="34" charset="0"/>
            </a:endParaRPr>
          </a:p>
        </p:txBody>
      </p:sp>
      <p:sp>
        <p:nvSpPr>
          <p:cNvPr id="92" name="TextBox 91"/>
          <p:cNvSpPr txBox="1"/>
          <p:nvPr/>
        </p:nvSpPr>
        <p:spPr>
          <a:xfrm>
            <a:off x="390847" y="22239956"/>
            <a:ext cx="13680000" cy="2554545"/>
          </a:xfrm>
          <a:prstGeom prst="rect">
            <a:avLst/>
          </a:prstGeom>
          <a:noFill/>
        </p:spPr>
        <p:txBody>
          <a:bodyPr wrap="square" rtlCol="0">
            <a:spAutoFit/>
          </a:bodyPr>
          <a:lstStyle/>
          <a:p>
            <a:r>
              <a:rPr lang="en-IE" sz="4000" dirty="0" smtClean="0">
                <a:latin typeface="Calibri Light" panose="020F0302020204030204" pitchFamily="34" charset="0"/>
                <a:cs typeface="Calibri Light" panose="020F0302020204030204" pitchFamily="34" charset="0"/>
              </a:rPr>
              <a:t>The PGW MPR model used in this research allows covariates to enter the hazard through the scale (</a:t>
            </a:r>
            <a:r>
              <a:rPr lang="el-GR" sz="4000" dirty="0" smtClean="0">
                <a:latin typeface="Calibri Light" panose="020F0302020204030204" pitchFamily="34" charset="0"/>
                <a:cs typeface="Calibri Light" panose="020F0302020204030204" pitchFamily="34" charset="0"/>
              </a:rPr>
              <a:t>τ</a:t>
            </a:r>
            <a:r>
              <a:rPr lang="en-IE" sz="4000" dirty="0" smtClean="0">
                <a:latin typeface="Calibri Light" panose="020F0302020204030204" pitchFamily="34" charset="0"/>
                <a:cs typeface="Calibri Light" panose="020F0302020204030204" pitchFamily="34" charset="0"/>
              </a:rPr>
              <a:t>) and shape (</a:t>
            </a:r>
            <a:r>
              <a:rPr lang="el-GR" sz="4000" dirty="0" smtClean="0">
                <a:latin typeface="Calibri Light" panose="020F0302020204030204" pitchFamily="34" charset="0"/>
                <a:cs typeface="Calibri Light" panose="020F0302020204030204" pitchFamily="34" charset="0"/>
              </a:rPr>
              <a:t>γ</a:t>
            </a:r>
            <a:r>
              <a:rPr lang="en-IE" sz="4000" dirty="0" smtClean="0">
                <a:latin typeface="Calibri Light" panose="020F0302020204030204" pitchFamily="34" charset="0"/>
                <a:cs typeface="Calibri Light" panose="020F0302020204030204" pitchFamily="34" charset="0"/>
              </a:rPr>
              <a:t>) parameters where the additional shape (</a:t>
            </a:r>
            <a:r>
              <a:rPr lang="el-GR" sz="4000" dirty="0" smtClean="0">
                <a:latin typeface="Calibri Light" panose="020F0302020204030204" pitchFamily="34" charset="0"/>
                <a:cs typeface="Calibri Light" panose="020F0302020204030204" pitchFamily="34" charset="0"/>
              </a:rPr>
              <a:t>κ</a:t>
            </a:r>
            <a:r>
              <a:rPr lang="en-IE" sz="4000" dirty="0" smtClean="0">
                <a:latin typeface="Calibri Light" panose="020F0302020204030204" pitchFamily="34" charset="0"/>
                <a:cs typeface="Calibri Light" panose="020F0302020204030204" pitchFamily="34" charset="0"/>
              </a:rPr>
              <a:t>) parameter is independent of covariates:</a:t>
            </a:r>
            <a:endParaRPr lang="en-IE" sz="4000" dirty="0">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94" name="TextBox 93"/>
              <p:cNvSpPr txBox="1">
                <a:spLocks/>
              </p:cNvSpPr>
              <p:nvPr/>
            </p:nvSpPr>
            <p:spPr>
              <a:xfrm>
                <a:off x="883943" y="36969720"/>
                <a:ext cx="12236609" cy="646331"/>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pPr algn="just"/>
                <a:r>
                  <a:rPr lang="en-IE" sz="3600" b="1" dirty="0" smtClean="0">
                    <a:latin typeface="Calibri" panose="020F0502020204030204" pitchFamily="34" charset="0"/>
                    <a:ea typeface="Roboto" pitchFamily="2" charset="0"/>
                    <a:cs typeface="Calibri" panose="020F0502020204030204" pitchFamily="34" charset="0"/>
                  </a:rPr>
                  <a:t>Figure </a:t>
                </a:r>
                <a:r>
                  <a:rPr lang="en-IE" sz="3600" b="1" dirty="0">
                    <a:latin typeface="Calibri" panose="020F0502020204030204" pitchFamily="34" charset="0"/>
                    <a:ea typeface="Roboto" pitchFamily="2" charset="0"/>
                    <a:cs typeface="Calibri" panose="020F0502020204030204" pitchFamily="34" charset="0"/>
                  </a:rPr>
                  <a:t>2</a:t>
                </a:r>
                <a:r>
                  <a:rPr lang="en-IE" sz="3600" b="1" dirty="0" smtClean="0">
                    <a:latin typeface="Calibri" panose="020F0502020204030204" pitchFamily="34" charset="0"/>
                    <a:ea typeface="Roboto" pitchFamily="2" charset="0"/>
                    <a:cs typeface="Calibri" panose="020F0502020204030204" pitchFamily="34" charset="0"/>
                  </a:rPr>
                  <a:t>. </a:t>
                </a:r>
                <a:r>
                  <a:rPr lang="en-IE" sz="3600" dirty="0">
                    <a:latin typeface="Calibri" panose="020F0502020204030204" pitchFamily="34" charset="0"/>
                    <a:ea typeface="Roboto" pitchFamily="2" charset="0"/>
                    <a:cs typeface="Calibri" panose="020F0502020204030204" pitchFamily="34" charset="0"/>
                  </a:rPr>
                  <a:t>Impact of the shape (</a:t>
                </a:r>
                <a14:m>
                  <m:oMath xmlns:m="http://schemas.openxmlformats.org/officeDocument/2006/math">
                    <m:r>
                      <m:rPr>
                        <m:sty m:val="p"/>
                      </m:rPr>
                      <a:rPr lang="el-GR" sz="3600" i="1">
                        <a:latin typeface="Cambria Math" panose="02040503050406030204" pitchFamily="18" charset="0"/>
                        <a:ea typeface="Roboto" pitchFamily="2" charset="0"/>
                        <a:cs typeface="Calibri" panose="020F0502020204030204" pitchFamily="34" charset="0"/>
                      </a:rPr>
                      <m:t>γ</m:t>
                    </m:r>
                  </m:oMath>
                </a14:m>
                <a:r>
                  <a:rPr lang="en-IE" sz="3600" dirty="0">
                    <a:latin typeface="Calibri" panose="020F0502020204030204" pitchFamily="34" charset="0"/>
                    <a:ea typeface="Roboto" pitchFamily="2" charset="0"/>
                    <a:cs typeface="Calibri" panose="020F0502020204030204" pitchFamily="34" charset="0"/>
                  </a:rPr>
                  <a:t>) and scale (</a:t>
                </a:r>
                <a:r>
                  <a:rPr lang="el-GR" sz="3600" dirty="0">
                    <a:latin typeface="Calibri" panose="020F0502020204030204" pitchFamily="34" charset="0"/>
                    <a:ea typeface="Roboto" pitchFamily="2" charset="0"/>
                    <a:cs typeface="Calibri" panose="020F0502020204030204" pitchFamily="34" charset="0"/>
                  </a:rPr>
                  <a:t>τ</a:t>
                </a:r>
                <a:r>
                  <a:rPr lang="en-IE" sz="3600" dirty="0">
                    <a:latin typeface="Calibri" panose="020F0502020204030204" pitchFamily="34" charset="0"/>
                    <a:ea typeface="Roboto" pitchFamily="2" charset="0"/>
                    <a:cs typeface="Calibri" panose="020F0502020204030204" pitchFamily="34" charset="0"/>
                  </a:rPr>
                  <a:t>) on the h</a:t>
                </a:r>
                <a:r>
                  <a:rPr lang="en-IE" sz="3600" dirty="0">
                    <a:latin typeface="Calibri Light" panose="020F0302020204030204" pitchFamily="34" charset="0"/>
                    <a:ea typeface="Roboto" pitchFamily="2" charset="0"/>
                    <a:cs typeface="Calibri Light" panose="020F0302020204030204" pitchFamily="34" charset="0"/>
                  </a:rPr>
                  <a:t>aza</a:t>
                </a:r>
                <a:r>
                  <a:rPr lang="en-IE" sz="3600" dirty="0">
                    <a:latin typeface="Calibri" panose="020F0502020204030204" pitchFamily="34" charset="0"/>
                    <a:ea typeface="Roboto" pitchFamily="2" charset="0"/>
                    <a:cs typeface="Calibri" panose="020F0502020204030204" pitchFamily="34" charset="0"/>
                  </a:rPr>
                  <a:t>rd.</a:t>
                </a:r>
              </a:p>
            </p:txBody>
          </p:sp>
        </mc:Choice>
        <mc:Fallback xmlns="">
          <p:sp>
            <p:nvSpPr>
              <p:cNvPr id="94" name="TextBox 93"/>
              <p:cNvSpPr txBox="1">
                <a:spLocks noRot="1" noChangeAspect="1" noMove="1" noResize="1" noEditPoints="1" noAdjustHandles="1" noChangeArrowheads="1" noChangeShapeType="1" noTextEdit="1"/>
              </p:cNvSpPr>
              <p:nvPr/>
            </p:nvSpPr>
            <p:spPr>
              <a:xfrm>
                <a:off x="883943" y="36969720"/>
                <a:ext cx="12236609" cy="646331"/>
              </a:xfrm>
              <a:prstGeom prst="rect">
                <a:avLst/>
              </a:prstGeom>
              <a:blipFill>
                <a:blip r:embed="rId8"/>
                <a:stretch>
                  <a:fillRect l="-1495" t="-15094" b="-34906"/>
                </a:stretch>
              </a:blipFill>
              <a:ln>
                <a:no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292876" y="24872053"/>
                <a:ext cx="8490857"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E" sz="4000" b="0" i="1" smtClean="0">
                          <a:solidFill>
                            <a:schemeClr val="tx1"/>
                          </a:solidFill>
                          <a:latin typeface="Cambria Math" panose="02040503050406030204" pitchFamily="18" charset="0"/>
                          <a:ea typeface="Cambria Math" panose="02040503050406030204" pitchFamily="18" charset="0"/>
                        </a:rPr>
                        <m:t>𝑙𝑜𝑔</m:t>
                      </m:r>
                      <m:d>
                        <m:dPr>
                          <m:ctrlPr>
                            <a:rPr lang="en-IE" sz="4000" b="0" i="1" smtClean="0">
                              <a:solidFill>
                                <a:schemeClr val="tx1"/>
                              </a:solidFill>
                              <a:latin typeface="Cambria Math" panose="02040503050406030204" pitchFamily="18" charset="0"/>
                              <a:ea typeface="Cambria Math" panose="02040503050406030204" pitchFamily="18" charset="0"/>
                            </a:rPr>
                          </m:ctrlPr>
                        </m:dPr>
                        <m:e>
                          <m:r>
                            <a:rPr lang="el-GR" sz="4000" b="0" i="1" smtClean="0">
                              <a:solidFill>
                                <a:schemeClr val="tx1"/>
                              </a:solidFill>
                              <a:latin typeface="Cambria Math" panose="02040503050406030204" pitchFamily="18" charset="0"/>
                              <a:ea typeface="Cambria Math" panose="02040503050406030204" pitchFamily="18" charset="0"/>
                            </a:rPr>
                            <m:t>𝜏</m:t>
                          </m:r>
                        </m:e>
                      </m:d>
                      <m:r>
                        <a:rPr lang="en-IE" sz="4000" b="0" i="1" smtClean="0">
                          <a:solidFill>
                            <a:schemeClr val="tx1"/>
                          </a:solidFill>
                          <a:latin typeface="Cambria Math" panose="02040503050406030204" pitchFamily="18" charset="0"/>
                          <a:ea typeface="Cambria Math" panose="02040503050406030204" pitchFamily="18" charset="0"/>
                        </a:rPr>
                        <m:t>=</m:t>
                      </m:r>
                      <m:sSup>
                        <m:sSupPr>
                          <m:ctrlPr>
                            <a:rPr lang="en-IE" sz="4000" b="0" i="1" smtClean="0">
                              <a:solidFill>
                                <a:schemeClr val="tx1"/>
                              </a:solidFill>
                              <a:latin typeface="Cambria Math" panose="02040503050406030204" pitchFamily="18" charset="0"/>
                              <a:ea typeface="Cambria Math" panose="02040503050406030204" pitchFamily="18" charset="0"/>
                            </a:rPr>
                          </m:ctrlPr>
                        </m:sSupPr>
                        <m:e>
                          <m:r>
                            <a:rPr lang="en-IE" sz="4000" b="0" i="1" smtClean="0">
                              <a:solidFill>
                                <a:schemeClr val="tx1"/>
                              </a:solidFill>
                              <a:latin typeface="Cambria Math" panose="02040503050406030204" pitchFamily="18" charset="0"/>
                              <a:ea typeface="Cambria Math" panose="02040503050406030204" pitchFamily="18" charset="0"/>
                            </a:rPr>
                            <m:t>𝑥</m:t>
                          </m:r>
                        </m:e>
                        <m:sup>
                          <m:r>
                            <a:rPr lang="en-IE" sz="4000" b="0" i="1" smtClean="0">
                              <a:solidFill>
                                <a:schemeClr val="tx1"/>
                              </a:solidFill>
                              <a:latin typeface="Cambria Math" panose="02040503050406030204" pitchFamily="18" charset="0"/>
                              <a:ea typeface="Cambria Math" panose="02040503050406030204" pitchFamily="18" charset="0"/>
                            </a:rPr>
                            <m:t>𝑇</m:t>
                          </m:r>
                        </m:sup>
                      </m:sSup>
                      <m:r>
                        <a:rPr lang="el-GR" sz="4000" b="0" i="1" smtClean="0">
                          <a:solidFill>
                            <a:schemeClr val="tx1"/>
                          </a:solidFill>
                          <a:latin typeface="Cambria Math" panose="02040503050406030204" pitchFamily="18" charset="0"/>
                          <a:ea typeface="Cambria Math" panose="02040503050406030204" pitchFamily="18" charset="0"/>
                        </a:rPr>
                        <m:t>𝛽</m:t>
                      </m:r>
                    </m:oMath>
                  </m:oMathPara>
                </a14:m>
                <a:endParaRPr lang="en-IE" sz="4000" i="1" dirty="0">
                  <a:latin typeface="Cambria Math" panose="02040503050406030204" pitchFamily="18" charset="0"/>
                  <a:ea typeface="Cambria Math" panose="02040503050406030204" pitchFamily="18" charset="0"/>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292876" y="24872053"/>
                <a:ext cx="8490857" cy="707886"/>
              </a:xfrm>
              <a:prstGeom prst="rect">
                <a:avLst/>
              </a:prstGeom>
              <a:blipFill>
                <a:blip r:embed="rId9"/>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4875348" y="24909501"/>
                <a:ext cx="8490857" cy="7078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IE" sz="4000" b="0" i="1" smtClean="0">
                          <a:solidFill>
                            <a:schemeClr val="tx1"/>
                          </a:solidFill>
                          <a:latin typeface="Cambria Math" panose="02040503050406030204" pitchFamily="18" charset="0"/>
                          <a:ea typeface="Cambria Math" panose="02040503050406030204" pitchFamily="18" charset="0"/>
                        </a:rPr>
                        <m:t>𝑙𝑜𝑔</m:t>
                      </m:r>
                      <m:d>
                        <m:dPr>
                          <m:ctrlPr>
                            <a:rPr lang="en-IE" sz="4000" b="0" i="1" smtClean="0">
                              <a:solidFill>
                                <a:schemeClr val="tx1"/>
                              </a:solidFill>
                              <a:latin typeface="Cambria Math" panose="02040503050406030204" pitchFamily="18" charset="0"/>
                              <a:ea typeface="Cambria Math" panose="02040503050406030204" pitchFamily="18" charset="0"/>
                            </a:rPr>
                          </m:ctrlPr>
                        </m:dPr>
                        <m:e>
                          <m:r>
                            <m:rPr>
                              <m:sty m:val="p"/>
                            </m:rPr>
                            <a:rPr lang="el-GR" sz="4000" i="1">
                              <a:latin typeface="Cambria Math" panose="02040503050406030204" pitchFamily="18" charset="0"/>
                              <a:ea typeface="Cambria Math" panose="02040503050406030204" pitchFamily="18" charset="0"/>
                            </a:rPr>
                            <m:t>γ</m:t>
                          </m:r>
                        </m:e>
                      </m:d>
                      <m:r>
                        <a:rPr lang="en-IE" sz="4000" b="0" i="1" smtClean="0">
                          <a:solidFill>
                            <a:schemeClr val="tx1"/>
                          </a:solidFill>
                          <a:latin typeface="Cambria Math" panose="02040503050406030204" pitchFamily="18" charset="0"/>
                          <a:ea typeface="Cambria Math" panose="02040503050406030204" pitchFamily="18" charset="0"/>
                        </a:rPr>
                        <m:t>=</m:t>
                      </m:r>
                      <m:sSup>
                        <m:sSupPr>
                          <m:ctrlPr>
                            <a:rPr lang="en-IE" sz="4000" b="0" i="1" smtClean="0">
                              <a:solidFill>
                                <a:schemeClr val="tx1"/>
                              </a:solidFill>
                              <a:latin typeface="Cambria Math" panose="02040503050406030204" pitchFamily="18" charset="0"/>
                              <a:ea typeface="Cambria Math" panose="02040503050406030204" pitchFamily="18" charset="0"/>
                            </a:rPr>
                          </m:ctrlPr>
                        </m:sSupPr>
                        <m:e>
                          <m:r>
                            <a:rPr lang="en-IE" sz="4000" b="0" i="1" smtClean="0">
                              <a:solidFill>
                                <a:schemeClr val="tx1"/>
                              </a:solidFill>
                              <a:latin typeface="Cambria Math" panose="02040503050406030204" pitchFamily="18" charset="0"/>
                              <a:ea typeface="Cambria Math" panose="02040503050406030204" pitchFamily="18" charset="0"/>
                            </a:rPr>
                            <m:t>𝑥</m:t>
                          </m:r>
                        </m:e>
                        <m:sup>
                          <m:r>
                            <a:rPr lang="en-IE" sz="4000" b="0" i="1" smtClean="0">
                              <a:solidFill>
                                <a:schemeClr val="tx1"/>
                              </a:solidFill>
                              <a:latin typeface="Cambria Math" panose="02040503050406030204" pitchFamily="18" charset="0"/>
                              <a:ea typeface="Cambria Math" panose="02040503050406030204" pitchFamily="18" charset="0"/>
                            </a:rPr>
                            <m:t>𝑇</m:t>
                          </m:r>
                        </m:sup>
                      </m:sSup>
                      <m:r>
                        <m:rPr>
                          <m:sty m:val="p"/>
                        </m:rPr>
                        <a:rPr lang="el-GR" sz="4000" b="0" i="1" smtClean="0">
                          <a:solidFill>
                            <a:schemeClr val="tx1"/>
                          </a:solidFill>
                          <a:latin typeface="Cambria Math" panose="02040503050406030204" pitchFamily="18" charset="0"/>
                          <a:ea typeface="Cambria Math" panose="02040503050406030204" pitchFamily="18" charset="0"/>
                        </a:rPr>
                        <m:t>α</m:t>
                      </m:r>
                    </m:oMath>
                  </m:oMathPara>
                </a14:m>
                <a:endParaRPr lang="en-IE" sz="6000" i="1" dirty="0">
                  <a:latin typeface="Cambria Math" panose="02040503050406030204" pitchFamily="18" charset="0"/>
                  <a:ea typeface="Cambria Math" panose="02040503050406030204" pitchFamily="18" charset="0"/>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4875348" y="24909501"/>
                <a:ext cx="8490857" cy="707886"/>
              </a:xfrm>
              <a:prstGeom prst="rect">
                <a:avLst/>
              </a:prstGeom>
              <a:blipFill>
                <a:blip r:embed="rId10"/>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9208274" y="24923644"/>
                <a:ext cx="8490857" cy="7078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IE" sz="4000" b="0" i="1" smtClean="0">
                          <a:solidFill>
                            <a:schemeClr val="tx1"/>
                          </a:solidFill>
                          <a:latin typeface="Cambria Math" panose="02040503050406030204" pitchFamily="18" charset="0"/>
                          <a:ea typeface="Cambria Math" panose="02040503050406030204" pitchFamily="18" charset="0"/>
                        </a:rPr>
                        <m:t>𝑙𝑜𝑔</m:t>
                      </m:r>
                      <m:d>
                        <m:dPr>
                          <m:ctrlPr>
                            <a:rPr lang="en-IE" sz="4000" b="0" i="1" smtClean="0">
                              <a:solidFill>
                                <a:schemeClr val="tx1"/>
                              </a:solidFill>
                              <a:latin typeface="Cambria Math" panose="02040503050406030204" pitchFamily="18" charset="0"/>
                              <a:ea typeface="Cambria Math" panose="02040503050406030204" pitchFamily="18" charset="0"/>
                            </a:rPr>
                          </m:ctrlPr>
                        </m:dPr>
                        <m:e>
                          <m:r>
                            <m:rPr>
                              <m:sty m:val="p"/>
                            </m:rPr>
                            <a:rPr lang="el-GR" sz="4000" i="1">
                              <a:latin typeface="Cambria Math" panose="02040503050406030204" pitchFamily="18" charset="0"/>
                              <a:ea typeface="Cambria Math" panose="02040503050406030204" pitchFamily="18" charset="0"/>
                            </a:rPr>
                            <m:t>κ</m:t>
                          </m:r>
                          <m:r>
                            <a:rPr lang="en-IE" sz="4000" b="0" i="1" smtClean="0">
                              <a:latin typeface="Cambria Math" panose="02040503050406030204" pitchFamily="18" charset="0"/>
                              <a:ea typeface="Cambria Math" panose="02040503050406030204" pitchFamily="18" charset="0"/>
                            </a:rPr>
                            <m:t>+1</m:t>
                          </m:r>
                        </m:e>
                      </m:d>
                      <m:r>
                        <a:rPr lang="en-IE" sz="4000" b="0" i="1" smtClean="0">
                          <a:solidFill>
                            <a:schemeClr val="tx1"/>
                          </a:solidFill>
                          <a:latin typeface="Cambria Math" panose="02040503050406030204" pitchFamily="18" charset="0"/>
                          <a:ea typeface="Cambria Math" panose="02040503050406030204" pitchFamily="18" charset="0"/>
                        </a:rPr>
                        <m:t>= </m:t>
                      </m:r>
                      <m:r>
                        <m:rPr>
                          <m:sty m:val="p"/>
                        </m:rPr>
                        <a:rPr lang="el-GR" sz="4000" b="0" i="1" smtClean="0">
                          <a:solidFill>
                            <a:schemeClr val="tx1"/>
                          </a:solidFill>
                          <a:latin typeface="Cambria Math" panose="02040503050406030204" pitchFamily="18" charset="0"/>
                          <a:ea typeface="Cambria Math" panose="02040503050406030204" pitchFamily="18" charset="0"/>
                        </a:rPr>
                        <m:t>ω</m:t>
                      </m:r>
                    </m:oMath>
                  </m:oMathPara>
                </a14:m>
                <a:endParaRPr lang="en-IE" sz="4800" i="1" dirty="0">
                  <a:latin typeface="Cambria Math" panose="02040503050406030204" pitchFamily="18" charset="0"/>
                  <a:ea typeface="Cambria Math" panose="02040503050406030204" pitchFamily="18" charset="0"/>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9208274" y="24923644"/>
                <a:ext cx="8490857" cy="707886"/>
              </a:xfrm>
              <a:prstGeom prst="rect">
                <a:avLst/>
              </a:prstGeom>
              <a:blipFill>
                <a:blip r:embed="rId11"/>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260219" y="25647561"/>
                <a:ext cx="13680000" cy="1323439"/>
              </a:xfrm>
              <a:prstGeom prst="rect">
                <a:avLst/>
              </a:prstGeom>
              <a:noFill/>
            </p:spPr>
            <p:txBody>
              <a:bodyPr wrap="square" rtlCol="0">
                <a:spAutoFit/>
              </a:bodyPr>
              <a:lstStyle/>
              <a:p>
                <a:r>
                  <a:rPr lang="en-IE" sz="4000" dirty="0" smtClean="0">
                    <a:latin typeface="Calibri Light" panose="020F0302020204030204" pitchFamily="34" charset="0"/>
                    <a:cs typeface="Calibri Light" panose="020F0302020204030204" pitchFamily="34" charset="0"/>
                  </a:rPr>
                  <a:t>where </a:t>
                </a:r>
                <a14:m>
                  <m:oMath xmlns:m="http://schemas.openxmlformats.org/officeDocument/2006/math">
                    <m:r>
                      <a:rPr lang="en-IE" sz="4000" b="0" i="1" smtClean="0">
                        <a:latin typeface="Cambria Math" panose="02040503050406030204" pitchFamily="18" charset="0"/>
                        <a:cs typeface="Calibri Light" panose="020F0302020204030204" pitchFamily="34" charset="0"/>
                      </a:rPr>
                      <m:t>𝑥</m:t>
                    </m:r>
                  </m:oMath>
                </a14:m>
                <a:r>
                  <a:rPr lang="en-IE" sz="4000" dirty="0" smtClean="0">
                    <a:latin typeface="Calibri Light" panose="020F0302020204030204" pitchFamily="34" charset="0"/>
                    <a:cs typeface="Calibri Light" panose="020F0302020204030204" pitchFamily="34" charset="0"/>
                  </a:rPr>
                  <a:t> is the covariate vector </a:t>
                </a:r>
                <a:r>
                  <a:rPr lang="en-IE" sz="4000" dirty="0">
                    <a:latin typeface="Calibri Light" panose="020F0302020204030204" pitchFamily="34" charset="0"/>
                    <a:cs typeface="Calibri Light" panose="020F0302020204030204" pitchFamily="34" charset="0"/>
                  </a:rPr>
                  <a:t>and </a:t>
                </a:r>
                <a14:m>
                  <m:oMath xmlns:m="http://schemas.openxmlformats.org/officeDocument/2006/math">
                    <m:r>
                      <a:rPr lang="el-GR" sz="4000" b="0" i="1" smtClean="0">
                        <a:latin typeface="Cambria Math" panose="02040503050406030204" pitchFamily="18" charset="0"/>
                        <a:cs typeface="Calibri Light" panose="020F0302020204030204" pitchFamily="34" charset="0"/>
                      </a:rPr>
                      <m:t>𝛽</m:t>
                    </m:r>
                  </m:oMath>
                </a14:m>
                <a:r>
                  <a:rPr lang="en-IE" sz="4000" dirty="0" smtClean="0">
                    <a:latin typeface="Calibri Light" panose="020F0302020204030204" pitchFamily="34" charset="0"/>
                    <a:cs typeface="Calibri Light" panose="020F0302020204030204" pitchFamily="34" charset="0"/>
                  </a:rPr>
                  <a:t>, </a:t>
                </a: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α</m:t>
                    </m:r>
                    <m:r>
                      <a:rPr lang="en-IE" sz="4000" b="0" i="1" smtClean="0">
                        <a:latin typeface="Cambria Math" panose="02040503050406030204" pitchFamily="18" charset="0"/>
                        <a:cs typeface="Calibri Light" panose="020F0302020204030204" pitchFamily="34" charset="0"/>
                      </a:rPr>
                      <m:t> </m:t>
                    </m:r>
                  </m:oMath>
                </a14:m>
                <a:r>
                  <a:rPr lang="en-IE" sz="4000" dirty="0" smtClean="0">
                    <a:latin typeface="Calibri Light" panose="020F0302020204030204" pitchFamily="34" charset="0"/>
                    <a:cs typeface="Calibri Light" panose="020F0302020204030204" pitchFamily="34" charset="0"/>
                  </a:rPr>
                  <a:t>and </a:t>
                </a: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ω</m:t>
                    </m:r>
                  </m:oMath>
                </a14:m>
                <a:r>
                  <a:rPr lang="en-IE" sz="4000" dirty="0" smtClean="0">
                    <a:latin typeface="Calibri Light" panose="020F0302020204030204" pitchFamily="34" charset="0"/>
                    <a:cs typeface="Calibri Light" panose="020F0302020204030204" pitchFamily="34" charset="0"/>
                  </a:rPr>
                  <a:t> are </a:t>
                </a:r>
                <a:r>
                  <a:rPr lang="en-IE" sz="4000" dirty="0">
                    <a:latin typeface="Calibri Light" panose="020F0302020204030204" pitchFamily="34" charset="0"/>
                    <a:cs typeface="Calibri Light" panose="020F0302020204030204" pitchFamily="34" charset="0"/>
                  </a:rPr>
                  <a:t>the </a:t>
                </a:r>
                <a:r>
                  <a:rPr lang="en-IE" sz="4000" dirty="0" smtClean="0">
                    <a:latin typeface="Calibri Light" panose="020F0302020204030204" pitchFamily="34" charset="0"/>
                    <a:cs typeface="Calibri Light" panose="020F0302020204030204" pitchFamily="34" charset="0"/>
                  </a:rPr>
                  <a:t>regression coefficients associated with </a:t>
                </a: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τ</m:t>
                    </m:r>
                  </m:oMath>
                </a14:m>
                <a:r>
                  <a:rPr lang="en-IE" sz="4000" dirty="0" smtClean="0">
                    <a:latin typeface="Calibri Light" panose="020F0302020204030204" pitchFamily="34" charset="0"/>
                    <a:cs typeface="Calibri Light" panose="020F0302020204030204" pitchFamily="34" charset="0"/>
                  </a:rPr>
                  <a:t>, </a:t>
                </a: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γ</m:t>
                    </m:r>
                  </m:oMath>
                </a14:m>
                <a:r>
                  <a:rPr lang="en-IE" sz="4000" dirty="0" smtClean="0">
                    <a:latin typeface="Calibri Light" panose="020F0302020204030204" pitchFamily="34" charset="0"/>
                    <a:cs typeface="Calibri Light" panose="020F0302020204030204" pitchFamily="34" charset="0"/>
                  </a:rPr>
                  <a:t> and </a:t>
                </a: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κ</m:t>
                    </m:r>
                  </m:oMath>
                </a14:m>
                <a:r>
                  <a:rPr lang="en-IE" sz="4000" dirty="0" smtClean="0">
                    <a:latin typeface="Calibri Light" panose="020F0302020204030204" pitchFamily="34" charset="0"/>
                    <a:cs typeface="Calibri Light" panose="020F0302020204030204" pitchFamily="34" charset="0"/>
                  </a:rPr>
                  <a:t>.</a:t>
                </a:r>
                <a:endParaRPr lang="en-IE" sz="4000" dirty="0">
                  <a:latin typeface="Calibri Light" panose="020F0302020204030204" pitchFamily="34" charset="0"/>
                  <a:cs typeface="Calibri Light" panose="020F0302020204030204" pitchFamily="34"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260219" y="25647561"/>
                <a:ext cx="13680000" cy="1323439"/>
              </a:xfrm>
              <a:prstGeom prst="rect">
                <a:avLst/>
              </a:prstGeom>
              <a:blipFill>
                <a:blip r:embed="rId12"/>
                <a:stretch>
                  <a:fillRect l="-1604" t="-8295" r="-980" b="-18894"/>
                </a:stretch>
              </a:blipFill>
            </p:spPr>
            <p:txBody>
              <a:bodyPr/>
              <a:lstStyle/>
              <a:p>
                <a:r>
                  <a:rPr lang="en-IE">
                    <a:noFill/>
                  </a:rPr>
                  <a:t> </a:t>
                </a:r>
              </a:p>
            </p:txBody>
          </p:sp>
        </mc:Fallback>
      </mc:AlternateContent>
      <p:sp>
        <p:nvSpPr>
          <p:cNvPr id="99" name="TextBox 98"/>
          <p:cNvSpPr txBox="1">
            <a:spLocks/>
          </p:cNvSpPr>
          <p:nvPr/>
        </p:nvSpPr>
        <p:spPr>
          <a:xfrm>
            <a:off x="2998876" y="20375389"/>
            <a:ext cx="9316800" cy="646331"/>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pPr algn="just"/>
            <a:r>
              <a:rPr lang="en-IE" sz="3600" b="1" dirty="0" smtClean="0">
                <a:latin typeface="Calibri" panose="020F0502020204030204" pitchFamily="34" charset="0"/>
                <a:ea typeface="Roboto" pitchFamily="2" charset="0"/>
                <a:cs typeface="Calibri" panose="020F0502020204030204" pitchFamily="34" charset="0"/>
              </a:rPr>
              <a:t>Figure </a:t>
            </a:r>
            <a:r>
              <a:rPr lang="en-IE" sz="3600" b="1" dirty="0">
                <a:latin typeface="Calibri" panose="020F0502020204030204" pitchFamily="34" charset="0"/>
                <a:ea typeface="Roboto" pitchFamily="2" charset="0"/>
                <a:cs typeface="Calibri" panose="020F0502020204030204" pitchFamily="34" charset="0"/>
              </a:rPr>
              <a:t>1</a:t>
            </a:r>
            <a:r>
              <a:rPr lang="en-IE" sz="3600" b="1" dirty="0" smtClean="0">
                <a:latin typeface="Calibri" panose="020F0502020204030204" pitchFamily="34" charset="0"/>
                <a:ea typeface="Roboto" pitchFamily="2" charset="0"/>
                <a:cs typeface="Calibri" panose="020F0502020204030204" pitchFamily="34" charset="0"/>
              </a:rPr>
              <a:t>. </a:t>
            </a:r>
            <a:r>
              <a:rPr lang="en-IE" sz="3600" dirty="0" smtClean="0">
                <a:latin typeface="Calibri" panose="020F0502020204030204" pitchFamily="34" charset="0"/>
                <a:ea typeface="Roboto" pitchFamily="2" charset="0"/>
                <a:cs typeface="Calibri" panose="020F0502020204030204" pitchFamily="34" charset="0"/>
              </a:rPr>
              <a:t>PGW hazard shapes.</a:t>
            </a:r>
          </a:p>
        </p:txBody>
      </p:sp>
      <mc:AlternateContent xmlns:mc="http://schemas.openxmlformats.org/markup-compatibility/2006" xmlns:a14="http://schemas.microsoft.com/office/drawing/2010/main">
        <mc:Choice Requires="a14">
          <p:sp>
            <p:nvSpPr>
              <p:cNvPr id="100" name="TextBox 99"/>
              <p:cNvSpPr txBox="1"/>
              <p:nvPr/>
            </p:nvSpPr>
            <p:spPr>
              <a:xfrm>
                <a:off x="10237199" y="29419552"/>
                <a:ext cx="4599352" cy="76944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4400" i="1" smtClean="0">
                          <a:solidFill>
                            <a:srgbClr val="375517"/>
                          </a:solidFill>
                          <a:latin typeface="Cambria Math" panose="02040503050406030204" pitchFamily="18" charset="0"/>
                        </a:rPr>
                        <m:t>τ</m:t>
                      </m:r>
                      <m:r>
                        <a:rPr lang="el-GR" sz="4400" i="1" smtClean="0">
                          <a:solidFill>
                            <a:srgbClr val="375517"/>
                          </a:solidFill>
                          <a:latin typeface="Cambria Math" panose="02040503050406030204" pitchFamily="18" charset="0"/>
                        </a:rPr>
                        <m:t>&lt;1,</m:t>
                      </m:r>
                      <m:r>
                        <m:rPr>
                          <m:sty m:val="p"/>
                        </m:rPr>
                        <a:rPr lang="el-GR" sz="4400" i="1" smtClean="0">
                          <a:solidFill>
                            <a:srgbClr val="375517"/>
                          </a:solidFill>
                          <a:latin typeface="Cambria Math" panose="02040503050406030204" pitchFamily="18" charset="0"/>
                        </a:rPr>
                        <m:t>γ</m:t>
                      </m:r>
                      <m:r>
                        <a:rPr lang="el-GR" sz="4400" i="1" smtClean="0">
                          <a:solidFill>
                            <a:srgbClr val="375517"/>
                          </a:solidFill>
                          <a:latin typeface="Cambria Math" panose="02040503050406030204" pitchFamily="18" charset="0"/>
                        </a:rPr>
                        <m:t>&gt;1</m:t>
                      </m:r>
                    </m:oMath>
                  </m:oMathPara>
                </a14:m>
                <a:endParaRPr lang="en-IE" sz="2400" dirty="0">
                  <a:solidFill>
                    <a:srgbClr val="FF0000"/>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10237199" y="29419552"/>
                <a:ext cx="4599352" cy="769441"/>
              </a:xfrm>
              <a:prstGeom prst="rect">
                <a:avLst/>
              </a:prstGeom>
              <a:blipFill>
                <a:blip r:embed="rId13"/>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10237199" y="30005398"/>
                <a:ext cx="6124837" cy="76944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4400" i="1" smtClean="0">
                          <a:solidFill>
                            <a:schemeClr val="accent6">
                              <a:lumMod val="75000"/>
                            </a:schemeClr>
                          </a:solidFill>
                          <a:latin typeface="Cambria Math" panose="02040503050406030204" pitchFamily="18" charset="0"/>
                        </a:rPr>
                        <m:t>τ</m:t>
                      </m:r>
                      <m:r>
                        <a:rPr lang="el-GR" sz="4400" i="1" smtClean="0">
                          <a:solidFill>
                            <a:schemeClr val="accent6">
                              <a:lumMod val="75000"/>
                            </a:schemeClr>
                          </a:solidFill>
                          <a:latin typeface="Cambria Math" panose="02040503050406030204" pitchFamily="18" charset="0"/>
                        </a:rPr>
                        <m:t>&gt;1,</m:t>
                      </m:r>
                      <m:r>
                        <m:rPr>
                          <m:sty m:val="p"/>
                        </m:rPr>
                        <a:rPr lang="el-GR" sz="4400" i="1" smtClean="0">
                          <a:solidFill>
                            <a:schemeClr val="accent6">
                              <a:lumMod val="75000"/>
                            </a:schemeClr>
                          </a:solidFill>
                          <a:latin typeface="Cambria Math" panose="02040503050406030204" pitchFamily="18" charset="0"/>
                        </a:rPr>
                        <m:t>γ</m:t>
                      </m:r>
                      <m:r>
                        <a:rPr lang="el-GR" sz="4400" i="1" smtClean="0">
                          <a:solidFill>
                            <a:schemeClr val="accent6">
                              <a:lumMod val="75000"/>
                            </a:schemeClr>
                          </a:solidFill>
                          <a:latin typeface="Cambria Math" panose="02040503050406030204" pitchFamily="18" charset="0"/>
                        </a:rPr>
                        <m:t>&gt;1</m:t>
                      </m:r>
                    </m:oMath>
                  </m:oMathPara>
                </a14:m>
                <a:endParaRPr lang="en-IE" sz="2400" dirty="0">
                  <a:solidFill>
                    <a:schemeClr val="accent6">
                      <a:lumMod val="75000"/>
                    </a:schemeClr>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10237199" y="30005398"/>
                <a:ext cx="6124837" cy="769441"/>
              </a:xfrm>
              <a:prstGeom prst="rect">
                <a:avLst/>
              </a:prstGeom>
              <a:blipFill>
                <a:blip r:embed="rId14"/>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10360548" y="32716142"/>
                <a:ext cx="6592524" cy="76944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4400" i="1" smtClean="0">
                          <a:solidFill>
                            <a:srgbClr val="375517"/>
                          </a:solidFill>
                          <a:latin typeface="Cambria Math" panose="02040503050406030204" pitchFamily="18" charset="0"/>
                        </a:rPr>
                        <m:t>τ</m:t>
                      </m:r>
                      <m:r>
                        <a:rPr lang="el-GR" sz="4400" i="1" smtClean="0">
                          <a:solidFill>
                            <a:srgbClr val="375517"/>
                          </a:solidFill>
                          <a:latin typeface="Cambria Math" panose="02040503050406030204" pitchFamily="18" charset="0"/>
                        </a:rPr>
                        <m:t>&lt;1, </m:t>
                      </m:r>
                      <m:r>
                        <m:rPr>
                          <m:sty m:val="p"/>
                        </m:rPr>
                        <a:rPr lang="el-GR" sz="4400" i="1" smtClean="0">
                          <a:solidFill>
                            <a:srgbClr val="375517"/>
                          </a:solidFill>
                          <a:latin typeface="Cambria Math" panose="02040503050406030204" pitchFamily="18" charset="0"/>
                        </a:rPr>
                        <m:t>γ</m:t>
                      </m:r>
                      <m:r>
                        <a:rPr lang="el-GR" sz="4400" i="1" smtClean="0">
                          <a:solidFill>
                            <a:srgbClr val="375517"/>
                          </a:solidFill>
                          <a:latin typeface="Cambria Math" panose="02040503050406030204" pitchFamily="18" charset="0"/>
                        </a:rPr>
                        <m:t>&lt;1</m:t>
                      </m:r>
                    </m:oMath>
                  </m:oMathPara>
                </a14:m>
                <a:endParaRPr lang="en-IE" sz="4400" dirty="0">
                  <a:solidFill>
                    <a:srgbClr val="375517"/>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10360548" y="32716142"/>
                <a:ext cx="6592524" cy="769441"/>
              </a:xfrm>
              <a:prstGeom prst="rect">
                <a:avLst/>
              </a:prstGeom>
              <a:blipFill>
                <a:blip r:embed="rId15"/>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10355334" y="34307923"/>
                <a:ext cx="6348446" cy="76944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4400" i="1" smtClean="0">
                          <a:solidFill>
                            <a:schemeClr val="accent6">
                              <a:lumMod val="75000"/>
                            </a:schemeClr>
                          </a:solidFill>
                          <a:latin typeface="Cambria Math" panose="02040503050406030204" pitchFamily="18" charset="0"/>
                        </a:rPr>
                        <m:t>τ</m:t>
                      </m:r>
                      <m:r>
                        <a:rPr lang="el-GR" sz="4400" i="1" smtClean="0">
                          <a:solidFill>
                            <a:schemeClr val="accent6">
                              <a:lumMod val="75000"/>
                            </a:schemeClr>
                          </a:solidFill>
                          <a:latin typeface="Cambria Math" panose="02040503050406030204" pitchFamily="18" charset="0"/>
                        </a:rPr>
                        <m:t>&gt;1,</m:t>
                      </m:r>
                      <m:r>
                        <m:rPr>
                          <m:sty m:val="p"/>
                        </m:rPr>
                        <a:rPr lang="el-GR" sz="4400" i="1" smtClean="0">
                          <a:solidFill>
                            <a:schemeClr val="accent6">
                              <a:lumMod val="75000"/>
                            </a:schemeClr>
                          </a:solidFill>
                          <a:latin typeface="Cambria Math" panose="02040503050406030204" pitchFamily="18" charset="0"/>
                        </a:rPr>
                        <m:t>γ</m:t>
                      </m:r>
                      <m:r>
                        <a:rPr lang="el-GR" sz="4400" i="1" smtClean="0">
                          <a:solidFill>
                            <a:schemeClr val="accent6">
                              <a:lumMod val="75000"/>
                            </a:schemeClr>
                          </a:solidFill>
                          <a:latin typeface="Cambria Math" panose="02040503050406030204" pitchFamily="18" charset="0"/>
                        </a:rPr>
                        <m:t>&lt;1</m:t>
                      </m:r>
                    </m:oMath>
                  </m:oMathPara>
                </a14:m>
                <a:endParaRPr lang="en-IE" sz="4400" dirty="0">
                  <a:solidFill>
                    <a:schemeClr val="accent6">
                      <a:lumMod val="75000"/>
                    </a:schemeClr>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10355334" y="34307923"/>
                <a:ext cx="6348446" cy="769441"/>
              </a:xfrm>
              <a:prstGeom prst="rect">
                <a:avLst/>
              </a:prstGeom>
              <a:blipFill>
                <a:blip r:embed="rId16"/>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2751385" y="26986976"/>
                <a:ext cx="11678389" cy="707886"/>
              </a:xfrm>
              <a:prstGeom prst="rect">
                <a:avLst/>
              </a:prstGeom>
              <a:noFill/>
            </p:spPr>
            <p:txBody>
              <a:bodyPr wrap="square" rtlCol="0">
                <a:spAutoFit/>
              </a:bodyPr>
              <a:lstStyle/>
              <a:p>
                <a:r>
                  <a:rPr lang="en-IE" sz="4000" dirty="0" smtClean="0">
                    <a:latin typeface="Calibri Light" panose="020F0302020204030204" pitchFamily="34" charset="0"/>
                    <a:cs typeface="Calibri Light" panose="020F0302020204030204" pitchFamily="34" charset="0"/>
                  </a:rPr>
                  <a:t>Scale: </a:t>
                </a: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τ</m:t>
                    </m:r>
                    <m:r>
                      <a:rPr lang="el-GR" sz="4000" i="1" smtClean="0">
                        <a:latin typeface="Cambria Math" panose="02040503050406030204" pitchFamily="18" charset="0"/>
                        <a:cs typeface="Calibri Light" panose="020F0302020204030204" pitchFamily="34" charset="0"/>
                      </a:rPr>
                      <m:t>&gt;0⇒ </m:t>
                    </m:r>
                  </m:oMath>
                </a14:m>
                <a:r>
                  <a:rPr lang="en-IE" sz="4000" dirty="0" smtClean="0">
                    <a:latin typeface="Calibri Light" panose="020F0302020204030204" pitchFamily="34" charset="0"/>
                    <a:cs typeface="Calibri Light" panose="020F0302020204030204" pitchFamily="34" charset="0"/>
                  </a:rPr>
                  <a:t>Magnitude of the hazard</a:t>
                </a:r>
                <a:endParaRPr lang="en-IE" sz="4000" dirty="0">
                  <a:latin typeface="Calibri Light" panose="020F0302020204030204" pitchFamily="34" charset="0"/>
                  <a:cs typeface="Calibri Light" panose="020F0302020204030204" pitchFamily="34" charset="0"/>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2751385" y="26986976"/>
                <a:ext cx="11678389" cy="707886"/>
              </a:xfrm>
              <a:prstGeom prst="rect">
                <a:avLst/>
              </a:prstGeom>
              <a:blipFill>
                <a:blip r:embed="rId17"/>
                <a:stretch>
                  <a:fillRect l="-1827" t="-15517" b="-36207"/>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2522786" y="27637205"/>
                <a:ext cx="11120857" cy="707886"/>
              </a:xfrm>
              <a:prstGeom prst="rect">
                <a:avLst/>
              </a:prstGeom>
              <a:noFill/>
            </p:spPr>
            <p:txBody>
              <a:bodyPr wrap="square" rtlCol="0">
                <a:spAutoFit/>
              </a:bodyPr>
              <a:lstStyle/>
              <a:p>
                <a:r>
                  <a:rPr lang="en-IE" sz="4000" dirty="0" smtClean="0">
                    <a:latin typeface="Calibri Light" panose="020F0302020204030204" pitchFamily="34" charset="0"/>
                    <a:cs typeface="Calibri Light" panose="020F0302020204030204" pitchFamily="34" charset="0"/>
                  </a:rPr>
                  <a:t>Shape: </a:t>
                </a:r>
                <a14:m>
                  <m:oMath xmlns:m="http://schemas.openxmlformats.org/officeDocument/2006/math">
                    <m:r>
                      <m:rPr>
                        <m:sty m:val="p"/>
                      </m:rPr>
                      <a:rPr lang="el-GR" sz="4000" i="1" smtClean="0">
                        <a:latin typeface="Cambria Math" panose="02040503050406030204" pitchFamily="18" charset="0"/>
                        <a:cs typeface="Calibri Light" panose="020F0302020204030204" pitchFamily="34" charset="0"/>
                      </a:rPr>
                      <m:t>γ</m:t>
                    </m:r>
                    <m:r>
                      <a:rPr lang="el-GR" sz="4000" i="1" smtClean="0">
                        <a:latin typeface="Cambria Math" panose="02040503050406030204" pitchFamily="18" charset="0"/>
                        <a:cs typeface="Calibri Light" panose="020F0302020204030204" pitchFamily="34" charset="0"/>
                      </a:rPr>
                      <m:t>&gt;0⇒ </m:t>
                    </m:r>
                  </m:oMath>
                </a14:m>
                <a:r>
                  <a:rPr lang="en-IE" sz="4000" dirty="0" smtClean="0">
                    <a:latin typeface="Calibri Light" panose="020F0302020204030204" pitchFamily="34" charset="0"/>
                    <a:cs typeface="Calibri Light" panose="020F0302020204030204" pitchFamily="34" charset="0"/>
                  </a:rPr>
                  <a:t>Time evolution of the hazard</a:t>
                </a:r>
                <a:endParaRPr lang="en-IE" sz="4000" dirty="0">
                  <a:latin typeface="Calibri Light" panose="020F0302020204030204" pitchFamily="34" charset="0"/>
                  <a:cs typeface="Calibri Light" panose="020F0302020204030204" pitchFamily="34"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2522786" y="27637205"/>
                <a:ext cx="11120857" cy="707886"/>
              </a:xfrm>
              <a:prstGeom prst="rect">
                <a:avLst/>
              </a:prstGeom>
              <a:blipFill>
                <a:blip r:embed="rId18"/>
                <a:stretch>
                  <a:fillRect l="-1974" t="-15517" b="-36207"/>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2555443" y="28262868"/>
                <a:ext cx="11728330" cy="707886"/>
              </a:xfrm>
              <a:prstGeom prst="rect">
                <a:avLst/>
              </a:prstGeom>
              <a:noFill/>
            </p:spPr>
            <p:txBody>
              <a:bodyPr wrap="square" rtlCol="0">
                <a:spAutoFit/>
              </a:bodyPr>
              <a:lstStyle/>
              <a:p>
                <a:r>
                  <a:rPr lang="en-IE" sz="4000" dirty="0" smtClean="0">
                    <a:solidFill>
                      <a:schemeClr val="tx1"/>
                    </a:solidFill>
                    <a:latin typeface="Calibri Light" panose="020F0302020204030204" pitchFamily="34" charset="0"/>
                    <a:cs typeface="Calibri Light" panose="020F0302020204030204" pitchFamily="34" charset="0"/>
                  </a:rPr>
                  <a:t>Shape: </a:t>
                </a:r>
                <a14:m>
                  <m:oMath xmlns:m="http://schemas.openxmlformats.org/officeDocument/2006/math">
                    <m:r>
                      <m:rPr>
                        <m:sty m:val="p"/>
                      </m:rPr>
                      <a:rPr lang="el-GR" sz="4000" i="1" smtClean="0">
                        <a:solidFill>
                          <a:schemeClr val="tx1"/>
                        </a:solidFill>
                        <a:latin typeface="Cambria Math" panose="02040503050406030204" pitchFamily="18" charset="0"/>
                        <a:cs typeface="Calibri Light" panose="020F0302020204030204" pitchFamily="34" charset="0"/>
                      </a:rPr>
                      <m:t>κ</m:t>
                    </m:r>
                    <m:r>
                      <a:rPr lang="el-GR" sz="4000" i="1" smtClean="0">
                        <a:solidFill>
                          <a:schemeClr val="tx1"/>
                        </a:solidFill>
                        <a:latin typeface="Cambria Math" panose="02040503050406030204" pitchFamily="18" charset="0"/>
                        <a:cs typeface="Calibri Light" panose="020F0302020204030204" pitchFamily="34" charset="0"/>
                      </a:rPr>
                      <m:t>&gt;−1⇒ </m:t>
                    </m:r>
                  </m:oMath>
                </a14:m>
                <a:r>
                  <a:rPr lang="en-IE" sz="4000" dirty="0" smtClean="0">
                    <a:solidFill>
                      <a:schemeClr val="tx1"/>
                    </a:solidFill>
                    <a:latin typeface="Calibri Light" panose="020F0302020204030204" pitchFamily="34" charset="0"/>
                    <a:cs typeface="Calibri Light" panose="020F0302020204030204" pitchFamily="34" charset="0"/>
                  </a:rPr>
                  <a:t>Specifies the baseline distribution</a:t>
                </a:r>
                <a:endParaRPr lang="en-IE" sz="4000" dirty="0">
                  <a:solidFill>
                    <a:schemeClr val="tx1"/>
                  </a:solidFill>
                  <a:latin typeface="Calibri Light" panose="020F0302020204030204" pitchFamily="34" charset="0"/>
                  <a:cs typeface="Calibri Light" panose="020F0302020204030204" pitchFamily="34" charset="0"/>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2555443" y="28262868"/>
                <a:ext cx="11728330" cy="707886"/>
              </a:xfrm>
              <a:prstGeom prst="rect">
                <a:avLst/>
              </a:prstGeom>
              <a:blipFill>
                <a:blip r:embed="rId19"/>
                <a:stretch>
                  <a:fillRect l="-1819" t="-15517" b="-36207"/>
                </a:stretch>
              </a:blipFill>
            </p:spPr>
            <p:txBody>
              <a:bodyPr/>
              <a:lstStyle/>
              <a:p>
                <a:r>
                  <a:rPr lang="en-IE">
                    <a:noFill/>
                  </a:rPr>
                  <a:t> </a:t>
                </a:r>
              </a:p>
            </p:txBody>
          </p:sp>
        </mc:Fallback>
      </mc:AlternateContent>
      <p:sp>
        <p:nvSpPr>
          <p:cNvPr id="107" name="TextBox 106"/>
          <p:cNvSpPr txBox="1"/>
          <p:nvPr/>
        </p:nvSpPr>
        <p:spPr>
          <a:xfrm>
            <a:off x="5599835" y="2134839"/>
            <a:ext cx="19626597" cy="1446550"/>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pPr algn="ctr"/>
            <a:r>
              <a:rPr lang="en-IE" sz="4800" dirty="0" smtClean="0">
                <a:solidFill>
                  <a:srgbClr val="375517"/>
                </a:solidFill>
                <a:latin typeface="Calibri" panose="020F0502020204030204" pitchFamily="34" charset="0"/>
                <a:ea typeface="Roboto" pitchFamily="2" charset="0"/>
                <a:cs typeface="Calibri" panose="020F0502020204030204" pitchFamily="34" charset="0"/>
              </a:rPr>
              <a:t>Laura </a:t>
            </a:r>
            <a:r>
              <a:rPr lang="en-IE" sz="4800" dirty="0" err="1" smtClean="0">
                <a:solidFill>
                  <a:srgbClr val="375517"/>
                </a:solidFill>
                <a:latin typeface="Calibri" panose="020F0502020204030204" pitchFamily="34" charset="0"/>
                <a:ea typeface="Roboto" pitchFamily="2" charset="0"/>
                <a:cs typeface="Calibri" panose="020F0502020204030204" pitchFamily="34" charset="0"/>
              </a:rPr>
              <a:t>McQuaid</a:t>
            </a:r>
            <a:r>
              <a:rPr lang="en-IE" sz="4800" dirty="0" smtClean="0">
                <a:solidFill>
                  <a:srgbClr val="375517"/>
                </a:solidFill>
                <a:latin typeface="Calibri" panose="020F0502020204030204" pitchFamily="34" charset="0"/>
                <a:ea typeface="Roboto" pitchFamily="2" charset="0"/>
                <a:cs typeface="Calibri" panose="020F0502020204030204" pitchFamily="34" charset="0"/>
              </a:rPr>
              <a:t>, </a:t>
            </a:r>
            <a:r>
              <a:rPr lang="en-IE" sz="4800" dirty="0" err="1" smtClean="0">
                <a:solidFill>
                  <a:srgbClr val="375517"/>
                </a:solidFill>
                <a:latin typeface="Calibri" panose="020F0502020204030204" pitchFamily="34" charset="0"/>
                <a:ea typeface="Roboto" pitchFamily="2" charset="0"/>
                <a:cs typeface="Calibri" panose="020F0502020204030204" pitchFamily="34" charset="0"/>
              </a:rPr>
              <a:t>Shirin</a:t>
            </a:r>
            <a:r>
              <a:rPr lang="en-IE" sz="4800" dirty="0">
                <a:solidFill>
                  <a:srgbClr val="375517"/>
                </a:solidFill>
                <a:latin typeface="Calibri" panose="020F0502020204030204" pitchFamily="34" charset="0"/>
                <a:ea typeface="Roboto" pitchFamily="2" charset="0"/>
                <a:cs typeface="Calibri" panose="020F0502020204030204" pitchFamily="34" charset="0"/>
              </a:rPr>
              <a:t> </a:t>
            </a:r>
            <a:r>
              <a:rPr lang="en-IE" sz="4800" dirty="0" err="1" smtClean="0">
                <a:solidFill>
                  <a:srgbClr val="375517"/>
                </a:solidFill>
                <a:latin typeface="Calibri" panose="020F0502020204030204" pitchFamily="34" charset="0"/>
                <a:ea typeface="Roboto" pitchFamily="2" charset="0"/>
                <a:cs typeface="Calibri" panose="020F0502020204030204" pitchFamily="34" charset="0"/>
              </a:rPr>
              <a:t>Moghaddam</a:t>
            </a:r>
            <a:r>
              <a:rPr lang="en-IE" sz="4800" dirty="0" smtClean="0">
                <a:solidFill>
                  <a:srgbClr val="375517"/>
                </a:solidFill>
                <a:latin typeface="Calibri" panose="020F0502020204030204" pitchFamily="34" charset="0"/>
                <a:ea typeface="Roboto" pitchFamily="2" charset="0"/>
                <a:cs typeface="Calibri" panose="020F0502020204030204" pitchFamily="34" charset="0"/>
              </a:rPr>
              <a:t>, Kevin Burke</a:t>
            </a:r>
            <a:endParaRPr lang="en-IE" sz="4800" baseline="30000" dirty="0" smtClean="0">
              <a:solidFill>
                <a:srgbClr val="375517"/>
              </a:solidFill>
              <a:latin typeface="Calibri" panose="020F0502020204030204" pitchFamily="34" charset="0"/>
              <a:ea typeface="Roboto" pitchFamily="2" charset="0"/>
              <a:cs typeface="Calibri" panose="020F0502020204030204" pitchFamily="34" charset="0"/>
            </a:endParaRPr>
          </a:p>
          <a:p>
            <a:pPr algn="ctr"/>
            <a:r>
              <a:rPr lang="en-IE" sz="4000" dirty="0" smtClean="0">
                <a:solidFill>
                  <a:srgbClr val="375517"/>
                </a:solidFill>
                <a:latin typeface="Calibri" panose="020F0502020204030204" pitchFamily="34" charset="0"/>
                <a:ea typeface="Roboto" pitchFamily="2" charset="0"/>
                <a:cs typeface="Calibri" panose="020F0502020204030204" pitchFamily="34" charset="0"/>
              </a:rPr>
              <a:t>University of Limerick, Ireland</a:t>
            </a:r>
            <a:endParaRPr lang="en-IE" sz="4000" baseline="30000" dirty="0">
              <a:solidFill>
                <a:srgbClr val="375517"/>
              </a:solidFill>
              <a:latin typeface="Calibri" panose="020F0502020204030204" pitchFamily="34" charset="0"/>
              <a:ea typeface="Roboto" pitchFamily="2" charset="0"/>
              <a:cs typeface="Calibri" panose="020F0502020204030204" pitchFamily="34" charset="0"/>
            </a:endParaRPr>
          </a:p>
        </p:txBody>
      </p:sp>
      <p:graphicFrame>
        <p:nvGraphicFramePr>
          <p:cNvPr id="108" name="Table 107"/>
          <p:cNvGraphicFramePr>
            <a:graphicFrameLocks noGrp="1"/>
          </p:cNvGraphicFramePr>
          <p:nvPr>
            <p:extLst>
              <p:ext uri="{D42A27DB-BD31-4B8C-83A1-F6EECF244321}">
                <p14:modId xmlns:p14="http://schemas.microsoft.com/office/powerpoint/2010/main" val="597012710"/>
              </p:ext>
            </p:extLst>
          </p:nvPr>
        </p:nvGraphicFramePr>
        <p:xfrm>
          <a:off x="17103745" y="4899993"/>
          <a:ext cx="11462658" cy="3492128"/>
        </p:xfrm>
        <a:graphic>
          <a:graphicData uri="http://schemas.openxmlformats.org/drawingml/2006/table">
            <a:tbl>
              <a:tblPr firstRow="1" bandRow="1">
                <a:effectLst>
                  <a:outerShdw blurRad="63500" sx="102000" sy="102000" algn="ctr" rotWithShape="0">
                    <a:prstClr val="black">
                      <a:alpha val="40000"/>
                    </a:prstClr>
                  </a:outerShdw>
                </a:effectLst>
                <a:tableStyleId>{912C8C85-51F0-491E-9774-3900AFEF0FD7}</a:tableStyleId>
              </a:tblPr>
              <a:tblGrid>
                <a:gridCol w="1952832">
                  <a:extLst>
                    <a:ext uri="{9D8B030D-6E8A-4147-A177-3AD203B41FA5}">
                      <a16:colId xmlns:a16="http://schemas.microsoft.com/office/drawing/2014/main" val="2175944568"/>
                    </a:ext>
                  </a:extLst>
                </a:gridCol>
                <a:gridCol w="1597561">
                  <a:extLst>
                    <a:ext uri="{9D8B030D-6E8A-4147-A177-3AD203B41FA5}">
                      <a16:colId xmlns:a16="http://schemas.microsoft.com/office/drawing/2014/main" val="2935193313"/>
                    </a:ext>
                  </a:extLst>
                </a:gridCol>
                <a:gridCol w="1582453">
                  <a:extLst>
                    <a:ext uri="{9D8B030D-6E8A-4147-A177-3AD203B41FA5}">
                      <a16:colId xmlns:a16="http://schemas.microsoft.com/office/drawing/2014/main" val="469774194"/>
                    </a:ext>
                  </a:extLst>
                </a:gridCol>
                <a:gridCol w="1582453">
                  <a:extLst>
                    <a:ext uri="{9D8B030D-6E8A-4147-A177-3AD203B41FA5}">
                      <a16:colId xmlns:a16="http://schemas.microsoft.com/office/drawing/2014/main" val="2894529266"/>
                    </a:ext>
                  </a:extLst>
                </a:gridCol>
                <a:gridCol w="1582453">
                  <a:extLst>
                    <a:ext uri="{9D8B030D-6E8A-4147-A177-3AD203B41FA5}">
                      <a16:colId xmlns:a16="http://schemas.microsoft.com/office/drawing/2014/main" val="1299906974"/>
                    </a:ext>
                  </a:extLst>
                </a:gridCol>
                <a:gridCol w="1582453">
                  <a:extLst>
                    <a:ext uri="{9D8B030D-6E8A-4147-A177-3AD203B41FA5}">
                      <a16:colId xmlns:a16="http://schemas.microsoft.com/office/drawing/2014/main" val="89906419"/>
                    </a:ext>
                  </a:extLst>
                </a:gridCol>
                <a:gridCol w="1582453">
                  <a:extLst>
                    <a:ext uri="{9D8B030D-6E8A-4147-A177-3AD203B41FA5}">
                      <a16:colId xmlns:a16="http://schemas.microsoft.com/office/drawing/2014/main" val="970566177"/>
                    </a:ext>
                  </a:extLst>
                </a:gridCol>
              </a:tblGrid>
              <a:tr h="732548">
                <a:tc gridSpan="4">
                  <a:txBody>
                    <a:bodyPr/>
                    <a:lstStyle/>
                    <a:p>
                      <a:pPr algn="ctr"/>
                      <a:r>
                        <a:rPr lang="en-IE" sz="4800" b="0" i="0" dirty="0" smtClean="0">
                          <a:solidFill>
                            <a:schemeClr val="tx1"/>
                          </a:solidFill>
                          <a:latin typeface="Calibri Light" panose="020F0302020204030204" pitchFamily="34" charset="0"/>
                          <a:cs typeface="Calibri Light" panose="020F0302020204030204" pitchFamily="34" charset="0"/>
                        </a:rPr>
                        <a:t>Scale</a:t>
                      </a:r>
                      <a:r>
                        <a:rPr lang="en-IE" sz="4800" b="0" i="0" baseline="0" dirty="0" smtClean="0">
                          <a:solidFill>
                            <a:schemeClr val="tx1"/>
                          </a:solidFill>
                          <a:latin typeface="Calibri Light" panose="020F0302020204030204" pitchFamily="34" charset="0"/>
                          <a:cs typeface="Calibri Light" panose="020F0302020204030204" pitchFamily="34" charset="0"/>
                        </a:rPr>
                        <a:t> (</a:t>
                      </a:r>
                      <a:r>
                        <a:rPr lang="el-GR" sz="4800" b="0" i="0" baseline="0" dirty="0" smtClean="0">
                          <a:solidFill>
                            <a:schemeClr val="tx1"/>
                          </a:solidFill>
                          <a:latin typeface="Calibri Light" panose="020F0302020204030204" pitchFamily="34" charset="0"/>
                          <a:cs typeface="Calibri Light" panose="020F0302020204030204" pitchFamily="34" charset="0"/>
                        </a:rPr>
                        <a:t>β</a:t>
                      </a:r>
                      <a:r>
                        <a:rPr lang="en-IE" sz="4800" b="0" i="0" baseline="0" dirty="0" smtClean="0">
                          <a:solidFill>
                            <a:schemeClr val="tx1"/>
                          </a:solidFill>
                          <a:latin typeface="Calibri Light" panose="020F0302020204030204" pitchFamily="34" charset="0"/>
                          <a:cs typeface="Calibri Light" panose="020F0302020204030204" pitchFamily="34" charset="0"/>
                        </a:rPr>
                        <a:t>)</a:t>
                      </a:r>
                      <a:endParaRPr lang="en-IE" sz="48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E" sz="2800" b="0" i="0" dirty="0">
                        <a:solidFill>
                          <a:schemeClr val="tx1"/>
                        </a:solidFill>
                      </a:endParaRPr>
                    </a:p>
                  </a:txBody>
                  <a:tcPr>
                    <a:solidFill>
                      <a:schemeClr val="bg1"/>
                    </a:solidFill>
                  </a:tcPr>
                </a:tc>
                <a:tc hMerge="1">
                  <a:txBody>
                    <a:bodyPr/>
                    <a:lstStyle/>
                    <a:p>
                      <a:pPr algn="ctr"/>
                      <a:endParaRPr lang="en-IE" sz="3600" b="0" dirty="0">
                        <a:solidFill>
                          <a:schemeClr val="tx1"/>
                        </a:solidFill>
                      </a:endParaRPr>
                    </a:p>
                  </a:txBody>
                  <a:tcPr>
                    <a:solidFill>
                      <a:schemeClr val="bg1"/>
                    </a:solidFill>
                  </a:tcPr>
                </a:tc>
                <a:tc hMerge="1">
                  <a:txBody>
                    <a:bodyPr/>
                    <a:lstStyle/>
                    <a:p>
                      <a:pPr algn="ctr"/>
                      <a:endParaRPr lang="en-IE" sz="3600" b="0" dirty="0">
                        <a:solidFill>
                          <a:schemeClr val="tx1"/>
                        </a:solidFill>
                      </a:endParaRPr>
                    </a:p>
                  </a:txBody>
                  <a:tcPr>
                    <a:solidFill>
                      <a:schemeClr val="bg1"/>
                    </a:solidFill>
                  </a:tcPr>
                </a:tc>
                <a:tc gridSpan="3">
                  <a:txBody>
                    <a:bodyPr/>
                    <a:lstStyle/>
                    <a:p>
                      <a:pPr algn="ctr"/>
                      <a:r>
                        <a:rPr lang="en-IE" sz="4800" b="0" i="0" dirty="0" smtClean="0">
                          <a:solidFill>
                            <a:schemeClr val="tx1"/>
                          </a:solidFill>
                          <a:latin typeface="Calibri Light" panose="020F0302020204030204" pitchFamily="34" charset="0"/>
                          <a:cs typeface="Calibri Light" panose="020F0302020204030204" pitchFamily="34" charset="0"/>
                        </a:rPr>
                        <a:t>Shape (</a:t>
                      </a:r>
                      <a:r>
                        <a:rPr lang="el-GR" sz="4800" b="0" i="0" dirty="0" smtClean="0">
                          <a:solidFill>
                            <a:schemeClr val="tx1"/>
                          </a:solidFill>
                          <a:latin typeface="Calibri Light" panose="020F0302020204030204" pitchFamily="34" charset="0"/>
                          <a:cs typeface="Calibri Light" panose="020F0302020204030204" pitchFamily="34" charset="0"/>
                        </a:rPr>
                        <a:t>α</a:t>
                      </a:r>
                      <a:r>
                        <a:rPr lang="en-IE" sz="4800" b="0" i="0" dirty="0" smtClean="0">
                          <a:solidFill>
                            <a:schemeClr val="tx1"/>
                          </a:solidFill>
                          <a:latin typeface="Calibri Light" panose="020F0302020204030204" pitchFamily="34" charset="0"/>
                          <a:cs typeface="Calibri Light" panose="020F0302020204030204" pitchFamily="34" charset="0"/>
                        </a:rPr>
                        <a:t>)</a:t>
                      </a:r>
                      <a:endParaRPr lang="en-IE" sz="4800" b="0" i="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E" sz="3600" b="0" i="0" dirty="0">
                        <a:solidFill>
                          <a:schemeClr val="tx1"/>
                        </a:solidFill>
                      </a:endParaRPr>
                    </a:p>
                  </a:txBody>
                  <a:tcPr>
                    <a:solidFill>
                      <a:schemeClr val="bg1"/>
                    </a:solidFill>
                  </a:tcPr>
                </a:tc>
                <a:tc hMerge="1">
                  <a:txBody>
                    <a:bodyPr/>
                    <a:lstStyle/>
                    <a:p>
                      <a:pPr algn="ctr"/>
                      <a:endParaRPr lang="en-IE" sz="3600" b="0" i="0" dirty="0">
                        <a:solidFill>
                          <a:schemeClr val="tx1"/>
                        </a:solidFill>
                      </a:endParaRPr>
                    </a:p>
                  </a:txBody>
                  <a:tcPr>
                    <a:solidFill>
                      <a:schemeClr val="bg1"/>
                    </a:solidFill>
                  </a:tcPr>
                </a:tc>
                <a:extLst>
                  <a:ext uri="{0D108BD9-81ED-4DB2-BD59-A6C34878D82A}">
                    <a16:rowId xmlns:a16="http://schemas.microsoft.com/office/drawing/2014/main" val="2140867486"/>
                  </a:ext>
                </a:extLst>
              </a:tr>
              <a:tr h="948548">
                <a:tc>
                  <a:txBody>
                    <a:bodyPr/>
                    <a:lstStyle/>
                    <a:p>
                      <a:pPr algn="ctr"/>
                      <a:r>
                        <a:rPr lang="en-IE" sz="4400" b="0" i="0" dirty="0" smtClean="0">
                          <a:solidFill>
                            <a:schemeClr val="tx1"/>
                          </a:solidFill>
                          <a:latin typeface="Calibri Light" panose="020F0302020204030204" pitchFamily="34" charset="0"/>
                          <a:cs typeface="Calibri Light" panose="020F0302020204030204" pitchFamily="34" charset="0"/>
                        </a:rPr>
                        <a:t>n</a:t>
                      </a:r>
                      <a:endParaRPr lang="en-IE" sz="4400" b="0" i="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i="0" dirty="0" smtClean="0">
                          <a:solidFill>
                            <a:schemeClr val="tx1"/>
                          </a:solidFill>
                          <a:latin typeface="Calibri Light" panose="020F0302020204030204" pitchFamily="34" charset="0"/>
                          <a:cs typeface="Calibri Light" panose="020F0302020204030204" pitchFamily="34" charset="0"/>
                        </a:rPr>
                        <a:t>C(7)</a:t>
                      </a:r>
                      <a:endParaRPr lang="en-IE" sz="4400" b="0" i="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MSE</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PT</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i="0" dirty="0" smtClean="0">
                          <a:solidFill>
                            <a:schemeClr val="tx1"/>
                          </a:solidFill>
                          <a:latin typeface="Calibri Light" panose="020F0302020204030204" pitchFamily="34" charset="0"/>
                          <a:cs typeface="Calibri Light" panose="020F0302020204030204" pitchFamily="34" charset="0"/>
                        </a:rPr>
                        <a:t>C(7)</a:t>
                      </a:r>
                      <a:endParaRPr lang="en-IE" sz="4400" b="0" i="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MSE</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PT</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7850178"/>
                  </a:ext>
                </a:extLst>
              </a:tr>
              <a:tr h="860310">
                <a:tc>
                  <a:txBody>
                    <a:bodyPr/>
                    <a:lstStyle/>
                    <a:p>
                      <a:pPr algn="ctr"/>
                      <a:r>
                        <a:rPr lang="en-IE" sz="4000" dirty="0" smtClean="0">
                          <a:latin typeface="Calibri Light" panose="020F0302020204030204" pitchFamily="34" charset="0"/>
                          <a:cs typeface="Calibri Light" panose="020F0302020204030204" pitchFamily="34" charset="0"/>
                        </a:rPr>
                        <a:t>500</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6.86</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0.02</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0.87</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6.78</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0.00</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0.81</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1128643"/>
                  </a:ext>
                </a:extLst>
              </a:tr>
              <a:tr h="860310">
                <a:tc>
                  <a:txBody>
                    <a:bodyPr/>
                    <a:lstStyle/>
                    <a:p>
                      <a:pPr algn="ctr"/>
                      <a:r>
                        <a:rPr lang="en-IE" sz="4000" dirty="0" smtClean="0">
                          <a:latin typeface="Calibri Light" panose="020F0302020204030204" pitchFamily="34" charset="0"/>
                          <a:cs typeface="Calibri Light" panose="020F0302020204030204" pitchFamily="34" charset="0"/>
                        </a:rPr>
                        <a:t>2000</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6.95</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0.00</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0.96</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6.96</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0.00</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dirty="0" smtClean="0">
                          <a:latin typeface="Calibri Light" panose="020F0302020204030204" pitchFamily="34" charset="0"/>
                          <a:cs typeface="Calibri Light" panose="020F0302020204030204" pitchFamily="34" charset="0"/>
                        </a:rPr>
                        <a:t>0.96</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7858993"/>
                  </a:ext>
                </a:extLst>
              </a:tr>
            </a:tbl>
          </a:graphicData>
        </a:graphic>
      </p:graphicFrame>
      <p:sp>
        <p:nvSpPr>
          <p:cNvPr id="109" name="TextBox 108"/>
          <p:cNvSpPr txBox="1">
            <a:spLocks/>
          </p:cNvSpPr>
          <p:nvPr/>
        </p:nvSpPr>
        <p:spPr>
          <a:xfrm>
            <a:off x="16633300" y="19306838"/>
            <a:ext cx="12964742" cy="1200329"/>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r>
              <a:rPr lang="en-IE" sz="3600" b="1" dirty="0" smtClean="0">
                <a:latin typeface="Calibri" panose="020F0502020204030204" pitchFamily="34" charset="0"/>
                <a:ea typeface="Roboto" pitchFamily="2" charset="0"/>
                <a:cs typeface="Calibri" panose="020F0502020204030204" pitchFamily="34" charset="0"/>
              </a:rPr>
              <a:t>Table </a:t>
            </a:r>
            <a:r>
              <a:rPr lang="en-IE" sz="3600" b="1" dirty="0">
                <a:latin typeface="Calibri" panose="020F0502020204030204" pitchFamily="34" charset="0"/>
                <a:ea typeface="Roboto" pitchFamily="2" charset="0"/>
                <a:cs typeface="Calibri" panose="020F0502020204030204" pitchFamily="34" charset="0"/>
              </a:rPr>
              <a:t>2</a:t>
            </a:r>
            <a:r>
              <a:rPr lang="en-IE" sz="3600" b="1" dirty="0" smtClean="0">
                <a:latin typeface="Calibri" panose="020F0502020204030204" pitchFamily="34" charset="0"/>
                <a:ea typeface="Roboto" pitchFamily="2" charset="0"/>
                <a:cs typeface="Calibri" panose="020F0502020204030204" pitchFamily="34" charset="0"/>
              </a:rPr>
              <a:t>. </a:t>
            </a:r>
            <a:r>
              <a:rPr lang="en-IE" sz="3600" dirty="0" smtClean="0">
                <a:latin typeface="Calibri" panose="020F0502020204030204" pitchFamily="34" charset="0"/>
                <a:cs typeface="Calibri" panose="020F0502020204030204" pitchFamily="34" charset="0"/>
              </a:rPr>
              <a:t>β = “selected in scale”, </a:t>
            </a:r>
            <a:r>
              <a:rPr lang="el-GR" sz="3600" dirty="0" smtClean="0">
                <a:latin typeface="Calibri" panose="020F0502020204030204" pitchFamily="34" charset="0"/>
                <a:cs typeface="Calibri" panose="020F0502020204030204" pitchFamily="34" charset="0"/>
              </a:rPr>
              <a:t>α</a:t>
            </a:r>
            <a:r>
              <a:rPr lang="en-IE" sz="3600" dirty="0" smtClean="0">
                <a:latin typeface="Calibri" panose="020F0502020204030204" pitchFamily="34" charset="0"/>
                <a:cs typeface="Calibri" panose="020F0502020204030204" pitchFamily="34" charset="0"/>
              </a:rPr>
              <a:t> </a:t>
            </a:r>
            <a:r>
              <a:rPr lang="el-GR" sz="3600" dirty="0" smtClean="0">
                <a:latin typeface="Calibri" panose="020F0502020204030204" pitchFamily="34" charset="0"/>
                <a:cs typeface="Calibri" panose="020F0502020204030204" pitchFamily="34" charset="0"/>
              </a:rPr>
              <a:t>=</a:t>
            </a:r>
            <a:r>
              <a:rPr lang="en-IE" sz="3600" dirty="0" smtClean="0">
                <a:latin typeface="Calibri" panose="020F0502020204030204" pitchFamily="34" charset="0"/>
                <a:cs typeface="Calibri" panose="020F0502020204030204" pitchFamily="34" charset="0"/>
              </a:rPr>
              <a:t> “selected in shape”, and those which are non-significant (at the 5% level) are shown in </a:t>
            </a:r>
            <a:r>
              <a:rPr lang="en-IE" sz="3600" dirty="0" err="1" smtClean="0">
                <a:latin typeface="Calibri" panose="020F0502020204030204" pitchFamily="34" charset="0"/>
                <a:cs typeface="Calibri" panose="020F0502020204030204" pitchFamily="34" charset="0"/>
              </a:rPr>
              <a:t>gray</a:t>
            </a:r>
            <a:r>
              <a:rPr lang="en-IE" sz="3600" dirty="0" smtClean="0">
                <a:latin typeface="Calibri" panose="020F0502020204030204" pitchFamily="34" charset="0"/>
                <a:cs typeface="Calibri" panose="020F0502020204030204" pitchFamily="34" charset="0"/>
              </a:rPr>
              <a:t>.</a:t>
            </a:r>
          </a:p>
        </p:txBody>
      </p:sp>
      <p:sp>
        <p:nvSpPr>
          <p:cNvPr id="112" name="TextBox 111"/>
          <p:cNvSpPr txBox="1">
            <a:spLocks/>
          </p:cNvSpPr>
          <p:nvPr/>
        </p:nvSpPr>
        <p:spPr>
          <a:xfrm>
            <a:off x="16496863" y="8367131"/>
            <a:ext cx="13946397" cy="1200329"/>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r>
              <a:rPr lang="en-IE" sz="3600" b="1" dirty="0" smtClean="0">
                <a:latin typeface="Calibri" panose="020F0502020204030204" pitchFamily="34" charset="0"/>
                <a:ea typeface="Roboto" pitchFamily="2" charset="0"/>
                <a:cs typeface="Calibri" panose="020F0502020204030204" pitchFamily="34" charset="0"/>
              </a:rPr>
              <a:t>Table </a:t>
            </a:r>
            <a:r>
              <a:rPr lang="en-IE" sz="3600" b="1" dirty="0">
                <a:latin typeface="Calibri" panose="020F0502020204030204" pitchFamily="34" charset="0"/>
                <a:ea typeface="Roboto" pitchFamily="2" charset="0"/>
                <a:cs typeface="Calibri" panose="020F0502020204030204" pitchFamily="34" charset="0"/>
              </a:rPr>
              <a:t>1</a:t>
            </a:r>
            <a:r>
              <a:rPr lang="en-IE" sz="3600" b="1" dirty="0" smtClean="0">
                <a:latin typeface="Calibri" panose="020F0502020204030204" pitchFamily="34" charset="0"/>
                <a:ea typeface="Roboto" pitchFamily="2" charset="0"/>
                <a:cs typeface="Calibri" panose="020F0502020204030204" pitchFamily="34" charset="0"/>
              </a:rPr>
              <a:t>. </a:t>
            </a:r>
            <a:r>
              <a:rPr lang="en-IE" sz="3600" dirty="0" smtClean="0">
                <a:latin typeface="Calibri Light" panose="020F0302020204030204" pitchFamily="34" charset="0"/>
                <a:cs typeface="Calibri Light" panose="020F0302020204030204" pitchFamily="34" charset="0"/>
              </a:rPr>
              <a:t>C</a:t>
            </a:r>
            <a:r>
              <a:rPr lang="en-IE" sz="3600" dirty="0">
                <a:latin typeface="Calibri Light" panose="020F0302020204030204" pitchFamily="34" charset="0"/>
                <a:cs typeface="Calibri Light" panose="020F0302020204030204" pitchFamily="34" charset="0"/>
              </a:rPr>
              <a:t>, average correct zeros</a:t>
            </a:r>
            <a:r>
              <a:rPr lang="en-IE" sz="3600" dirty="0" smtClean="0">
                <a:latin typeface="Calibri Light" panose="020F0302020204030204" pitchFamily="34" charset="0"/>
                <a:cs typeface="Calibri Light" panose="020F0302020204030204" pitchFamily="34" charset="0"/>
              </a:rPr>
              <a:t>; </a:t>
            </a:r>
            <a:r>
              <a:rPr lang="en-IE" sz="3600" dirty="0">
                <a:latin typeface="Calibri Light" panose="020F0302020204030204" pitchFamily="34" charset="0"/>
                <a:cs typeface="Calibri Light" panose="020F0302020204030204" pitchFamily="34" charset="0"/>
              </a:rPr>
              <a:t>MSE, </a:t>
            </a:r>
            <a:r>
              <a:rPr lang="en-IE" sz="3600" dirty="0" smtClean="0">
                <a:latin typeface="Calibri Light" panose="020F0302020204030204" pitchFamily="34" charset="0"/>
                <a:cs typeface="Calibri Light" panose="020F0302020204030204" pitchFamily="34" charset="0"/>
              </a:rPr>
              <a:t>average </a:t>
            </a:r>
            <a:r>
              <a:rPr lang="en-IE" sz="3600" dirty="0">
                <a:latin typeface="Calibri Light" panose="020F0302020204030204" pitchFamily="34" charset="0"/>
                <a:cs typeface="Calibri Light" panose="020F0302020204030204" pitchFamily="34" charset="0"/>
              </a:rPr>
              <a:t>mean squared </a:t>
            </a:r>
            <a:r>
              <a:rPr lang="en-IE" sz="3600" dirty="0" smtClean="0">
                <a:latin typeface="Calibri Light" panose="020F0302020204030204" pitchFamily="34" charset="0"/>
                <a:cs typeface="Calibri Light" panose="020F0302020204030204" pitchFamily="34" charset="0"/>
              </a:rPr>
              <a:t>error;  </a:t>
            </a:r>
            <a:r>
              <a:rPr lang="en-IE" sz="3600" dirty="0">
                <a:latin typeface="Calibri Light" panose="020F0302020204030204" pitchFamily="34" charset="0"/>
                <a:cs typeface="Calibri Light" panose="020F0302020204030204" pitchFamily="34" charset="0"/>
              </a:rPr>
              <a:t>PT, </a:t>
            </a:r>
            <a:r>
              <a:rPr lang="en-IE" sz="3600" dirty="0" smtClean="0">
                <a:latin typeface="Calibri Light" panose="020F0302020204030204" pitchFamily="34" charset="0"/>
                <a:cs typeface="Calibri Light" panose="020F0302020204030204" pitchFamily="34" charset="0"/>
              </a:rPr>
              <a:t>probability </a:t>
            </a:r>
            <a:r>
              <a:rPr lang="en-IE" sz="3600" dirty="0">
                <a:latin typeface="Calibri Light" panose="020F0302020204030204" pitchFamily="34" charset="0"/>
                <a:cs typeface="Calibri Light" panose="020F0302020204030204" pitchFamily="34" charset="0"/>
              </a:rPr>
              <a:t>of choosing the true </a:t>
            </a:r>
            <a:r>
              <a:rPr lang="en-IE" sz="3600" dirty="0" smtClean="0">
                <a:latin typeface="Calibri Light" panose="020F0302020204030204" pitchFamily="34" charset="0"/>
                <a:cs typeface="Calibri Light" panose="020F0302020204030204" pitchFamily="34" charset="0"/>
              </a:rPr>
              <a:t>model.</a:t>
            </a:r>
            <a:endParaRPr lang="en-IE" sz="3600" dirty="0" smtClean="0">
              <a:latin typeface="Calibri Light" panose="020F0302020204030204" pitchFamily="34" charset="0"/>
              <a:ea typeface="Roboto" pitchFamily="2" charset="0"/>
              <a:cs typeface="Calibri Light" panose="020F0302020204030204" pitchFamily="34" charset="0"/>
            </a:endParaRPr>
          </a:p>
        </p:txBody>
      </p:sp>
      <p:sp>
        <p:nvSpPr>
          <p:cNvPr id="113" name="TextBox 112"/>
          <p:cNvSpPr txBox="1"/>
          <p:nvPr/>
        </p:nvSpPr>
        <p:spPr>
          <a:xfrm>
            <a:off x="15942521" y="11972880"/>
            <a:ext cx="14040000" cy="1015663"/>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Data Application</a:t>
            </a:r>
            <a:endParaRPr lang="en-IE" sz="16600" dirty="0"/>
          </a:p>
        </p:txBody>
      </p:sp>
      <p:sp>
        <p:nvSpPr>
          <p:cNvPr id="114" name="TextBox 113"/>
          <p:cNvSpPr txBox="1"/>
          <p:nvPr/>
        </p:nvSpPr>
        <p:spPr>
          <a:xfrm>
            <a:off x="15956517" y="13098380"/>
            <a:ext cx="13528500" cy="1938992"/>
          </a:xfrm>
          <a:prstGeom prst="rect">
            <a:avLst/>
          </a:prstGeom>
          <a:noFill/>
        </p:spPr>
        <p:txBody>
          <a:bodyPr wrap="square" rtlCol="0">
            <a:spAutoFit/>
          </a:bodyPr>
          <a:lstStyle/>
          <a:p>
            <a:pPr marL="342900" indent="-3429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Veteran dataset – Survival package in R</a:t>
            </a:r>
          </a:p>
          <a:p>
            <a:pPr marL="342900" indent="-342900">
              <a:buFont typeface="Arial" panose="020B0604020202020204" pitchFamily="34" charset="0"/>
              <a:buChar char="•"/>
            </a:pPr>
            <a:r>
              <a:rPr lang="en-IE" sz="4000" dirty="0">
                <a:latin typeface="Calibri Light" panose="020F0302020204030204" pitchFamily="34" charset="0"/>
                <a:cs typeface="Calibri Light" panose="020F0302020204030204" pitchFamily="34" charset="0"/>
              </a:rPr>
              <a:t>Randomized trial of two treatment groups for lung </a:t>
            </a:r>
            <a:r>
              <a:rPr lang="en-IE" sz="4000" dirty="0" smtClean="0">
                <a:latin typeface="Calibri Light" panose="020F0302020204030204" pitchFamily="34" charset="0"/>
                <a:cs typeface="Calibri Light" panose="020F0302020204030204" pitchFamily="34" charset="0"/>
              </a:rPr>
              <a:t>cancer</a:t>
            </a:r>
          </a:p>
          <a:p>
            <a:pPr marL="342900" indent="-3429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137 observations</a:t>
            </a:r>
            <a:endParaRPr lang="en-IE" sz="4000" dirty="0">
              <a:latin typeface="Calibri Light" panose="020F0302020204030204" pitchFamily="34" charset="0"/>
              <a:cs typeface="Calibri Light" panose="020F0302020204030204" pitchFamily="34" charset="0"/>
            </a:endParaRPr>
          </a:p>
        </p:txBody>
      </p:sp>
      <p:graphicFrame>
        <p:nvGraphicFramePr>
          <p:cNvPr id="115" name="Table 114"/>
          <p:cNvGraphicFramePr>
            <a:graphicFrameLocks noGrp="1"/>
          </p:cNvGraphicFramePr>
          <p:nvPr>
            <p:extLst>
              <p:ext uri="{D42A27DB-BD31-4B8C-83A1-F6EECF244321}">
                <p14:modId xmlns:p14="http://schemas.microsoft.com/office/powerpoint/2010/main" val="419520669"/>
              </p:ext>
            </p:extLst>
          </p:nvPr>
        </p:nvGraphicFramePr>
        <p:xfrm>
          <a:off x="16496863" y="14997430"/>
          <a:ext cx="12556343" cy="4267200"/>
        </p:xfrm>
        <a:graphic>
          <a:graphicData uri="http://schemas.openxmlformats.org/drawingml/2006/table">
            <a:tbl>
              <a:tblPr firstRow="1" bandRow="1">
                <a:effectLst>
                  <a:outerShdw blurRad="63500" sx="102000" sy="102000" algn="ctr" rotWithShape="0">
                    <a:prstClr val="black">
                      <a:alpha val="40000"/>
                    </a:prstClr>
                  </a:outerShdw>
                </a:effectLst>
                <a:tableStyleId>{912C8C85-51F0-491E-9774-3900AFEF0FD7}</a:tableStyleId>
              </a:tblPr>
              <a:tblGrid>
                <a:gridCol w="4910138">
                  <a:extLst>
                    <a:ext uri="{9D8B030D-6E8A-4147-A177-3AD203B41FA5}">
                      <a16:colId xmlns:a16="http://schemas.microsoft.com/office/drawing/2014/main" val="1299906974"/>
                    </a:ext>
                  </a:extLst>
                </a:gridCol>
                <a:gridCol w="3460758">
                  <a:extLst>
                    <a:ext uri="{9D8B030D-6E8A-4147-A177-3AD203B41FA5}">
                      <a16:colId xmlns:a16="http://schemas.microsoft.com/office/drawing/2014/main" val="89906419"/>
                    </a:ext>
                  </a:extLst>
                </a:gridCol>
                <a:gridCol w="4185447">
                  <a:extLst>
                    <a:ext uri="{9D8B030D-6E8A-4147-A177-3AD203B41FA5}">
                      <a16:colId xmlns:a16="http://schemas.microsoft.com/office/drawing/2014/main" val="970566177"/>
                    </a:ext>
                  </a:extLst>
                </a:gridCol>
              </a:tblGrid>
              <a:tr h="654988">
                <a:tc>
                  <a:txBody>
                    <a:bodyPr/>
                    <a:lstStyle/>
                    <a:p>
                      <a:pPr algn="ctr"/>
                      <a:endParaRPr lang="en-IE" sz="4000" b="0" i="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PH</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MPR</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7850178"/>
                  </a:ext>
                </a:extLst>
              </a:tr>
              <a:tr h="645141">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cell</a:t>
                      </a:r>
                      <a:r>
                        <a:rPr lang="en-IE" sz="4000" baseline="0" dirty="0" smtClean="0">
                          <a:latin typeface="Calibri Light" panose="020F0302020204030204" pitchFamily="34" charset="0"/>
                          <a:cs typeface="Calibri Light" panose="020F0302020204030204" pitchFamily="34" charset="0"/>
                        </a:rPr>
                        <a:t> type: squamous</a:t>
                      </a:r>
                      <a:endParaRPr lang="en-IE" sz="4000" dirty="0" smtClean="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4000" dirty="0" smtClean="0">
                          <a:latin typeface="Calibri Light" panose="020F0302020204030204" pitchFamily="34" charset="0"/>
                          <a:cs typeface="Calibri Light" panose="020F0302020204030204" pitchFamily="34" charset="0"/>
                        </a:rPr>
                        <a:t>β</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4000" dirty="0" smtClean="0">
                          <a:latin typeface="Calibri Light" panose="020F0302020204030204" pitchFamily="34" charset="0"/>
                          <a:cs typeface="Calibri Light" panose="020F0302020204030204" pitchFamily="34" charset="0"/>
                        </a:rPr>
                        <a:t>α</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1128643"/>
                  </a:ext>
                </a:extLst>
              </a:tr>
              <a:tr h="57793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cell</a:t>
                      </a:r>
                      <a:r>
                        <a:rPr lang="en-IE" sz="4000" baseline="0" dirty="0" smtClean="0">
                          <a:latin typeface="Calibri Light" panose="020F0302020204030204" pitchFamily="34" charset="0"/>
                          <a:cs typeface="Calibri Light" panose="020F0302020204030204" pitchFamily="34" charset="0"/>
                        </a:rPr>
                        <a:t> type: large</a:t>
                      </a:r>
                      <a:endParaRPr lang="en-IE" sz="4000" dirty="0" smtClean="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4000" dirty="0" smtClean="0">
                          <a:solidFill>
                            <a:schemeClr val="bg2">
                              <a:lumMod val="60000"/>
                              <a:lumOff val="40000"/>
                            </a:schemeClr>
                          </a:solidFill>
                          <a:latin typeface="Calibri Light" panose="020F0302020204030204" pitchFamily="34" charset="0"/>
                          <a:cs typeface="Calibri Light" panose="020F0302020204030204" pitchFamily="34" charset="0"/>
                        </a:rPr>
                        <a:t>β</a:t>
                      </a:r>
                      <a:endParaRPr lang="en-IE" sz="4000" dirty="0">
                        <a:solidFill>
                          <a:schemeClr val="bg2">
                            <a:lumMod val="60000"/>
                            <a:lumOff val="40000"/>
                          </a:schemeClr>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4000" dirty="0" smtClean="0">
                          <a:solidFill>
                            <a:schemeClr val="bg2">
                              <a:lumMod val="60000"/>
                              <a:lumOff val="40000"/>
                            </a:schemeClr>
                          </a:solidFill>
                          <a:latin typeface="Calibri Light" panose="020F0302020204030204" pitchFamily="34" charset="0"/>
                          <a:cs typeface="Calibri Light" panose="020F0302020204030204" pitchFamily="34" charset="0"/>
                        </a:rPr>
                        <a:t>β</a:t>
                      </a:r>
                      <a:endParaRPr lang="en-IE" sz="4000" dirty="0">
                        <a:solidFill>
                          <a:schemeClr val="bg2">
                            <a:lumMod val="60000"/>
                            <a:lumOff val="40000"/>
                          </a:schemeClr>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7858993"/>
                  </a:ext>
                </a:extLst>
              </a:tr>
              <a:tr h="57793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IE" sz="4000" dirty="0" err="1" smtClean="0">
                          <a:latin typeface="Calibri Light" panose="020F0302020204030204" pitchFamily="34" charset="0"/>
                          <a:cs typeface="Calibri Light" panose="020F0302020204030204" pitchFamily="34" charset="0"/>
                        </a:rPr>
                        <a:t>karno</a:t>
                      </a:r>
                      <a:endParaRPr lang="en-IE" sz="4000" dirty="0" smtClean="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4000" dirty="0" smtClean="0">
                          <a:latin typeface="Calibri Light" panose="020F0302020204030204" pitchFamily="34" charset="0"/>
                          <a:cs typeface="Calibri Light" panose="020F0302020204030204" pitchFamily="34" charset="0"/>
                        </a:rPr>
                        <a:t>β</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4000" dirty="0" smtClean="0">
                          <a:solidFill>
                            <a:schemeClr val="bg2">
                              <a:lumMod val="60000"/>
                              <a:lumOff val="40000"/>
                            </a:schemeClr>
                          </a:solidFill>
                          <a:latin typeface="Calibri Light" panose="020F0302020204030204" pitchFamily="34" charset="0"/>
                          <a:cs typeface="Calibri Light" panose="020F0302020204030204" pitchFamily="34" charset="0"/>
                        </a:rPr>
                        <a:t>α</a:t>
                      </a:r>
                      <a:r>
                        <a:rPr lang="en-IE" sz="4000" dirty="0" smtClean="0">
                          <a:latin typeface="Calibri Light" panose="020F0302020204030204" pitchFamily="34" charset="0"/>
                          <a:cs typeface="Calibri Light" panose="020F0302020204030204" pitchFamily="34" charset="0"/>
                        </a:rPr>
                        <a:t>, </a:t>
                      </a:r>
                      <a:r>
                        <a:rPr lang="el-GR" sz="4000" dirty="0" smtClean="0">
                          <a:latin typeface="Calibri Light" panose="020F0302020204030204" pitchFamily="34" charset="0"/>
                          <a:cs typeface="Calibri Light" panose="020F0302020204030204" pitchFamily="34" charset="0"/>
                        </a:rPr>
                        <a:t>β</a:t>
                      </a:r>
                      <a:endParaRPr lang="en-IE" sz="40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415907"/>
                  </a:ext>
                </a:extLst>
              </a:tr>
              <a:tr h="57793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Tuning Parameter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3600" b="0" i="0" kern="1200" dirty="0" smtClean="0">
                          <a:solidFill>
                            <a:schemeClr val="tx1"/>
                          </a:solidFill>
                          <a:effectLst/>
                          <a:latin typeface="Calibri Light" panose="020F0302020204030204" pitchFamily="34" charset="0"/>
                          <a:ea typeface="+mn-ea"/>
                          <a:cs typeface="Calibri Light" panose="020F0302020204030204" pitchFamily="34" charset="0"/>
                        </a:rPr>
                        <a:t>0.01706318</a:t>
                      </a:r>
                      <a:endParaRPr lang="en-IE" sz="44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3600" b="0" i="0" kern="1200" dirty="0" smtClean="0">
                          <a:solidFill>
                            <a:schemeClr val="tx1"/>
                          </a:solidFill>
                          <a:effectLst/>
                          <a:latin typeface="Calibri Light" panose="020F0302020204030204" pitchFamily="34" charset="0"/>
                          <a:ea typeface="+mn-ea"/>
                          <a:cs typeface="Calibri Light" panose="020F0302020204030204" pitchFamily="34" charset="0"/>
                        </a:rPr>
                        <a:t>0.02833773 </a:t>
                      </a:r>
                      <a:endParaRPr lang="en-IE" sz="44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147701"/>
                  </a:ext>
                </a:extLst>
              </a:tr>
              <a:tr h="57793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BIC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3600" b="0" i="0" kern="1200" dirty="0" smtClean="0">
                          <a:solidFill>
                            <a:schemeClr val="tx1"/>
                          </a:solidFill>
                          <a:effectLst/>
                          <a:latin typeface="Calibri Light" panose="020F0302020204030204" pitchFamily="34" charset="0"/>
                          <a:ea typeface="+mn-ea"/>
                          <a:cs typeface="Calibri Light" panose="020F0302020204030204" pitchFamily="34" charset="0"/>
                        </a:rPr>
                        <a:t>1466.42</a:t>
                      </a:r>
                      <a:endParaRPr lang="en-IE" sz="44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3600" b="0" i="0" kern="1200" dirty="0" smtClean="0">
                          <a:solidFill>
                            <a:schemeClr val="tx1"/>
                          </a:solidFill>
                          <a:effectLst/>
                          <a:latin typeface="Calibri Light" panose="020F0302020204030204" pitchFamily="34" charset="0"/>
                          <a:ea typeface="+mn-ea"/>
                          <a:cs typeface="Calibri Light" panose="020F0302020204030204" pitchFamily="34" charset="0"/>
                        </a:rPr>
                        <a:t>1463.72</a:t>
                      </a:r>
                      <a:endParaRPr lang="en-IE" sz="4400" dirty="0">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6437243"/>
                  </a:ext>
                </a:extLst>
              </a:tr>
            </a:tbl>
          </a:graphicData>
        </a:graphic>
      </p:graphicFrame>
      <p:graphicFrame>
        <p:nvGraphicFramePr>
          <p:cNvPr id="116" name="Table 115"/>
          <p:cNvGraphicFramePr>
            <a:graphicFrameLocks noGrp="1"/>
          </p:cNvGraphicFramePr>
          <p:nvPr>
            <p:extLst>
              <p:ext uri="{D42A27DB-BD31-4B8C-83A1-F6EECF244321}">
                <p14:modId xmlns:p14="http://schemas.microsoft.com/office/powerpoint/2010/main" val="3976150085"/>
              </p:ext>
            </p:extLst>
          </p:nvPr>
        </p:nvGraphicFramePr>
        <p:xfrm>
          <a:off x="16502673" y="20520480"/>
          <a:ext cx="12664802" cy="3140800"/>
        </p:xfrm>
        <a:graphic>
          <a:graphicData uri="http://schemas.openxmlformats.org/drawingml/2006/table">
            <a:tbl>
              <a:tblPr firstRow="1" bandRow="1">
                <a:effectLst>
                  <a:outerShdw blurRad="63500" sx="102000" sy="102000" algn="ctr" rotWithShape="0">
                    <a:prstClr val="black">
                      <a:alpha val="40000"/>
                    </a:prstClr>
                  </a:outerShdw>
                </a:effectLst>
                <a:tableStyleId>{912C8C85-51F0-491E-9774-3900AFEF0FD7}</a:tableStyleId>
              </a:tblPr>
              <a:tblGrid>
                <a:gridCol w="963872">
                  <a:extLst>
                    <a:ext uri="{9D8B030D-6E8A-4147-A177-3AD203B41FA5}">
                      <a16:colId xmlns:a16="http://schemas.microsoft.com/office/drawing/2014/main" val="1299906974"/>
                    </a:ext>
                  </a:extLst>
                </a:gridCol>
                <a:gridCol w="2940268">
                  <a:extLst>
                    <a:ext uri="{9D8B030D-6E8A-4147-A177-3AD203B41FA5}">
                      <a16:colId xmlns:a16="http://schemas.microsoft.com/office/drawing/2014/main" val="4196480162"/>
                    </a:ext>
                  </a:extLst>
                </a:gridCol>
                <a:gridCol w="2940268">
                  <a:extLst>
                    <a:ext uri="{9D8B030D-6E8A-4147-A177-3AD203B41FA5}">
                      <a16:colId xmlns:a16="http://schemas.microsoft.com/office/drawing/2014/main" val="89906419"/>
                    </a:ext>
                  </a:extLst>
                </a:gridCol>
                <a:gridCol w="2909641">
                  <a:extLst>
                    <a:ext uri="{9D8B030D-6E8A-4147-A177-3AD203B41FA5}">
                      <a16:colId xmlns:a16="http://schemas.microsoft.com/office/drawing/2014/main" val="970566177"/>
                    </a:ext>
                  </a:extLst>
                </a:gridCol>
                <a:gridCol w="2910753">
                  <a:extLst>
                    <a:ext uri="{9D8B030D-6E8A-4147-A177-3AD203B41FA5}">
                      <a16:colId xmlns:a16="http://schemas.microsoft.com/office/drawing/2014/main" val="3758510814"/>
                    </a:ext>
                  </a:extLst>
                </a:gridCol>
              </a:tblGrid>
              <a:tr h="78520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IE" sz="3600" b="0" dirty="0" smtClean="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Intercept</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Large</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smtClean="0">
                          <a:solidFill>
                            <a:schemeClr val="tx1"/>
                          </a:solidFill>
                          <a:latin typeface="Calibri Light" panose="020F0302020204030204" pitchFamily="34" charset="0"/>
                          <a:cs typeface="Calibri Light" panose="020F0302020204030204" pitchFamily="34" charset="0"/>
                        </a:rPr>
                        <a:t>Squamous</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400" b="0" dirty="0" err="1" smtClean="0">
                          <a:solidFill>
                            <a:schemeClr val="tx1"/>
                          </a:solidFill>
                          <a:latin typeface="Calibri Light" panose="020F0302020204030204" pitchFamily="34" charset="0"/>
                          <a:cs typeface="Calibri Light" panose="020F0302020204030204" pitchFamily="34" charset="0"/>
                        </a:rPr>
                        <a:t>Karno</a:t>
                      </a:r>
                      <a:endParaRPr lang="en-IE" sz="44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415907"/>
                  </a:ext>
                </a:extLst>
              </a:tr>
              <a:tr h="78520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l-GR" sz="4400" b="0" dirty="0" smtClean="0">
                          <a:solidFill>
                            <a:schemeClr val="tx1"/>
                          </a:solidFill>
                          <a:latin typeface="Calibri Light" panose="020F0302020204030204" pitchFamily="34" charset="0"/>
                          <a:cs typeface="Calibri Light" panose="020F0302020204030204" pitchFamily="34" charset="0"/>
                        </a:rPr>
                        <a:t>β</a:t>
                      </a:r>
                      <a:endParaRPr lang="en-IE" sz="4400" b="0" dirty="0" smtClean="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-2.38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IE" sz="4000" dirty="0" smtClean="0">
                          <a:solidFill>
                            <a:schemeClr val="bg2">
                              <a:lumMod val="60000"/>
                              <a:lumOff val="40000"/>
                            </a:schemeClr>
                          </a:solidFill>
                          <a:latin typeface="Calibri Light" panose="020F0302020204030204" pitchFamily="34" charset="0"/>
                          <a:cs typeface="Calibri Light" panose="020F0302020204030204" pitchFamily="34" charset="0"/>
                        </a:rPr>
                        <a:t>-0.42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b="0" dirty="0" smtClean="0">
                          <a:solidFill>
                            <a:schemeClr val="tx1"/>
                          </a:solidFill>
                          <a:latin typeface="Calibri Light" panose="020F0302020204030204" pitchFamily="34" charset="0"/>
                          <a:cs typeface="Calibri Light" panose="020F0302020204030204" pitchFamily="34" charset="0"/>
                        </a:rPr>
                        <a:t>-</a:t>
                      </a:r>
                      <a:endParaRPr lang="en-IE" sz="40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-0.06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147701"/>
                  </a:ext>
                </a:extLst>
              </a:tr>
              <a:tr h="78520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l-GR" sz="4400" b="0" dirty="0" smtClean="0">
                          <a:solidFill>
                            <a:schemeClr val="tx1"/>
                          </a:solidFill>
                          <a:latin typeface="Calibri Light" panose="020F0302020204030204" pitchFamily="34" charset="0"/>
                          <a:cs typeface="Calibri Light" panose="020F0302020204030204" pitchFamily="34" charset="0"/>
                        </a:rPr>
                        <a:t>α</a:t>
                      </a:r>
                      <a:endParaRPr lang="en-IE" sz="4400" b="0" dirty="0" smtClean="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0.59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b="0" dirty="0" smtClean="0">
                          <a:solidFill>
                            <a:schemeClr val="tx1"/>
                          </a:solidFill>
                          <a:latin typeface="Calibri Light" panose="020F0302020204030204" pitchFamily="34" charset="0"/>
                          <a:cs typeface="Calibri Light" panose="020F0302020204030204" pitchFamily="34" charset="0"/>
                        </a:rPr>
                        <a:t>-</a:t>
                      </a:r>
                      <a:endParaRPr lang="en-IE" sz="40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-0.13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IE" sz="4000" dirty="0" smtClean="0">
                          <a:solidFill>
                            <a:schemeClr val="bg2">
                              <a:lumMod val="60000"/>
                              <a:lumOff val="40000"/>
                            </a:schemeClr>
                          </a:solidFill>
                          <a:latin typeface="Calibri Light" panose="020F0302020204030204" pitchFamily="34" charset="0"/>
                          <a:cs typeface="Calibri Light" panose="020F0302020204030204" pitchFamily="34" charset="0"/>
                        </a:rPr>
                        <a:t>0.01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6437243"/>
                  </a:ext>
                </a:extLst>
              </a:tr>
              <a:tr h="785200">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l-GR" sz="4400" b="0" dirty="0" smtClean="0">
                          <a:solidFill>
                            <a:schemeClr val="tx1"/>
                          </a:solidFill>
                          <a:latin typeface="Calibri Light" panose="020F0302020204030204" pitchFamily="34" charset="0"/>
                          <a:cs typeface="Calibri Light" panose="020F0302020204030204" pitchFamily="34" charset="0"/>
                        </a:rPr>
                        <a:t>ω</a:t>
                      </a:r>
                      <a:endParaRPr lang="en-IE" sz="4400" b="0" dirty="0" smtClean="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IE" sz="4000" dirty="0" smtClean="0">
                          <a:latin typeface="Calibri Light" panose="020F0302020204030204" pitchFamily="34" charset="0"/>
                          <a:cs typeface="Calibri Light" panose="020F0302020204030204" pitchFamily="34" charset="0"/>
                        </a:rPr>
                        <a:t>0.35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b="0" dirty="0" smtClean="0">
                          <a:solidFill>
                            <a:schemeClr val="tx1"/>
                          </a:solidFill>
                          <a:latin typeface="Calibri Light" panose="020F0302020204030204" pitchFamily="34" charset="0"/>
                          <a:cs typeface="Calibri Light" panose="020F0302020204030204" pitchFamily="34" charset="0"/>
                        </a:rPr>
                        <a:t>-</a:t>
                      </a:r>
                      <a:endParaRPr lang="en-IE" sz="40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b="0" dirty="0" smtClean="0">
                          <a:solidFill>
                            <a:schemeClr val="tx1"/>
                          </a:solidFill>
                          <a:latin typeface="Calibri Light" panose="020F0302020204030204" pitchFamily="34" charset="0"/>
                          <a:cs typeface="Calibri Light" panose="020F0302020204030204" pitchFamily="34" charset="0"/>
                        </a:rPr>
                        <a:t>-</a:t>
                      </a:r>
                      <a:endParaRPr lang="en-IE" sz="40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E" sz="4000" b="0" dirty="0" smtClean="0">
                          <a:solidFill>
                            <a:schemeClr val="tx1"/>
                          </a:solidFill>
                          <a:latin typeface="Calibri Light" panose="020F0302020204030204" pitchFamily="34" charset="0"/>
                          <a:cs typeface="Calibri Light" panose="020F0302020204030204" pitchFamily="34" charset="0"/>
                        </a:rPr>
                        <a:t>-</a:t>
                      </a:r>
                      <a:endParaRPr lang="en-IE" sz="4000" b="0" dirty="0">
                        <a:solidFill>
                          <a:schemeClr val="tx1"/>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9796398"/>
                  </a:ext>
                </a:extLst>
              </a:tr>
            </a:tbl>
          </a:graphicData>
        </a:graphic>
      </p:graphicFrame>
      <p:sp>
        <p:nvSpPr>
          <p:cNvPr id="117" name="TextBox 116"/>
          <p:cNvSpPr txBox="1">
            <a:spLocks/>
          </p:cNvSpPr>
          <p:nvPr/>
        </p:nvSpPr>
        <p:spPr>
          <a:xfrm>
            <a:off x="16703780" y="23725109"/>
            <a:ext cx="12823783" cy="1200329"/>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r>
              <a:rPr lang="en-IE" sz="3600" b="1" dirty="0" smtClean="0">
                <a:latin typeface="Calibri" panose="020F0502020204030204" pitchFamily="34" charset="0"/>
                <a:ea typeface="Roboto" pitchFamily="2" charset="0"/>
                <a:cs typeface="Calibri" panose="020F0502020204030204" pitchFamily="34" charset="0"/>
              </a:rPr>
              <a:t>Table </a:t>
            </a:r>
            <a:r>
              <a:rPr lang="en-IE" sz="3600" b="1" dirty="0">
                <a:latin typeface="Calibri" panose="020F0502020204030204" pitchFamily="34" charset="0"/>
                <a:ea typeface="Roboto" pitchFamily="2" charset="0"/>
                <a:cs typeface="Calibri" panose="020F0502020204030204" pitchFamily="34" charset="0"/>
              </a:rPr>
              <a:t>4</a:t>
            </a:r>
            <a:r>
              <a:rPr lang="en-IE" sz="3600" b="1" dirty="0" smtClean="0">
                <a:latin typeface="Calibri" panose="020F0502020204030204" pitchFamily="34" charset="0"/>
                <a:ea typeface="Roboto" pitchFamily="2" charset="0"/>
                <a:cs typeface="Calibri" panose="020F0502020204030204" pitchFamily="34" charset="0"/>
              </a:rPr>
              <a:t>. </a:t>
            </a:r>
            <a:r>
              <a:rPr lang="en-IE" sz="3600" dirty="0" smtClean="0">
                <a:latin typeface="Calibri" panose="020F0502020204030204" pitchFamily="34" charset="0"/>
                <a:cs typeface="Calibri" panose="020F0502020204030204" pitchFamily="34" charset="0"/>
              </a:rPr>
              <a:t>Coefficient estimation from  MPR </a:t>
            </a:r>
            <a:r>
              <a:rPr lang="en-IE" sz="3600" dirty="0">
                <a:latin typeface="Calibri" panose="020F0502020204030204" pitchFamily="34" charset="0"/>
                <a:cs typeface="Calibri" panose="020F0502020204030204" pitchFamily="34" charset="0"/>
              </a:rPr>
              <a:t>output where those which are non-significant (at the 5% level) are shown in </a:t>
            </a:r>
            <a:r>
              <a:rPr lang="en-IE" sz="3600" dirty="0" err="1">
                <a:latin typeface="Calibri" panose="020F0502020204030204" pitchFamily="34" charset="0"/>
                <a:cs typeface="Calibri" panose="020F0502020204030204" pitchFamily="34" charset="0"/>
              </a:rPr>
              <a:t>gray</a:t>
            </a:r>
            <a:r>
              <a:rPr lang="en-IE" sz="3600" dirty="0" smtClean="0">
                <a:latin typeface="Calibri" panose="020F0502020204030204" pitchFamily="34" charset="0"/>
                <a:cs typeface="Calibri" panose="020F0502020204030204" pitchFamily="34" charset="0"/>
              </a:rPr>
              <a:t>. </a:t>
            </a:r>
          </a:p>
        </p:txBody>
      </p:sp>
      <p:sp>
        <p:nvSpPr>
          <p:cNvPr id="119" name="TextBox 118"/>
          <p:cNvSpPr txBox="1"/>
          <p:nvPr/>
        </p:nvSpPr>
        <p:spPr>
          <a:xfrm>
            <a:off x="424542" y="37656624"/>
            <a:ext cx="13680000" cy="1323439"/>
          </a:xfrm>
          <a:prstGeom prst="rect">
            <a:avLst/>
          </a:prstGeom>
          <a:noFill/>
        </p:spPr>
        <p:txBody>
          <a:bodyPr wrap="square" rtlCol="0">
            <a:spAutoFit/>
          </a:bodyPr>
          <a:lstStyle/>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Variable selection and parameter estimation are carried out using penalized regression (adaptive lasso penalty).</a:t>
            </a:r>
            <a:endParaRPr lang="en-IE" sz="4000" dirty="0">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rot="16200000">
            <a:off x="1399423" y="27922419"/>
            <a:ext cx="8400825" cy="10080000"/>
          </a:xfrm>
          <a:prstGeom prst="rect">
            <a:avLst/>
          </a:prstGeom>
        </p:spPr>
      </p:pic>
      <p:sp>
        <p:nvSpPr>
          <p:cNvPr id="120" name="TextBox 119"/>
          <p:cNvSpPr txBox="1"/>
          <p:nvPr/>
        </p:nvSpPr>
        <p:spPr>
          <a:xfrm>
            <a:off x="15718111" y="35293901"/>
            <a:ext cx="14040000" cy="1015663"/>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Conclusions</a:t>
            </a:r>
            <a:endParaRPr lang="en-IE" sz="16600" dirty="0"/>
          </a:p>
        </p:txBody>
      </p:sp>
      <p:sp>
        <p:nvSpPr>
          <p:cNvPr id="121" name="TextBox 120"/>
          <p:cNvSpPr txBox="1"/>
          <p:nvPr/>
        </p:nvSpPr>
        <p:spPr>
          <a:xfrm>
            <a:off x="15711820" y="38751464"/>
            <a:ext cx="14040000" cy="1015663"/>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References</a:t>
            </a:r>
            <a:endParaRPr lang="en-IE" sz="16600" dirty="0"/>
          </a:p>
        </p:txBody>
      </p:sp>
      <p:sp>
        <p:nvSpPr>
          <p:cNvPr id="122" name="TextBox 121"/>
          <p:cNvSpPr txBox="1"/>
          <p:nvPr/>
        </p:nvSpPr>
        <p:spPr>
          <a:xfrm>
            <a:off x="603773" y="39150634"/>
            <a:ext cx="14040000" cy="1015663"/>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txBody>
          <a:bodyPr wrap="square" rtlCol="0">
            <a:spAutoFit/>
          </a:bodyPr>
          <a:lstStyle/>
          <a:p>
            <a:pPr algn="ctr"/>
            <a:r>
              <a:rPr lang="en-IE" sz="6000" b="1" dirty="0" smtClean="0">
                <a:latin typeface="Calibri" panose="020F0502020204030204" pitchFamily="34" charset="0"/>
                <a:cs typeface="Calibri" panose="020F0502020204030204" pitchFamily="34" charset="0"/>
              </a:rPr>
              <a:t>Contact Details</a:t>
            </a:r>
            <a:endParaRPr lang="en-IE" sz="16600" dirty="0"/>
          </a:p>
        </p:txBody>
      </p:sp>
      <p:sp>
        <p:nvSpPr>
          <p:cNvPr id="123" name="TextBox 122"/>
          <p:cNvSpPr txBox="1"/>
          <p:nvPr/>
        </p:nvSpPr>
        <p:spPr>
          <a:xfrm>
            <a:off x="1750579" y="40515408"/>
            <a:ext cx="13680000" cy="769441"/>
          </a:xfrm>
          <a:prstGeom prst="rect">
            <a:avLst/>
          </a:prstGeom>
          <a:noFill/>
        </p:spPr>
        <p:txBody>
          <a:bodyPr wrap="square" rtlCol="0">
            <a:spAutoFit/>
          </a:bodyPr>
          <a:lstStyle/>
          <a:p>
            <a:r>
              <a:rPr lang="en-IE" sz="3600" dirty="0" smtClean="0">
                <a:latin typeface="Calibri Light" panose="020F0302020204030204" pitchFamily="34" charset="0"/>
                <a:cs typeface="Calibri Light" panose="020F0302020204030204" pitchFamily="34" charset="0"/>
              </a:rPr>
              <a:t>  </a:t>
            </a:r>
            <a:r>
              <a:rPr lang="en-IE" sz="3600" dirty="0" smtClean="0">
                <a:solidFill>
                  <a:schemeClr val="accent6">
                    <a:lumMod val="75000"/>
                  </a:schemeClr>
                </a:solidFill>
                <a:latin typeface="Calibri Light" panose="020F0302020204030204" pitchFamily="34" charset="0"/>
                <a:cs typeface="Calibri Light" panose="020F0302020204030204" pitchFamily="34" charset="0"/>
              </a:rPr>
              <a:t> </a:t>
            </a:r>
            <a:r>
              <a:rPr lang="en-IE" sz="4400" dirty="0" smtClean="0">
                <a:solidFill>
                  <a:srgbClr val="7030A0"/>
                </a:solidFill>
                <a:latin typeface="Calibri Light" panose="020F0302020204030204" pitchFamily="34" charset="0"/>
                <a:cs typeface="Calibri Light" panose="020F0302020204030204" pitchFamily="34" charset="0"/>
                <a:hlinkClick r:id="rId21"/>
              </a:rPr>
              <a:t>laura.mcquaid@ul.ie</a:t>
            </a:r>
            <a:r>
              <a:rPr lang="en-IE" sz="3600" dirty="0" smtClean="0">
                <a:solidFill>
                  <a:srgbClr val="7030A0"/>
                </a:solidFill>
                <a:latin typeface="Calibri Light" panose="020F0302020204030204" pitchFamily="34" charset="0"/>
                <a:cs typeface="Calibri Light" panose="020F0302020204030204" pitchFamily="34" charset="0"/>
              </a:rPr>
              <a:t>          </a:t>
            </a:r>
            <a:r>
              <a:rPr lang="en-IE" sz="3600" dirty="0" smtClean="0">
                <a:solidFill>
                  <a:schemeClr val="accent6">
                    <a:lumMod val="75000"/>
                  </a:schemeClr>
                </a:solidFill>
                <a:latin typeface="Calibri Light" panose="020F0302020204030204" pitchFamily="34" charset="0"/>
                <a:cs typeface="Calibri Light" panose="020F0302020204030204" pitchFamily="34" charset="0"/>
              </a:rPr>
              <a:t>  </a:t>
            </a:r>
            <a:endParaRPr lang="en-IE" sz="3600" dirty="0">
              <a:solidFill>
                <a:schemeClr val="accent6">
                  <a:lumMod val="75000"/>
                </a:schemeClr>
              </a:solidFill>
              <a:latin typeface="Calibri Light" panose="020F0302020204030204" pitchFamily="34" charset="0"/>
              <a:cs typeface="Calibri Light" panose="020F0302020204030204" pitchFamily="34" charset="0"/>
            </a:endParaRPr>
          </a:p>
        </p:txBody>
      </p:sp>
      <p:pic>
        <p:nvPicPr>
          <p:cNvPr id="4" name="Picture 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83943" y="41748072"/>
            <a:ext cx="900000" cy="900000"/>
          </a:xfrm>
          <a:prstGeom prst="rect">
            <a:avLst/>
          </a:prstGeom>
        </p:spPr>
      </p:pic>
      <p:sp>
        <p:nvSpPr>
          <p:cNvPr id="6" name="TextBox 5"/>
          <p:cNvSpPr txBox="1"/>
          <p:nvPr/>
        </p:nvSpPr>
        <p:spPr>
          <a:xfrm>
            <a:off x="2093277" y="41748072"/>
            <a:ext cx="7367914" cy="769441"/>
          </a:xfrm>
          <a:prstGeom prst="rect">
            <a:avLst/>
          </a:prstGeom>
          <a:noFill/>
        </p:spPr>
        <p:txBody>
          <a:bodyPr wrap="square" rtlCol="0">
            <a:spAutoFit/>
          </a:bodyPr>
          <a:lstStyle/>
          <a:p>
            <a:r>
              <a:rPr lang="en-IE" sz="4400" dirty="0" err="1" smtClean="0">
                <a:latin typeface="Calibri Light" panose="020F0302020204030204" pitchFamily="34" charset="0"/>
                <a:cs typeface="Calibri Light" panose="020F0302020204030204" pitchFamily="34" charset="0"/>
              </a:rPr>
              <a:t>lauramcquaid</a:t>
            </a:r>
            <a:endParaRPr lang="en-IE" sz="4400" dirty="0">
              <a:latin typeface="Calibri Light" panose="020F0302020204030204" pitchFamily="34" charset="0"/>
              <a:cs typeface="Calibri Light" panose="020F0302020204030204" pitchFamily="34" charset="0"/>
            </a:endParaRPr>
          </a:p>
        </p:txBody>
      </p:sp>
      <p:pic>
        <p:nvPicPr>
          <p:cNvPr id="8" name="Picture 7"/>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4168818" y="24919531"/>
            <a:ext cx="15780621" cy="7920000"/>
          </a:xfrm>
          <a:prstGeom prst="rect">
            <a:avLst/>
          </a:prstGeom>
        </p:spPr>
      </p:pic>
      <p:sp>
        <p:nvSpPr>
          <p:cNvPr id="126" name="TextBox 125"/>
          <p:cNvSpPr txBox="1">
            <a:spLocks/>
          </p:cNvSpPr>
          <p:nvPr/>
        </p:nvSpPr>
        <p:spPr>
          <a:xfrm>
            <a:off x="19249603" y="32809105"/>
            <a:ext cx="9316800" cy="646331"/>
          </a:xfrm>
          <a:prstGeom prst="rect">
            <a:avLst/>
          </a:prstGeom>
          <a:noFill/>
          <a:ln>
            <a:noFill/>
          </a:ln>
        </p:spPr>
        <p:txBody>
          <a:bodyPr wrap="square" rtlCol="0">
            <a:spAutoFit/>
          </a:bodyPr>
          <a:lstStyle>
            <a:defPPr>
              <a:defRPr lang="de-DE"/>
            </a:defPPr>
            <a:lvl1pPr algn="l" rtl="0" fontAlgn="base">
              <a:spcBef>
                <a:spcPct val="0"/>
              </a:spcBef>
              <a:spcAft>
                <a:spcPct val="0"/>
              </a:spcAft>
              <a:defRPr sz="5693" kern="1200">
                <a:solidFill>
                  <a:schemeClr val="tx1"/>
                </a:solidFill>
                <a:latin typeface="Arial" charset="0"/>
                <a:ea typeface="+mn-ea"/>
                <a:cs typeface="Arial" charset="0"/>
              </a:defRPr>
            </a:lvl1pPr>
            <a:lvl2pPr marL="317434" algn="l" rtl="0" fontAlgn="base">
              <a:spcBef>
                <a:spcPct val="0"/>
              </a:spcBef>
              <a:spcAft>
                <a:spcPct val="0"/>
              </a:spcAft>
              <a:defRPr sz="5693" kern="1200">
                <a:solidFill>
                  <a:schemeClr val="tx1"/>
                </a:solidFill>
                <a:latin typeface="Arial" charset="0"/>
                <a:ea typeface="+mn-ea"/>
                <a:cs typeface="Arial" charset="0"/>
              </a:defRPr>
            </a:lvl2pPr>
            <a:lvl3pPr marL="634868" algn="l" rtl="0" fontAlgn="base">
              <a:spcBef>
                <a:spcPct val="0"/>
              </a:spcBef>
              <a:spcAft>
                <a:spcPct val="0"/>
              </a:spcAft>
              <a:defRPr sz="5693" kern="1200">
                <a:solidFill>
                  <a:schemeClr val="tx1"/>
                </a:solidFill>
                <a:latin typeface="Arial" charset="0"/>
                <a:ea typeface="+mn-ea"/>
                <a:cs typeface="Arial" charset="0"/>
              </a:defRPr>
            </a:lvl3pPr>
            <a:lvl4pPr marL="952302" algn="l" rtl="0" fontAlgn="base">
              <a:spcBef>
                <a:spcPct val="0"/>
              </a:spcBef>
              <a:spcAft>
                <a:spcPct val="0"/>
              </a:spcAft>
              <a:defRPr sz="5693" kern="1200">
                <a:solidFill>
                  <a:schemeClr val="tx1"/>
                </a:solidFill>
                <a:latin typeface="Arial" charset="0"/>
                <a:ea typeface="+mn-ea"/>
                <a:cs typeface="Arial" charset="0"/>
              </a:defRPr>
            </a:lvl4pPr>
            <a:lvl5pPr marL="1269736" algn="l" rtl="0" fontAlgn="base">
              <a:spcBef>
                <a:spcPct val="0"/>
              </a:spcBef>
              <a:spcAft>
                <a:spcPct val="0"/>
              </a:spcAft>
              <a:defRPr sz="5693" kern="1200">
                <a:solidFill>
                  <a:schemeClr val="tx1"/>
                </a:solidFill>
                <a:latin typeface="Arial" charset="0"/>
                <a:ea typeface="+mn-ea"/>
                <a:cs typeface="Arial" charset="0"/>
              </a:defRPr>
            </a:lvl5pPr>
            <a:lvl6pPr marL="1587170" algn="l" defTabSz="634868" rtl="0" eaLnBrk="1" latinLnBrk="0" hangingPunct="1">
              <a:defRPr sz="5693" kern="1200">
                <a:solidFill>
                  <a:schemeClr val="tx1"/>
                </a:solidFill>
                <a:latin typeface="Arial" charset="0"/>
                <a:ea typeface="+mn-ea"/>
                <a:cs typeface="Arial" charset="0"/>
              </a:defRPr>
            </a:lvl6pPr>
            <a:lvl7pPr marL="1904604" algn="l" defTabSz="634868" rtl="0" eaLnBrk="1" latinLnBrk="0" hangingPunct="1">
              <a:defRPr sz="5693" kern="1200">
                <a:solidFill>
                  <a:schemeClr val="tx1"/>
                </a:solidFill>
                <a:latin typeface="Arial" charset="0"/>
                <a:ea typeface="+mn-ea"/>
                <a:cs typeface="Arial" charset="0"/>
              </a:defRPr>
            </a:lvl7pPr>
            <a:lvl8pPr marL="2222038" algn="l" defTabSz="634868" rtl="0" eaLnBrk="1" latinLnBrk="0" hangingPunct="1">
              <a:defRPr sz="5693" kern="1200">
                <a:solidFill>
                  <a:schemeClr val="tx1"/>
                </a:solidFill>
                <a:latin typeface="Arial" charset="0"/>
                <a:ea typeface="+mn-ea"/>
                <a:cs typeface="Arial" charset="0"/>
              </a:defRPr>
            </a:lvl8pPr>
            <a:lvl9pPr marL="2539472" algn="l" defTabSz="634868" rtl="0" eaLnBrk="1" latinLnBrk="0" hangingPunct="1">
              <a:defRPr sz="5693" kern="1200">
                <a:solidFill>
                  <a:schemeClr val="tx1"/>
                </a:solidFill>
                <a:latin typeface="Arial" charset="0"/>
                <a:ea typeface="+mn-ea"/>
                <a:cs typeface="Arial" charset="0"/>
              </a:defRPr>
            </a:lvl9pPr>
          </a:lstStyle>
          <a:p>
            <a:pPr algn="just"/>
            <a:r>
              <a:rPr lang="en-IE" sz="3600" b="1" dirty="0" smtClean="0">
                <a:latin typeface="Calibri" panose="020F0502020204030204" pitchFamily="34" charset="0"/>
                <a:ea typeface="Roboto" pitchFamily="2" charset="0"/>
                <a:cs typeface="Calibri" panose="020F0502020204030204" pitchFamily="34" charset="0"/>
              </a:rPr>
              <a:t>Figure </a:t>
            </a:r>
            <a:r>
              <a:rPr lang="en-IE" sz="3600" b="1" dirty="0">
                <a:latin typeface="Calibri" panose="020F0502020204030204" pitchFamily="34" charset="0"/>
                <a:ea typeface="Roboto" pitchFamily="2" charset="0"/>
                <a:cs typeface="Calibri" panose="020F0502020204030204" pitchFamily="34" charset="0"/>
              </a:rPr>
              <a:t>4</a:t>
            </a:r>
            <a:r>
              <a:rPr lang="en-IE" sz="3600" b="1" dirty="0" smtClean="0">
                <a:latin typeface="Calibri" panose="020F0502020204030204" pitchFamily="34" charset="0"/>
                <a:ea typeface="Roboto" pitchFamily="2" charset="0"/>
                <a:cs typeface="Calibri" panose="020F0502020204030204" pitchFamily="34" charset="0"/>
              </a:rPr>
              <a:t>. </a:t>
            </a:r>
            <a:r>
              <a:rPr lang="en-IE" sz="3600" dirty="0" smtClean="0">
                <a:latin typeface="Calibri" panose="020F0502020204030204" pitchFamily="34" charset="0"/>
                <a:ea typeface="Roboto" pitchFamily="2" charset="0"/>
                <a:cs typeface="Calibri" panose="020F0502020204030204" pitchFamily="34" charset="0"/>
              </a:rPr>
              <a:t>Cell type hazard ratios.</a:t>
            </a:r>
          </a:p>
        </p:txBody>
      </p:sp>
      <p:sp>
        <p:nvSpPr>
          <p:cNvPr id="10" name="TextBox 9"/>
          <p:cNvSpPr txBox="1"/>
          <p:nvPr/>
        </p:nvSpPr>
        <p:spPr>
          <a:xfrm>
            <a:off x="15705529" y="36211593"/>
            <a:ext cx="14040000" cy="2554545"/>
          </a:xfrm>
          <a:prstGeom prst="rect">
            <a:avLst/>
          </a:prstGeom>
          <a:noFill/>
        </p:spPr>
        <p:txBody>
          <a:bodyPr wrap="square" rtlCol="0">
            <a:spAutoFit/>
          </a:bodyPr>
          <a:lstStyle/>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Greater flexibility can be achieved by using an MPR model.</a:t>
            </a:r>
          </a:p>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Time-varying hazard ratios occur naturally by allowing the shape parameter to depend on covariates.</a:t>
            </a:r>
          </a:p>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Increased understanding of real-world data.</a:t>
            </a:r>
            <a:endParaRPr lang="en-IE" sz="4000" dirty="0">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883943" y="40585273"/>
            <a:ext cx="900000" cy="735658"/>
          </a:xfrm>
          <a:prstGeom prst="rect">
            <a:avLst/>
          </a:prstGeom>
        </p:spPr>
      </p:pic>
      <p:sp>
        <p:nvSpPr>
          <p:cNvPr id="5" name="TextBox 4"/>
          <p:cNvSpPr txBox="1"/>
          <p:nvPr/>
        </p:nvSpPr>
        <p:spPr>
          <a:xfrm>
            <a:off x="14725763" y="33344786"/>
            <a:ext cx="15717497" cy="1938992"/>
          </a:xfrm>
          <a:prstGeom prst="rect">
            <a:avLst/>
          </a:prstGeom>
          <a:noFill/>
        </p:spPr>
        <p:txBody>
          <a:bodyPr wrap="square" rtlCol="0">
            <a:spAutoFit/>
          </a:bodyPr>
          <a:lstStyle/>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Unlike PH models, MPR models allow for time-varying hazard ratios.</a:t>
            </a:r>
          </a:p>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This is the case for the squamous cell which has a smaller hazard relative to the reference category and this hazard is also decreasing over time</a:t>
            </a:r>
          </a:p>
        </p:txBody>
      </p:sp>
      <p:sp>
        <p:nvSpPr>
          <p:cNvPr id="7" name="TextBox 6"/>
          <p:cNvSpPr txBox="1"/>
          <p:nvPr/>
        </p:nvSpPr>
        <p:spPr>
          <a:xfrm>
            <a:off x="15837198" y="9433389"/>
            <a:ext cx="14660661" cy="2554545"/>
          </a:xfrm>
          <a:prstGeom prst="rect">
            <a:avLst/>
          </a:prstGeom>
          <a:noFill/>
        </p:spPr>
        <p:txBody>
          <a:bodyPr wrap="square" rtlCol="0">
            <a:spAutoFit/>
          </a:bodyPr>
          <a:lstStyle/>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The model performs well from a variable selection perspective where the average correct zeros is tending towards the oracle values as the sample size increases.</a:t>
            </a:r>
          </a:p>
          <a:p>
            <a:pPr marL="571500" indent="-571500">
              <a:buFont typeface="Arial" panose="020B0604020202020204" pitchFamily="34" charset="0"/>
              <a:buChar char="•"/>
            </a:pPr>
            <a:r>
              <a:rPr lang="en-IE" sz="4000" dirty="0" smtClean="0">
                <a:latin typeface="Calibri Light" panose="020F0302020204030204" pitchFamily="34" charset="0"/>
                <a:cs typeface="Calibri Light" panose="020F0302020204030204" pitchFamily="34" charset="0"/>
              </a:rPr>
              <a:t>Inference was also carried out which showed good performance.</a:t>
            </a:r>
            <a:endParaRPr lang="en-IE" sz="4000" dirty="0">
              <a:latin typeface="Calibri Light" panose="020F0302020204030204" pitchFamily="34" charset="0"/>
              <a:cs typeface="Calibri Light" panose="020F0302020204030204" pitchFamily="34" charset="0"/>
            </a:endParaRPr>
          </a:p>
        </p:txBody>
      </p:sp>
      <p:sp>
        <p:nvSpPr>
          <p:cNvPr id="9" name="TextBox 8"/>
          <p:cNvSpPr txBox="1"/>
          <p:nvPr/>
        </p:nvSpPr>
        <p:spPr>
          <a:xfrm>
            <a:off x="15743036" y="39693953"/>
            <a:ext cx="14206404" cy="4678204"/>
          </a:xfrm>
          <a:prstGeom prst="rect">
            <a:avLst/>
          </a:prstGeom>
          <a:noFill/>
        </p:spPr>
        <p:txBody>
          <a:bodyPr wrap="square" rtlCol="0">
            <a:spAutoFit/>
          </a:bodyPr>
          <a:lstStyle/>
          <a:p>
            <a:pPr marL="457200" indent="-457200">
              <a:buFont typeface="Arial" panose="020B0604020202020204" pitchFamily="34" charset="0"/>
              <a:buChar char="•"/>
            </a:pPr>
            <a:r>
              <a:rPr lang="en-IE" sz="3600" dirty="0">
                <a:latin typeface="Calibri Light" panose="020F0302020204030204" pitchFamily="34" charset="0"/>
                <a:cs typeface="Calibri Light" panose="020F0302020204030204" pitchFamily="34" charset="0"/>
              </a:rPr>
              <a:t>Burke et al. (2017). Multi‐parameter regression survival </a:t>
            </a:r>
            <a:r>
              <a:rPr lang="en-IE" sz="3600" dirty="0" err="1">
                <a:latin typeface="Calibri Light" panose="020F0302020204030204" pitchFamily="34" charset="0"/>
                <a:cs typeface="Calibri Light" panose="020F0302020204030204" pitchFamily="34" charset="0"/>
              </a:rPr>
              <a:t>modeling</a:t>
            </a:r>
            <a:r>
              <a:rPr lang="en-IE" sz="3600" dirty="0">
                <a:latin typeface="Calibri Light" panose="020F0302020204030204" pitchFamily="34" charset="0"/>
                <a:cs typeface="Calibri Light" panose="020F0302020204030204" pitchFamily="34" charset="0"/>
              </a:rPr>
              <a:t>. Biometrics</a:t>
            </a:r>
            <a:r>
              <a:rPr lang="en-IE" sz="3600" dirty="0" smtClean="0">
                <a:latin typeface="Calibri Light" panose="020F0302020204030204" pitchFamily="34" charset="0"/>
                <a:cs typeface="Calibri Light" panose="020F0302020204030204" pitchFamily="34" charset="0"/>
              </a:rPr>
              <a:t>.</a:t>
            </a:r>
          </a:p>
          <a:p>
            <a:pPr marL="457200" indent="-457200">
              <a:buFont typeface="Arial" panose="020B0604020202020204" pitchFamily="34" charset="0"/>
              <a:buChar char="•"/>
            </a:pPr>
            <a:r>
              <a:rPr lang="en-IE" sz="3600" dirty="0" err="1">
                <a:latin typeface="Calibri Light" panose="020F0302020204030204" pitchFamily="34" charset="0"/>
                <a:cs typeface="Calibri Light" panose="020F0302020204030204" pitchFamily="34" charset="0"/>
              </a:rPr>
              <a:t>Jaouimaa</a:t>
            </a:r>
            <a:r>
              <a:rPr lang="en-IE" sz="3600" dirty="0">
                <a:latin typeface="Calibri Light" panose="020F0302020204030204" pitchFamily="34" charset="0"/>
                <a:cs typeface="Calibri Light" panose="020F0302020204030204" pitchFamily="34" charset="0"/>
              </a:rPr>
              <a:t> et al. (2019). Penalized Variable Selection in Multi-Parameter Regression Survival Modelling. arXiv:1907.01511</a:t>
            </a:r>
            <a:r>
              <a:rPr lang="en-IE" sz="3600" dirty="0" smtClean="0"/>
              <a:t>.</a:t>
            </a:r>
            <a:endParaRPr lang="en-IE" sz="3600" dirty="0" smtClean="0">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IE" sz="3600" dirty="0" smtClean="0">
                <a:latin typeface="Calibri Light" panose="020F0302020204030204" pitchFamily="34" charset="0"/>
                <a:cs typeface="Calibri Light" panose="020F0302020204030204" pitchFamily="34" charset="0"/>
              </a:rPr>
              <a:t>Burke </a:t>
            </a:r>
            <a:r>
              <a:rPr lang="en-IE" sz="3600" dirty="0">
                <a:latin typeface="Calibri Light" panose="020F0302020204030204" pitchFamily="34" charset="0"/>
                <a:cs typeface="Calibri Light" panose="020F0302020204030204" pitchFamily="34" charset="0"/>
              </a:rPr>
              <a:t>et al. (2020). A flexible parametric modelling framework for survival analysis. JRSS-C.</a:t>
            </a:r>
          </a:p>
          <a:p>
            <a:endParaRPr lang="en-IE" dirty="0"/>
          </a:p>
        </p:txBody>
      </p:sp>
    </p:spTree>
    <p:extLst>
      <p:ext uri="{BB962C8B-B14F-4D97-AF65-F5344CB8AC3E}">
        <p14:creationId xmlns:p14="http://schemas.microsoft.com/office/powerpoint/2010/main" val="4180321384"/>
      </p:ext>
    </p:extLst>
  </p:cSld>
  <p:clrMapOvr>
    <a:masterClrMapping/>
  </p:clrMapOvr>
  <p:extLst mod="1">
    <p:ext uri="{6950BFC3-D8DA-4A85-94F7-54DA5524770B}">
      <p188:commentRel xmlns="" xmlns:p188="http://schemas.microsoft.com/office/powerpoint/2018/8/main" r:id="rId25"/>
    </p:ext>
  </p:extLst>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5CC7C9B536DE44A9E890D245E0781F" ma:contentTypeVersion="13" ma:contentTypeDescription="Create a new document." ma:contentTypeScope="" ma:versionID="14cb8a9ea8f0ed0ddf968a24da3748b5">
  <xsd:schema xmlns:xsd="http://www.w3.org/2001/XMLSchema" xmlns:xs="http://www.w3.org/2001/XMLSchema" xmlns:p="http://schemas.microsoft.com/office/2006/metadata/properties" xmlns:ns3="6bb09225-2e29-475b-8747-53d1cf4adddb" xmlns:ns4="21fda460-07d1-4d5a-98be-f4f5f3ec06ab" targetNamespace="http://schemas.microsoft.com/office/2006/metadata/properties" ma:root="true" ma:fieldsID="22c97f774dc3d213b72670e3973ea27c" ns3:_="" ns4:_="">
    <xsd:import namespace="6bb09225-2e29-475b-8747-53d1cf4adddb"/>
    <xsd:import namespace="21fda460-07d1-4d5a-98be-f4f5f3ec06a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b09225-2e29-475b-8747-53d1cf4add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fda460-07d1-4d5a-98be-f4f5f3ec06a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C9A35-B5DB-4C0D-807F-B6FBD816ABDD}">
  <ds:schemaRefs>
    <ds:schemaRef ds:uri="http://schemas.microsoft.com/sharepoint/v3/contenttype/forms"/>
  </ds:schemaRefs>
</ds:datastoreItem>
</file>

<file path=customXml/itemProps2.xml><?xml version="1.0" encoding="utf-8"?>
<ds:datastoreItem xmlns:ds="http://schemas.openxmlformats.org/officeDocument/2006/customXml" ds:itemID="{0C7BC9EC-883E-41DE-80AE-BAE7FE1D9430}">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1fda460-07d1-4d5a-98be-f4f5f3ec06ab"/>
    <ds:schemaRef ds:uri="http://purl.org/dc/terms/"/>
    <ds:schemaRef ds:uri="6bb09225-2e29-475b-8747-53d1cf4adddb"/>
    <ds:schemaRef ds:uri="http://www.w3.org/XML/1998/namespace"/>
    <ds:schemaRef ds:uri="http://purl.org/dc/dcmitype/"/>
  </ds:schemaRefs>
</ds:datastoreItem>
</file>

<file path=customXml/itemProps3.xml><?xml version="1.0" encoding="utf-8"?>
<ds:datastoreItem xmlns:ds="http://schemas.openxmlformats.org/officeDocument/2006/customXml" ds:itemID="{BD07C941-E377-4AA9-B3B1-3B53FA65D9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b09225-2e29-475b-8747-53d1cf4adddb"/>
    <ds:schemaRef ds:uri="21fda460-07d1-4d5a-98be-f4f5f3ec06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13505</TotalTime>
  <Words>919</Words>
  <Application>Microsoft Office PowerPoint</Application>
  <PresentationFormat>Custom</PresentationFormat>
  <Paragraphs>132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 Math</vt:lpstr>
      <vt:lpstr>helvetica</vt:lpstr>
      <vt:lpstr>Roboto</vt:lpstr>
      <vt:lpstr>Times New Roman</vt:lpstr>
      <vt:lpstr>Univers</vt:lpstr>
      <vt:lpstr>Standarddesign</vt:lpstr>
      <vt:lpstr>PowerPoint Presentation</vt:lpstr>
    </vt:vector>
  </TitlesOfParts>
  <Manager>ena.brophy@nuigalway.ie</Manager>
  <Company>BioInnovate Ireland</Company>
  <LinksUpToDate>false</LinksUpToDate>
  <SharedDoc>false</SharedDoc>
  <HyperlinkBase>www.bioinnovate.ie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Needs Led Innovation</dc:subject>
  <dc:creator>Ena Brophy</dc:creator>
  <cp:keywords>Poster Template Ena Brophy</cp:keywords>
  <cp:lastModifiedBy>ITDGuest</cp:lastModifiedBy>
  <cp:revision>322</cp:revision>
  <cp:lastPrinted>2016-09-07T12:42:58Z</cp:lastPrinted>
  <dcterms:created xsi:type="dcterms:W3CDTF">1601-01-01T00:00:00Z</dcterms:created>
  <dcterms:modified xsi:type="dcterms:W3CDTF">2022-07-06T11:39:39Z</dcterms:modified>
  <cp:category>Conference Poster</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0x010100995CC7C9B536DE44A9E890D245E0781F</vt:lpwstr>
  </property>
</Properties>
</file>