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79975" cy="42808525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21">
          <p15:clr>
            <a:srgbClr val="A4A3A4"/>
          </p15:clr>
        </p15:guide>
        <p15:guide id="2" pos="44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46CA78-6498-DC2E-77A3-8A209837A559}" name="Ena Brophy" initials="EB" userId="S::Ena.Brophy@ul.ie::38e5e810-725a-4648-bf0f-f81c32c056f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517"/>
    <a:srgbClr val="008000"/>
    <a:srgbClr val="990033"/>
    <a:srgbClr val="660066"/>
    <a:srgbClr val="5FFC4A"/>
    <a:srgbClr val="66FF66"/>
    <a:srgbClr val="EEB500"/>
    <a:srgbClr val="336600"/>
    <a:srgbClr val="000000"/>
    <a:srgbClr val="1E4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3" autoAdjust="0"/>
  </p:normalViewPr>
  <p:slideViewPr>
    <p:cSldViewPr snapToGrid="0" showGuides="1">
      <p:cViewPr varScale="1">
        <p:scale>
          <a:sx n="14" d="100"/>
          <a:sy n="14" d="100"/>
        </p:scale>
        <p:origin x="2124" y="18"/>
      </p:cViewPr>
      <p:guideLst>
        <p:guide orient="horz" pos="3321"/>
        <p:guide pos="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>
            <a:lvl1pPr defTabSz="630190" eaLnBrk="0" hangingPunct="0">
              <a:defRPr sz="8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>
            <a:lvl1pPr algn="r" defTabSz="630190" eaLnBrk="0" hangingPunct="0">
              <a:defRPr sz="800"/>
            </a:lvl1pPr>
          </a:lstStyle>
          <a:p>
            <a:pPr>
              <a:defRPr/>
            </a:pPr>
            <a:fld id="{A42CEB1F-FDB6-45F0-BFE3-BB267C0F7B6D}" type="datetimeFigureOut">
              <a:rPr lang="de-DE" altLang="de-DE"/>
              <a:pPr>
                <a:defRPr/>
              </a:pPr>
              <a:t>07.07.2022</a:t>
            </a:fld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4538"/>
            <a:ext cx="263048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4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b" anchorCtr="0" compatLnSpc="1">
            <a:prstTxWarp prst="textNoShape">
              <a:avLst/>
            </a:prstTxWarp>
          </a:bodyPr>
          <a:lstStyle>
            <a:lvl1pPr defTabSz="630190" eaLnBrk="0" hangingPunct="0">
              <a:defRPr sz="8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28164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2970" tIns="31485" rIns="62970" bIns="31485" numCol="1" anchor="b" anchorCtr="0" compatLnSpc="1">
            <a:prstTxWarp prst="textNoShape">
              <a:avLst/>
            </a:prstTxWarp>
          </a:bodyPr>
          <a:lstStyle>
            <a:lvl1pPr algn="r" defTabSz="630190" eaLnBrk="0" hangingPunct="0">
              <a:defRPr sz="800"/>
            </a:lvl1pPr>
          </a:lstStyle>
          <a:p>
            <a:pPr>
              <a:defRPr/>
            </a:pPr>
            <a:fld id="{25C7B985-0251-4B51-B3C8-CCD7D9243D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9847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When you create a research poster you need to ask yourself which information you would like to communicate and how you can present that so that your audience will immediately </a:t>
            </a:r>
            <a:r>
              <a:rPr lang="en-IE" b="1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know what to expect</a:t>
            </a: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 of your full report, dissertation or publication. However, you do not need to wait for a finished product to create a research poster. A research poster can work like a mind-map for you when you are </a:t>
            </a:r>
            <a:r>
              <a:rPr lang="en-IE" b="1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in the planning stage of your enquiry</a:t>
            </a:r>
            <a:r>
              <a:rPr lang="en-IE" b="0" i="0" dirty="0">
                <a:solidFill>
                  <a:srgbClr val="6A6F77"/>
                </a:solidFill>
                <a:effectLst/>
                <a:latin typeface="helvetica" panose="020B0604020202020204" pitchFamily="34" charset="0"/>
              </a:rPr>
              <a:t>, as it gives you the bigger picture of all aspects of your research at a glance.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6A6F77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b="1" i="0" dirty="0">
                <a:solidFill>
                  <a:srgbClr val="CC0000"/>
                </a:solidFill>
                <a:effectLst/>
                <a:latin typeface="Univers" panose="020B0604020202020204" pitchFamily="34" charset="0"/>
              </a:rPr>
              <a:t>Helpful Tips on Making Posters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6A6F77"/>
              </a:solidFill>
              <a:effectLst/>
              <a:latin typeface="helvetica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Academic posters are a good way to showcase your work and help you to engage colleagues in conversation.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Preparing posters in advance is vital. </a:t>
            </a: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Don’t wait until the last minute. Creating and printing an effective poster presentation takes time.</a:t>
            </a: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Stick to a clear format which is easy to read from 1 m away.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Your audience will be from diverse academic backgrounds and may not understand the intricacies of your specific field, so be prepared to present your poster to a general audience.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333333"/>
                </a:solidFill>
                <a:effectLst/>
                <a:latin typeface="Univers" panose="020B0604020202020204" pitchFamily="34" charset="0"/>
              </a:rPr>
              <a:t>Make sure to have your supervisor has proofread the poster before printing.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Practice your presentation in advance and think about questions you may be asked after your presentation.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effective poster is focused on a single message.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Let’s graphs and images tell the story.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LinkedIn: https://www.linkedin.com/pulse/phd-skills-create-research-poster-henri-achten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8021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88988-872B-471B-9D83-B481E6CD136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8462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A8A40-5ED3-4445-B19F-1A17DB4122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5079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093EF-A605-4DAD-B529-251D9694D4B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2705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DD4CB-B3BF-4ECF-A489-66886BD787D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16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EC274-BAF6-4D83-B161-018D16195C9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758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928E2-E90B-4D08-A186-A6478A9B769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9198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D35F7-42E1-4119-A065-AC572FA153C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896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DBB4-1EB4-45A7-86E6-75AC8F422D5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5673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0C6C2-5B64-48AE-93EA-BDF0FACBCB3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4867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DCA7D-D198-43B7-B59B-7DAA13D41B81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393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 lIns="91440" tIns="45720" rIns="91440" bIns="4572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B40B1-37D4-43AB-B83B-E7B5C31F13E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758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6088"/>
            <a:ext cx="27251025" cy="7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4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1063"/>
            <a:ext cx="7064375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defTabSz="4176713">
              <a:defRPr sz="6400"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1063"/>
            <a:ext cx="9588500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ctr" defTabSz="4176713">
              <a:defRPr sz="6400"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1063"/>
            <a:ext cx="7064375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 defTabSz="4176713">
              <a:defRPr sz="6400"/>
            </a:lvl1pPr>
          </a:lstStyle>
          <a:p>
            <a:pPr>
              <a:defRPr/>
            </a:pPr>
            <a:fld id="{07D45FA6-C183-497F-B1D6-373B9508A23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21" Type="http://schemas.openxmlformats.org/officeDocument/2006/relationships/image" Target="../media/image5.emf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24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6.jp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hyperlink" Target="mailto:laura.mcquaid@ul.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16070" r="-2271" b="16434"/>
          <a:stretch/>
        </p:blipFill>
        <p:spPr>
          <a:xfrm>
            <a:off x="424542" y="130628"/>
            <a:ext cx="6840000" cy="322505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485723" y="140609"/>
            <a:ext cx="19576921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IE" sz="6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Penalized Power-Generalized Weibull </a:t>
            </a:r>
          </a:p>
          <a:p>
            <a:pPr algn="ctr"/>
            <a:r>
              <a:rPr lang="en-IE" sz="6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Distributional Regression</a:t>
            </a:r>
            <a:endParaRPr lang="en-IE" sz="4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529" y="200261"/>
            <a:ext cx="6840000" cy="3324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318820" y="3750501"/>
            <a:ext cx="14400000" cy="1015664"/>
            <a:chOff x="901371" y="5146147"/>
            <a:chExt cx="9564132" cy="759786"/>
          </a:xfr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901371" y="5146147"/>
              <a:ext cx="9318213" cy="483500"/>
            </a:xfrm>
            <a:prstGeom prst="rect">
              <a:avLst/>
            </a:prstGeom>
            <a:grpFill/>
            <a:ln>
              <a:solidFill>
                <a:srgbClr val="66FF66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317434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634868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952302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269736" algn="l" rtl="0" fontAlgn="base">
                <a:spcBef>
                  <a:spcPct val="0"/>
                </a:spcBef>
                <a:spcAft>
                  <a:spcPct val="0"/>
                </a:spcAft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1587170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1904604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2222038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2539472" algn="l" defTabSz="634868" rtl="0" eaLnBrk="1" latinLnBrk="0" hangingPunct="1">
                <a:defRPr sz="5693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IE" sz="3600" b="1" dirty="0">
                  <a:latin typeface="Calibri" panose="020F0502020204030204" pitchFamily="34" charset="0"/>
                  <a:ea typeface="Roboto" pitchFamily="2" charset="0"/>
                  <a:cs typeface="Calibri" panose="020F0502020204030204" pitchFamily="34" charset="0"/>
                </a:rPr>
                <a:t> </a:t>
              </a:r>
              <a:endParaRPr lang="en-IE" sz="3649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02075" y="5146147"/>
              <a:ext cx="9563428" cy="7597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6000" b="1" dirty="0">
                  <a:latin typeface="Calibri" panose="020F0502020204030204" pitchFamily="34" charset="0"/>
                  <a:cs typeface="Calibri" panose="020F0502020204030204" pitchFamily="34" charset="0"/>
                </a:rPr>
                <a:t>1. Background</a:t>
              </a:r>
              <a:endParaRPr lang="en-IE" sz="166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210101" y="10014301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2. Power-Generalized Weibull (PGW) </a:t>
            </a:r>
            <a:endParaRPr lang="en-IE" sz="16600" dirty="0"/>
          </a:p>
        </p:txBody>
      </p:sp>
      <p:sp>
        <p:nvSpPr>
          <p:cNvPr id="81" name="TextBox 80"/>
          <p:cNvSpPr txBox="1"/>
          <p:nvPr/>
        </p:nvSpPr>
        <p:spPr>
          <a:xfrm>
            <a:off x="158856" y="20072225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3. Distributional Regression</a:t>
            </a:r>
            <a:endParaRPr lang="en-IE" sz="16600" dirty="0"/>
          </a:p>
        </p:txBody>
      </p:sp>
      <p:sp>
        <p:nvSpPr>
          <p:cNvPr id="82" name="TextBox 81"/>
          <p:cNvSpPr txBox="1"/>
          <p:nvPr/>
        </p:nvSpPr>
        <p:spPr>
          <a:xfrm>
            <a:off x="15675281" y="3706994"/>
            <a:ext cx="14400000" cy="10152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4. Simulation Study</a:t>
            </a:r>
            <a:endParaRPr lang="en-IE" sz="1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92876" y="4875818"/>
                <a:ext cx="14136898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Covariates usually enter the hazard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λ</m:t>
                    </m:r>
                    <m:d>
                      <m:dPr>
                        <m:ctrlPr>
                          <a:rPr lang="el-GR" sz="4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E" sz="40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through the scale parameter only. This is the case for the popular proportional hazards (PH) model.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λ</m:t>
                    </m:r>
                    <m:d>
                      <m:dPr>
                        <m:ctrlPr>
                          <a:rPr lang="el-GR" sz="40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E" sz="40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used to express the risk of a particular event occurring at time </a:t>
                </a:r>
                <a14:m>
                  <m:oMath xmlns:m="http://schemas.openxmlformats.org/officeDocument/2006/math"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𝑡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Multi-parameter regression (MPR) models, where multiple distributional parameters dependent on covariates, lead to increased flexibility.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6" y="4875818"/>
                <a:ext cx="14136898" cy="5016758"/>
              </a:xfrm>
              <a:prstGeom prst="rect">
                <a:avLst/>
              </a:prstGeom>
              <a:blipFill>
                <a:blip r:embed="rId5"/>
                <a:stretch>
                  <a:fillRect l="-1380" t="-2187" r="-604" b="-425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2476" y="10368952"/>
            <a:ext cx="8400803" cy="100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199278" y="11343773"/>
                <a:ext cx="9036000" cy="189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4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8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τγ</m:t>
                      </m:r>
                      <m:sSup>
                        <m:sSupPr>
                          <m:ctrl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IE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E" sz="480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sz="4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E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E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E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4800" b="0" i="1" smtClean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κ</m:t>
                                  </m:r>
                                  <m:r>
                                    <a:rPr lang="el-GR" sz="4800" b="0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κ</m:t>
                          </m:r>
                          <m:r>
                            <a:rPr lang="el-GR" sz="48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E" sz="1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78" y="11343773"/>
                <a:ext cx="9036000" cy="1896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9956262" y="11319005"/>
            <a:ext cx="5000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Weibull/</a:t>
            </a:r>
            <a:r>
              <a:rPr lang="en-IE" sz="4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Gompertz</a:t>
            </a:r>
            <a:endParaRPr lang="en-IE" sz="4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919364" y="12554181"/>
            <a:ext cx="5037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FFCC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Weibull Extension</a:t>
            </a:r>
            <a:endParaRPr lang="en-IE" sz="4000" dirty="0">
              <a:solidFill>
                <a:srgbClr val="FFCC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56262" y="14883765"/>
            <a:ext cx="4913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00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Log-logistic/Burr</a:t>
            </a:r>
            <a:endParaRPr lang="en-IE" sz="4000" dirty="0">
              <a:solidFill>
                <a:srgbClr val="00339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19364" y="17063771"/>
            <a:ext cx="3350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E964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Exponential</a:t>
            </a:r>
            <a:endParaRPr lang="en-IE" sz="2000" dirty="0">
              <a:solidFill>
                <a:srgbClr val="E9640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956262" y="17799893"/>
            <a:ext cx="5037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solidFill>
                  <a:srgbClr val="13594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Log-logistic/Weibull</a:t>
            </a:r>
            <a:endParaRPr lang="en-IE" sz="2000" dirty="0">
              <a:solidFill>
                <a:srgbClr val="13594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5747" y="21286203"/>
            <a:ext cx="136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Our model allows covariates to enter the PGW hazard through the scale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τ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and shape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γ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parameters where the additional shape (</a:t>
            </a:r>
            <a:r>
              <a:rPr lang="el-GR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κ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) parameter is independent of covariates: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>
                <a:spLocks/>
              </p:cNvSpPr>
              <p:nvPr/>
            </p:nvSpPr>
            <p:spPr>
              <a:xfrm>
                <a:off x="995994" y="35615785"/>
                <a:ext cx="1223660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317434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634868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952302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269736" algn="l" rtl="0" fontAlgn="base">
                  <a:spcBef>
                    <a:spcPct val="0"/>
                  </a:spcBef>
                  <a:spcAft>
                    <a:spcPct val="0"/>
                  </a:spcAft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1587170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1904604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2222038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2539472" algn="l" defTabSz="634868" rtl="0" eaLnBrk="1" latinLnBrk="0" hangingPunct="1">
                  <a:defRPr sz="5693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just"/>
                <a:r>
                  <a:rPr lang="en-IE" sz="3600" b="1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Figure 2. 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Impact of the shape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  <a:ea typeface="Roboto" pitchFamily="2" charset="0"/>
                        <a:cs typeface="Calibri" panose="020F0502020204030204" pitchFamily="34" charset="0"/>
                      </a:rPr>
                      <m:t>γ</m:t>
                    </m:r>
                  </m:oMath>
                </a14:m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) and scale (</a:t>
                </a:r>
                <a:r>
                  <a:rPr lang="el-GR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τ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) on the h</a:t>
                </a:r>
                <a:r>
                  <a:rPr lang="en-IE" sz="3600" dirty="0">
                    <a:latin typeface="Calibri Light" panose="020F0302020204030204" pitchFamily="34" charset="0"/>
                    <a:ea typeface="Roboto" pitchFamily="2" charset="0"/>
                    <a:cs typeface="Calibri Light" panose="020F0302020204030204" pitchFamily="34" charset="0"/>
                  </a:rPr>
                  <a:t>aza</a:t>
                </a:r>
                <a:r>
                  <a:rPr lang="en-IE" sz="3600" dirty="0">
                    <a:latin typeface="Calibri" panose="020F0502020204030204" pitchFamily="34" charset="0"/>
                    <a:ea typeface="Roboto" pitchFamily="2" charset="0"/>
                    <a:cs typeface="Calibri" panose="020F0502020204030204" pitchFamily="34" charset="0"/>
                  </a:rPr>
                  <a:t>rd.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4" y="35615785"/>
                <a:ext cx="12236609" cy="646331"/>
              </a:xfrm>
              <a:prstGeom prst="rect">
                <a:avLst/>
              </a:prstGeom>
              <a:blipFill>
                <a:blip r:embed="rId8"/>
                <a:stretch>
                  <a:fillRect l="-1494" t="-14019" b="-33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99072" y="23463935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E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72" y="23463935"/>
                <a:ext cx="8490857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539845" y="23451100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IE" sz="6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45" y="23451100"/>
                <a:ext cx="8490857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0235278" y="23443884"/>
                <a:ext cx="849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E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I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IE" sz="4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278" y="23443884"/>
                <a:ext cx="8490857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58856" y="24286288"/>
                <a:ext cx="136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the covariate vector and </a:t>
                </a:r>
                <a14:m>
                  <m:oMath xmlns:m="http://schemas.openxmlformats.org/officeDocument/2006/math">
                    <m:r>
                      <a:rPr lang="el-GR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𝛽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α</m:t>
                    </m:r>
                    <m:r>
                      <a:rPr lang="en-IE" sz="4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are the regression coefficients associated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γ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κ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6" y="24286288"/>
                <a:ext cx="13680000" cy="1323439"/>
              </a:xfrm>
              <a:prstGeom prst="rect">
                <a:avLst/>
              </a:prstGeom>
              <a:blipFill>
                <a:blip r:embed="rId12"/>
                <a:stretch>
                  <a:fillRect l="-1560" t="-8295" r="-1025" b="-1889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>
            <a:spLocks/>
          </p:cNvSpPr>
          <p:nvPr/>
        </p:nvSpPr>
        <p:spPr>
          <a:xfrm>
            <a:off x="3121475" y="19316241"/>
            <a:ext cx="9316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/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Figure 1. </a:t>
            </a:r>
            <a:r>
              <a:rPr lang="en-IE" sz="3600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PGW hazard shapes.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0010749" y="28112964"/>
                <a:ext cx="45993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I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749" y="28112964"/>
                <a:ext cx="4599352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9953750" y="28916262"/>
                <a:ext cx="61248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IE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50" y="28916262"/>
                <a:ext cx="6124837" cy="7694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0010749" y="31353453"/>
                <a:ext cx="659252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&lt;1, 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E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749" y="31353453"/>
                <a:ext cx="6592524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953750" y="32946996"/>
                <a:ext cx="63484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&gt;1,</m:t>
                      </m:r>
                      <m:r>
                        <m:rPr>
                          <m:sty m:val="p"/>
                        </m:rP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E" sz="4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50" y="32946996"/>
                <a:ext cx="6348446" cy="769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749839" y="25616217"/>
                <a:ext cx="116783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Scale: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  <m: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&gt;0⇒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Magnitude of the hazard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39" y="25616217"/>
                <a:ext cx="11678389" cy="707886"/>
              </a:xfrm>
              <a:prstGeom prst="rect">
                <a:avLst/>
              </a:prstGeom>
              <a:blipFill>
                <a:blip r:embed="rId17"/>
                <a:stretch>
                  <a:fillRect l="-1827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749839" y="26340782"/>
                <a:ext cx="11120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Shape: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γ</m:t>
                    </m:r>
                    <m:r>
                      <a:rPr lang="el-GR" sz="400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&gt;0⇒ </m:t>
                    </m:r>
                  </m:oMath>
                </a14:m>
                <a:r>
                  <a:rPr lang="en-IE" sz="4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Time evolution of the hazard</a:t>
                </a: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39" y="26340782"/>
                <a:ext cx="11120857" cy="707886"/>
              </a:xfrm>
              <a:prstGeom prst="rect">
                <a:avLst/>
              </a:prstGeom>
              <a:blipFill>
                <a:blip r:embed="rId18"/>
                <a:stretch>
                  <a:fillRect l="-1919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724868" y="27054074"/>
                <a:ext cx="117283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4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Shape: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κ</m:t>
                    </m:r>
                    <m:r>
                      <a:rPr lang="el-GR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&gt;−1⇒ </m:t>
                    </m:r>
                  </m:oMath>
                </a14:m>
                <a:r>
                  <a:rPr lang="en-IE" sz="4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Specifies the baseline distribution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68" y="27054074"/>
                <a:ext cx="11728330" cy="707886"/>
              </a:xfrm>
              <a:prstGeom prst="rect">
                <a:avLst/>
              </a:prstGeom>
              <a:blipFill>
                <a:blip r:embed="rId19"/>
                <a:stretch>
                  <a:fillRect l="-1871"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5599835" y="2134839"/>
            <a:ext cx="1962659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Laura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McQuaid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,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Shirin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en-IE" sz="4800" dirty="0" err="1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Moghaddam</a:t>
            </a:r>
            <a:r>
              <a:rPr lang="en-IE" sz="48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, Kevin Burke</a:t>
            </a:r>
            <a:endParaRPr lang="en-IE" sz="4800" baseline="30000" dirty="0">
              <a:solidFill>
                <a:srgbClr val="375517"/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  <a:p>
            <a:pPr algn="ctr"/>
            <a:r>
              <a:rPr lang="en-IE" sz="4000" dirty="0">
                <a:solidFill>
                  <a:srgbClr val="375517"/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University of Limerick, Ireland</a:t>
            </a:r>
            <a:endParaRPr lang="en-IE" sz="4000" baseline="30000" dirty="0">
              <a:solidFill>
                <a:srgbClr val="375517"/>
              </a:solidFill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10894"/>
              </p:ext>
            </p:extLst>
          </p:nvPr>
        </p:nvGraphicFramePr>
        <p:xfrm>
          <a:off x="17524903" y="7738494"/>
          <a:ext cx="11462658" cy="349212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1952832">
                  <a:extLst>
                    <a:ext uri="{9D8B030D-6E8A-4147-A177-3AD203B41FA5}">
                      <a16:colId xmlns:a16="http://schemas.microsoft.com/office/drawing/2014/main" val="2175944568"/>
                    </a:ext>
                  </a:extLst>
                </a:gridCol>
                <a:gridCol w="1597561">
                  <a:extLst>
                    <a:ext uri="{9D8B030D-6E8A-4147-A177-3AD203B41FA5}">
                      <a16:colId xmlns:a16="http://schemas.microsoft.com/office/drawing/2014/main" val="2935193313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469774194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2894529266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1582453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</a:tblGrid>
              <a:tr h="732548">
                <a:tc gridSpan="4">
                  <a:txBody>
                    <a:bodyPr/>
                    <a:lstStyle/>
                    <a:p>
                      <a:pPr algn="ctr"/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Scale</a:t>
                      </a:r>
                      <a:r>
                        <a:rPr lang="en-IE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(</a:t>
                      </a:r>
                      <a:r>
                        <a:rPr lang="el-GR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r>
                        <a:rPr lang="en-IE" sz="4800" b="0" i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en-IE" sz="4800" b="0" i="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Shape (</a:t>
                      </a:r>
                      <a:r>
                        <a:rPr lang="el-GR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r>
                        <a:rPr lang="en-IE" sz="48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E" sz="3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67486"/>
                  </a:ext>
                </a:extLst>
              </a:tr>
              <a:tr h="948548"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C(7)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i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C(7)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50178"/>
                  </a:ext>
                </a:extLst>
              </a:tr>
              <a:tr h="860310"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28643"/>
                  </a:ext>
                </a:extLst>
              </a:tr>
              <a:tr h="860310"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58993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>
            <a:spLocks/>
          </p:cNvSpPr>
          <p:nvPr/>
        </p:nvSpPr>
        <p:spPr>
          <a:xfrm>
            <a:off x="16735557" y="20187496"/>
            <a:ext cx="1296474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2. 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β = “selected in scale”, 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 “selected in shape”, and those which are non-significant (at the 5% level) are shown in </a:t>
            </a:r>
            <a:r>
              <a:rPr lang="en-I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6333578" y="11568471"/>
            <a:ext cx="1394639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1. 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C, average correct zeros; MSE, average mean squared error;  PT, probability of choosing the true model – Variable selection results.</a:t>
            </a:r>
            <a:endParaRPr lang="en-IE" sz="3600" dirty="0">
              <a:latin typeface="Calibri Light" panose="020F0302020204030204" pitchFamily="34" charset="0"/>
              <a:ea typeface="Roboto" pitchFamily="2" charset="0"/>
              <a:cs typeface="Calibri Light" panose="020F030202020403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710378" y="13016374"/>
            <a:ext cx="1440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5. Data Application</a:t>
            </a:r>
            <a:endParaRPr lang="en-IE" sz="16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5743035" y="14205344"/>
            <a:ext cx="1352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Veteran dataset – Survival package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Randomized trial of two treatment groups for lung cancer</a:t>
            </a:r>
          </a:p>
          <a:p>
            <a:endParaRPr lang="en-I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83739"/>
              </p:ext>
            </p:extLst>
          </p:nvPr>
        </p:nvGraphicFramePr>
        <p:xfrm>
          <a:off x="16542880" y="15746989"/>
          <a:ext cx="12556343" cy="4267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4910138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3460758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4185447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</a:tblGrid>
              <a:tr h="654988">
                <a:tc>
                  <a:txBody>
                    <a:bodyPr/>
                    <a:lstStyle/>
                    <a:p>
                      <a:pPr algn="ctr"/>
                      <a:endParaRPr lang="en-IE" sz="4000" b="0" i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MPR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50178"/>
                  </a:ext>
                </a:extLst>
              </a:tr>
              <a:tr h="645141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cell</a:t>
                      </a:r>
                      <a:r>
                        <a:rPr lang="en-IE" sz="40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type: squamous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28643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cell</a:t>
                      </a:r>
                      <a:r>
                        <a:rPr lang="en-IE" sz="40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type: large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58993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karno</a:t>
                      </a:r>
                      <a:endParaRPr lang="en-IE" sz="4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l-GR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907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Tuning Parameter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0.01706318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0.02833773 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7701"/>
                  </a:ext>
                </a:extLst>
              </a:tr>
              <a:tr h="57793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1466.42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1463.72</a:t>
                      </a:r>
                      <a:endParaRPr lang="en-IE" sz="4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37243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95017"/>
              </p:ext>
            </p:extLst>
          </p:nvPr>
        </p:nvGraphicFramePr>
        <p:xfrm>
          <a:off x="16542880" y="21564094"/>
          <a:ext cx="12664802" cy="31408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{912C8C85-51F0-491E-9774-3900AFEF0FD7}</a:tableStyleId>
              </a:tblPr>
              <a:tblGrid>
                <a:gridCol w="963872">
                  <a:extLst>
                    <a:ext uri="{9D8B030D-6E8A-4147-A177-3AD203B41FA5}">
                      <a16:colId xmlns:a16="http://schemas.microsoft.com/office/drawing/2014/main" val="1299906974"/>
                    </a:ext>
                  </a:extLst>
                </a:gridCol>
                <a:gridCol w="2940268">
                  <a:extLst>
                    <a:ext uri="{9D8B030D-6E8A-4147-A177-3AD203B41FA5}">
                      <a16:colId xmlns:a16="http://schemas.microsoft.com/office/drawing/2014/main" val="4196480162"/>
                    </a:ext>
                  </a:extLst>
                </a:gridCol>
                <a:gridCol w="2940268">
                  <a:extLst>
                    <a:ext uri="{9D8B030D-6E8A-4147-A177-3AD203B41FA5}">
                      <a16:colId xmlns:a16="http://schemas.microsoft.com/office/drawing/2014/main" val="89906419"/>
                    </a:ext>
                  </a:extLst>
                </a:gridCol>
                <a:gridCol w="2909641">
                  <a:extLst>
                    <a:ext uri="{9D8B030D-6E8A-4147-A177-3AD203B41FA5}">
                      <a16:colId xmlns:a16="http://schemas.microsoft.com/office/drawing/2014/main" val="970566177"/>
                    </a:ext>
                  </a:extLst>
                </a:gridCol>
                <a:gridCol w="2910753">
                  <a:extLst>
                    <a:ext uri="{9D8B030D-6E8A-4147-A177-3AD203B41FA5}">
                      <a16:colId xmlns:a16="http://schemas.microsoft.com/office/drawing/2014/main" val="3758510814"/>
                    </a:ext>
                  </a:extLst>
                </a:gridCol>
              </a:tblGrid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36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Large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Squamous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4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Karno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5907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β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-2.38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7701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α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37243"/>
                  </a:ext>
                </a:extLst>
              </a:tr>
              <a:tr h="785200"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ω</a:t>
                      </a:r>
                      <a:endParaRPr lang="en-IE" sz="4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40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40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96398"/>
                  </a:ext>
                </a:extLst>
              </a:tr>
            </a:tbl>
          </a:graphicData>
        </a:graphic>
      </p:graphicFrame>
      <p:sp>
        <p:nvSpPr>
          <p:cNvPr id="117" name="TextBox 116"/>
          <p:cNvSpPr txBox="1">
            <a:spLocks/>
          </p:cNvSpPr>
          <p:nvPr/>
        </p:nvSpPr>
        <p:spPr>
          <a:xfrm>
            <a:off x="16735557" y="24901501"/>
            <a:ext cx="1282378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Table 4. 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Coefficient estimation from  MPR output where those which are non-significant (at the 5% level) are shown in </a:t>
            </a:r>
            <a:r>
              <a:rPr lang="en-I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gray</a:t>
            </a:r>
            <a:r>
              <a:rPr lang="en-IE" sz="3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5747" y="36268015"/>
            <a:ext cx="136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Variable selection and parameter estimation are carried out using penalized regression (via the adaptive lasso penalty).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9715" y="37670179"/>
            <a:ext cx="2916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6. Conclusions</a:t>
            </a:r>
            <a:endParaRPr lang="en-IE" sz="16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831" y="28692908"/>
            <a:ext cx="16497933" cy="8280000"/>
          </a:xfrm>
          <a:prstGeom prst="rect">
            <a:avLst/>
          </a:prstGeom>
        </p:spPr>
      </p:pic>
      <p:sp>
        <p:nvSpPr>
          <p:cNvPr id="126" name="TextBox 125"/>
          <p:cNvSpPr txBox="1">
            <a:spLocks/>
          </p:cNvSpPr>
          <p:nvPr/>
        </p:nvSpPr>
        <p:spPr>
          <a:xfrm>
            <a:off x="19185308" y="36954010"/>
            <a:ext cx="9316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317434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34868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952302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269736" algn="l" rtl="0" fontAlgn="base">
              <a:spcBef>
                <a:spcPct val="0"/>
              </a:spcBef>
              <a:spcAft>
                <a:spcPct val="0"/>
              </a:spcAft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587170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1904604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222038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539472" algn="l" defTabSz="634868" rtl="0" eaLnBrk="1" latinLnBrk="0" hangingPunct="1">
              <a:defRPr sz="5693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/>
            <a:r>
              <a:rPr lang="en-IE" sz="3600" b="1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Figure 4. </a:t>
            </a:r>
            <a:r>
              <a:rPr lang="en-IE" sz="3600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Cell type hazard ratios.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531" y="38688965"/>
            <a:ext cx="2772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Time-varying hazard ratios occur naturally by allowing the shape parameter to depend on covariates.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Increased understanding of real-world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0378" y="4924099"/>
            <a:ext cx="14660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A simulation study was carried out to assess the performance of the penalized PGW MPR model.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Variable selection and inference were of interest.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Good performance across all metrics.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743035" y="26155431"/>
            <a:ext cx="148689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Unlike PH models, MPR models allow for time-varying hazard ratios.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the case for the squamous cell which has a smaller hazard, relative to the reference category, and this hazard is also decreasing over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1801" y="26540718"/>
            <a:ext cx="8400825" cy="1008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438D373-765C-6F39-2417-2CB25769EFC2}"/>
              </a:ext>
            </a:extLst>
          </p:cNvPr>
          <p:cNvSpPr txBox="1"/>
          <p:nvPr/>
        </p:nvSpPr>
        <p:spPr>
          <a:xfrm>
            <a:off x="629715" y="40002326"/>
            <a:ext cx="29160000" cy="101566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latin typeface="Calibri" panose="020F0502020204030204" pitchFamily="34" charset="0"/>
                <a:cs typeface="Calibri" panose="020F0502020204030204" pitchFamily="34" charset="0"/>
              </a:rPr>
              <a:t>Contact Details and </a:t>
            </a:r>
            <a:r>
              <a:rPr lang="en-IE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E" sz="16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667EC0-2981-A7C4-44EA-D406591E5655}"/>
              </a:ext>
            </a:extLst>
          </p:cNvPr>
          <p:cNvSpPr txBox="1"/>
          <p:nvPr/>
        </p:nvSpPr>
        <p:spPr>
          <a:xfrm>
            <a:off x="2540234" y="40165501"/>
            <a:ext cx="1368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E" sz="4400" dirty="0">
                <a:latin typeface="Calibri Light" panose="020F0302020204030204" pitchFamily="34" charset="0"/>
                <a:cs typeface="Calibri Light" panose="020F030202020403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laura.mcquaid@ul.ie</a:t>
            </a:r>
            <a:r>
              <a:rPr lang="en-IE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163AA6-DD9C-2F86-9B80-03F01B30B24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17" y="40183107"/>
            <a:ext cx="900000" cy="73565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CCC928B-B110-123A-D604-2BB8F020ECA7}"/>
              </a:ext>
            </a:extLst>
          </p:cNvPr>
          <p:cNvSpPr txBox="1"/>
          <p:nvPr/>
        </p:nvSpPr>
        <p:spPr>
          <a:xfrm>
            <a:off x="24583779" y="40158095"/>
            <a:ext cx="736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@lauramcquaid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DE7FE48-1FE9-8D6C-F80D-F83147E745D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803" y="40068279"/>
            <a:ext cx="900000" cy="900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A1D1D8B-15D2-A369-59B8-BD44B8ADC5CC}"/>
              </a:ext>
            </a:extLst>
          </p:cNvPr>
          <p:cNvSpPr txBox="1"/>
          <p:nvPr/>
        </p:nvSpPr>
        <p:spPr>
          <a:xfrm>
            <a:off x="644531" y="41241242"/>
            <a:ext cx="24012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Burke et al. (2020). A flexible parametric modelling framework for survival analysis. JRSS-C.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Jaouimaa</a:t>
            </a:r>
            <a:r>
              <a:rPr lang="en-I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 et al. (2019). Penalized Variable Selection in Multi-Parameter Regression Survival Modelling. </a:t>
            </a:r>
            <a:r>
              <a:rPr lang="en-IE" sz="4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arXiv</a:t>
            </a:r>
            <a:r>
              <a:rPr lang="en-IE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IE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095" y="4101798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7294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5CC7C9B536DE44A9E890D245E0781F" ma:contentTypeVersion="13" ma:contentTypeDescription="Create a new document." ma:contentTypeScope="" ma:versionID="14cb8a9ea8f0ed0ddf968a24da3748b5">
  <xsd:schema xmlns:xsd="http://www.w3.org/2001/XMLSchema" xmlns:xs="http://www.w3.org/2001/XMLSchema" xmlns:p="http://schemas.microsoft.com/office/2006/metadata/properties" xmlns:ns3="6bb09225-2e29-475b-8747-53d1cf4adddb" xmlns:ns4="21fda460-07d1-4d5a-98be-f4f5f3ec06ab" targetNamespace="http://schemas.microsoft.com/office/2006/metadata/properties" ma:root="true" ma:fieldsID="22c97f774dc3d213b72670e3973ea27c" ns3:_="" ns4:_="">
    <xsd:import namespace="6bb09225-2e29-475b-8747-53d1cf4adddb"/>
    <xsd:import namespace="21fda460-07d1-4d5a-98be-f4f5f3ec06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09225-2e29-475b-8747-53d1cf4ad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da460-07d1-4d5a-98be-f4f5f3ec06a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7BC9EC-883E-41DE-80AE-BAE7FE1D9430}">
  <ds:schemaRefs>
    <ds:schemaRef ds:uri="21fda460-07d1-4d5a-98be-f4f5f3ec06ab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bb09225-2e29-475b-8747-53d1cf4addd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07C941-E377-4AA9-B3B1-3B53FA65D9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09225-2e29-475b-8747-53d1cf4adddb"/>
    <ds:schemaRef ds:uri="21fda460-07d1-4d5a-98be-f4f5f3ec06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C9A35-B5DB-4C0D-807F-B6FBD816AB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13814</TotalTime>
  <Words>900</Words>
  <Application>Microsoft Office PowerPoint</Application>
  <PresentationFormat>Custom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Roboto</vt:lpstr>
      <vt:lpstr>Times New Roman</vt:lpstr>
      <vt:lpstr>Univers</vt:lpstr>
      <vt:lpstr>Standarddesign</vt:lpstr>
      <vt:lpstr>PowerPoint Presentation</vt:lpstr>
    </vt:vector>
  </TitlesOfParts>
  <Manager>ena.brophy@nuigalway.ie</Manager>
  <Company>BioInnovate Ireland</Company>
  <LinksUpToDate>false</LinksUpToDate>
  <SharedDoc>false</SharedDoc>
  <HyperlinkBase>www.bioinnovate.ie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Needs Led Innovation</dc:subject>
  <dc:creator>Laura McQuaid</dc:creator>
  <cp:keywords>Poster Template Ena Brophy</cp:keywords>
  <cp:lastModifiedBy>ITDGuest</cp:lastModifiedBy>
  <cp:revision>387</cp:revision>
  <cp:lastPrinted>2016-09-07T12:42:58Z</cp:lastPrinted>
  <dcterms:created xsi:type="dcterms:W3CDTF">1601-01-01T00:00:00Z</dcterms:created>
  <dcterms:modified xsi:type="dcterms:W3CDTF">2022-07-07T10:00:32Z</dcterms:modified>
  <cp:category>Conference Poster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0x010100995CC7C9B536DE44A9E890D245E0781F</vt:lpwstr>
  </property>
</Properties>
</file>