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79975" cy="42808525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21">
          <p15:clr>
            <a:srgbClr val="A4A3A4"/>
          </p15:clr>
        </p15:guide>
        <p15:guide id="2" pos="4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46CA78-6498-DC2E-77A3-8A209837A559}" name="Ena Brophy" initials="EB" userId="S::Ena.Brophy@ul.ie::38e5e810-725a-4648-bf0f-f81c32c056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17"/>
    <a:srgbClr val="008000"/>
    <a:srgbClr val="990033"/>
    <a:srgbClr val="660066"/>
    <a:srgbClr val="5FFC4A"/>
    <a:srgbClr val="66FF66"/>
    <a:srgbClr val="EEB500"/>
    <a:srgbClr val="336600"/>
    <a:srgbClr val="000000"/>
    <a:srgbClr val="1E4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 showGuides="1">
      <p:cViewPr>
        <p:scale>
          <a:sx n="30" d="100"/>
          <a:sy n="30" d="100"/>
        </p:scale>
        <p:origin x="636" y="-174"/>
      </p:cViewPr>
      <p:guideLst>
        <p:guide orient="horz" pos="3321"/>
        <p:guide pos="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A42CEB1F-FDB6-45F0-BFE3-BB267C0F7B6D}" type="datetimeFigureOut">
              <a:rPr lang="de-DE" altLang="de-DE"/>
              <a:pPr>
                <a:defRPr/>
              </a:pPr>
              <a:t>07.07.2022</a:t>
            </a:fld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4538"/>
            <a:ext cx="26304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164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25C7B985-0251-4B51-B3C8-CCD7D9243D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8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When you create a research poster you need to ask yourself which information you would like to communicate and how you can present that so that your audience will immediately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know what to expect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 of your full report, dissertation or publication. However, you do not need to wait for a finished product to create a research poster. A research poster can work like a mind-map for you when you are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in the planning stage of your enquiry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, as it gives you the bigger picture of all aspects of your research at a glance.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="1" i="0" dirty="0">
                <a:solidFill>
                  <a:srgbClr val="CC0000"/>
                </a:solidFill>
                <a:effectLst/>
                <a:latin typeface="Univers" panose="020B0604020202020204" pitchFamily="34" charset="0"/>
              </a:rPr>
              <a:t>Helpful Tips on Making Posters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 posters are a good way to showcase your work and help you to engage colleagues in conversation.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Preparing posters in advance is vital. </a:t>
            </a: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Don’t wait until the last minute. Creating and printing an effective poster presentation takes time.</a:t>
            </a: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Stick to a clear format which is easy to read from 1 m away.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Your audience will be from diverse academic backgrounds and may not understand the intricacies of your specific field, so be prepared to present your poster to a general audience.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Make sure to have your supervisor has proofread the poster before printing.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your presentation in advance and think about questions you may be asked after your presentation.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poster is focused on a single message.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Let’s graphs and images tell the story.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LinkedIn: https://www.linkedin.com/pulse/phd-skills-create-research-poster-henri-achten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8021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88988-872B-471B-9D83-B481E6CD136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46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8A40-5ED3-4445-B19F-1A17DB4122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07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93EF-A605-4DAD-B529-251D9694D4B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27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D4CB-B3BF-4ECF-A489-66886BD787D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1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EC274-BAF6-4D83-B161-018D16195C9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758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28E2-E90B-4D08-A186-A6478A9B769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919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D35F7-42E1-4119-A065-AC572FA153C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896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DBB4-1EB4-45A7-86E6-75AC8F422D5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67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0C6C2-5B64-48AE-93EA-BDF0FACBCB3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86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CA7D-D198-43B7-B59B-7DAA13D41B81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B40B1-37D4-43AB-B83B-E7B5C31F13E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758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51025" cy="7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pPr>
              <a:defRPr/>
            </a:pPr>
            <a:fld id="{07D45FA6-C183-497F-B1D6-373B9508A23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image" Target="../media/image5.em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6.jp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hyperlink" Target="mailto:laura.mcquaid@ul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6070" r="-2271" b="16434"/>
          <a:stretch/>
        </p:blipFill>
        <p:spPr>
          <a:xfrm>
            <a:off x="424542" y="130628"/>
            <a:ext cx="6840000" cy="322505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485723" y="140609"/>
            <a:ext cx="195769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Penalized Power-Generalized Weibull </a:t>
            </a:r>
          </a:p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Distributional Regression</a:t>
            </a:r>
            <a:endParaRPr lang="en-IE" sz="4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529" y="200261"/>
            <a:ext cx="6840000" cy="3324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44140" y="3718435"/>
            <a:ext cx="14400000" cy="1015664"/>
            <a:chOff x="901371" y="5146147"/>
            <a:chExt cx="9564132" cy="759786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901371" y="5146147"/>
              <a:ext cx="9318213" cy="483500"/>
            </a:xfrm>
            <a:prstGeom prst="rect">
              <a:avLst/>
            </a:prstGeom>
            <a:grpFill/>
            <a:ln>
              <a:solidFill>
                <a:srgbClr val="66FF66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17434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634868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952302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269736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587170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1904604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222038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2539472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IE" sz="3600" b="1" dirty="0">
                  <a:latin typeface="Calibri" panose="020F0502020204030204" pitchFamily="34" charset="0"/>
                  <a:ea typeface="Roboto" pitchFamily="2" charset="0"/>
                  <a:cs typeface="Calibri" panose="020F0502020204030204" pitchFamily="34" charset="0"/>
                </a:rPr>
                <a:t> </a:t>
              </a:r>
              <a:endParaRPr lang="en-IE" sz="3649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2075" y="5146147"/>
              <a:ext cx="9563428" cy="7597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 Background</a:t>
              </a:r>
              <a:endParaRPr lang="en-IE" sz="16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2876" y="9949273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2. Power-Generalized Weibull (PGW) </a:t>
            </a:r>
            <a:endParaRPr lang="en-IE" sz="16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8856" y="20072225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3. Distributional Regression</a:t>
            </a:r>
            <a:endParaRPr lang="en-IE" sz="16600" dirty="0"/>
          </a:p>
        </p:txBody>
      </p:sp>
      <p:sp>
        <p:nvSpPr>
          <p:cNvPr id="82" name="TextBox 81"/>
          <p:cNvSpPr txBox="1"/>
          <p:nvPr/>
        </p:nvSpPr>
        <p:spPr>
          <a:xfrm>
            <a:off x="15675281" y="3706994"/>
            <a:ext cx="14400000" cy="1015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4. Simulation Study</a:t>
            </a:r>
            <a:endParaRPr lang="en-IE" sz="1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Covariates usually enter the hazard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through the scale parameter only. This is the case for the popular proportional hazards (PH)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used to express the risk of a particular event occurring at time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Multi-parameter regression (MPR) models, where multiple distributional parameters dependent on covariates, lead to increased flexibility.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blipFill>
                <a:blip r:embed="rId5"/>
                <a:stretch>
                  <a:fillRect l="-1380" t="-2187" r="-604" b="-425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476" y="10368952"/>
            <a:ext cx="8400803" cy="10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4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τγ</m:t>
                      </m:r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E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956262" y="11319005"/>
            <a:ext cx="5000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Weibull/</a:t>
            </a:r>
            <a:r>
              <a:rPr lang="en-IE" sz="4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Gompertz</a:t>
            </a:r>
            <a:endParaRPr lang="en-IE" sz="4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19364" y="12554181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C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 Extension</a:t>
            </a:r>
            <a:endParaRPr lang="en-IE" sz="4000" dirty="0">
              <a:solidFill>
                <a:srgbClr val="FFCC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56262" y="14883765"/>
            <a:ext cx="4913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00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Log-logistic/Burr</a:t>
            </a:r>
            <a:endParaRPr lang="en-IE" sz="4000" dirty="0">
              <a:solidFill>
                <a:srgbClr val="0033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364" y="17063771"/>
            <a:ext cx="335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E964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Exponential</a:t>
            </a:r>
            <a:endParaRPr lang="en-IE" sz="2000" dirty="0">
              <a:solidFill>
                <a:srgbClr val="E9640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56262" y="17799893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1359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Log-logistic/Weibull</a:t>
            </a:r>
            <a:endParaRPr lang="en-IE" sz="2000" dirty="0">
              <a:solidFill>
                <a:srgbClr val="1359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747" y="21286203"/>
            <a:ext cx="13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model allows covariates to enter the PGW hazard through the scale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τ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γ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parameters where the additional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κ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 is independent of covariates: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17434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34868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952302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269736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587170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1904604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222038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539472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just"/>
                <a:r>
                  <a:rPr lang="en-IE" sz="3600" b="1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Figure 2. 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Impact of the shape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Roboto" pitchFamily="2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and scale (</a:t>
                </a:r>
                <a:r>
                  <a:rPr lang="el-GR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τ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on the h</a:t>
                </a:r>
                <a:r>
                  <a:rPr lang="en-IE" sz="3600" dirty="0">
                    <a:latin typeface="Calibri Light" panose="020F0302020204030204" pitchFamily="34" charset="0"/>
                    <a:ea typeface="Roboto" pitchFamily="2" charset="0"/>
                    <a:cs typeface="Calibri Light" panose="020F0302020204030204" pitchFamily="34" charset="0"/>
                  </a:rPr>
                  <a:t>aza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rd.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blipFill>
                <a:blip r:embed="rId8"/>
                <a:stretch>
                  <a:fillRect l="-1494" t="-14019" b="-33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E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IE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I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E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covariate vector and </a:t>
                </a:r>
                <a14:m>
                  <m:oMath xmlns:m="http://schemas.openxmlformats.org/officeDocument/2006/math">
                    <m:r>
                      <a:rPr lang="el-GR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α</m:t>
                    </m:r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are the regression coefficients associated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blipFill>
                <a:blip r:embed="rId12"/>
                <a:stretch>
                  <a:fillRect l="-1560" t="-8295" r="-1025" b="-1889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>
            <a:spLocks/>
          </p:cNvSpPr>
          <p:nvPr/>
        </p:nvSpPr>
        <p:spPr>
          <a:xfrm>
            <a:off x="3121475" y="19316241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1.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PGW hazard shapes.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Magnitude of the hazard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blipFill>
                <a:blip r:embed="rId17"/>
                <a:stretch>
                  <a:fillRect l="-1827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Time evolution of the hazard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blipFill>
                <a:blip r:embed="rId18"/>
                <a:stretch>
                  <a:fillRect l="-1919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  <m: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&gt;−1⇒ </m:t>
                    </m:r>
                  </m:oMath>
                </a14:m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Specifies the baseline distribution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blipFill>
                <a:blip r:embed="rId19"/>
                <a:stretch>
                  <a:fillRect l="-1871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599835" y="2134839"/>
            <a:ext cx="196265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Laura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McQuaid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Shirin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Moghaddam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Kevin Burke</a:t>
            </a:r>
            <a:endParaRPr lang="en-IE" sz="48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  <a:p>
            <a:pPr algn="ctr"/>
            <a:r>
              <a:rPr lang="en-IE" sz="40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University of Limerick, Ireland</a:t>
            </a:r>
            <a:endParaRPr lang="en-IE" sz="40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10894"/>
              </p:ext>
            </p:extLst>
          </p:nvPr>
        </p:nvGraphicFramePr>
        <p:xfrm>
          <a:off x="17524903" y="7738494"/>
          <a:ext cx="11462658" cy="349212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1952832">
                  <a:extLst>
                    <a:ext uri="{9D8B030D-6E8A-4147-A177-3AD203B41FA5}">
                      <a16:colId xmlns:a16="http://schemas.microsoft.com/office/drawing/2014/main" val="2175944568"/>
                    </a:ext>
                  </a:extLst>
                </a:gridCol>
                <a:gridCol w="1597561">
                  <a:extLst>
                    <a:ext uri="{9D8B030D-6E8A-4147-A177-3AD203B41FA5}">
                      <a16:colId xmlns:a16="http://schemas.microsoft.com/office/drawing/2014/main" val="2935193313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46977419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2894529266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732548">
                <a:tc gridSpan="4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Scale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</a:t>
                      </a:r>
                      <a:r>
                        <a:rPr lang="el-GR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IE" sz="4800" b="0" i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Shape (</a:t>
                      </a:r>
                      <a:r>
                        <a:rPr lang="el-GR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7486"/>
                  </a:ext>
                </a:extLst>
              </a:tr>
              <a:tr h="948548"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>
            <a:spLocks/>
          </p:cNvSpPr>
          <p:nvPr/>
        </p:nvSpPr>
        <p:spPr>
          <a:xfrm>
            <a:off x="16735557" y="20187496"/>
            <a:ext cx="129647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2.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β = “selected in scale”,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“selected in shape”, and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6333578" y="11568471"/>
            <a:ext cx="139463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1.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C, average correct zeros; MSE, average mean squared error;  PT, probability of choosing the true model – Variable selection results.</a:t>
            </a:r>
            <a:endParaRPr lang="en-IE" sz="3600" dirty="0">
              <a:latin typeface="Calibri Light" panose="020F0302020204030204" pitchFamily="34" charset="0"/>
              <a:ea typeface="Roboto" pitchFamily="2" charset="0"/>
              <a:cs typeface="Calibri Light" panose="020F03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10378" y="13016374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5. Data Application</a:t>
            </a:r>
            <a:endParaRPr lang="en-IE" sz="16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743035" y="14205344"/>
            <a:ext cx="1352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Veteran dataset – Survival package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Randomized trial of two treatment groups for lung cancer</a:t>
            </a:r>
          </a:p>
          <a:p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3739"/>
              </p:ext>
            </p:extLst>
          </p:nvPr>
        </p:nvGraphicFramePr>
        <p:xfrm>
          <a:off x="16542880" y="15746989"/>
          <a:ext cx="12556343" cy="426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346075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4185447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654988">
                <a:tc>
                  <a:txBody>
                    <a:bodyPr/>
                    <a:lstStyle/>
                    <a:p>
                      <a:pPr algn="ctr"/>
                      <a:endParaRPr lang="en-IE" sz="4000" b="0" i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MPR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645141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squamous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large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Tuning Parameter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0.01706318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0.02833773 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1466.42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1463.72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5017"/>
              </p:ext>
            </p:extLst>
          </p:nvPr>
        </p:nvGraphicFramePr>
        <p:xfrm>
          <a:off x="16542880" y="21564094"/>
          <a:ext cx="12664802" cy="314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963872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4196480162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2909641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  <a:gridCol w="2910753">
                  <a:extLst>
                    <a:ext uri="{9D8B030D-6E8A-4147-A177-3AD203B41FA5}">
                      <a16:colId xmlns:a16="http://schemas.microsoft.com/office/drawing/2014/main" val="3758510814"/>
                    </a:ext>
                  </a:extLst>
                </a:gridCol>
              </a:tblGrid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36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Squamous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-2.38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ω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96398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>
            <a:spLocks/>
          </p:cNvSpPr>
          <p:nvPr/>
        </p:nvSpPr>
        <p:spPr>
          <a:xfrm>
            <a:off x="16735557" y="24901501"/>
            <a:ext cx="128237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</a:t>
            </a:r>
            <a:r>
              <a:rPr lang="en-IE" sz="3600" b="1" dirty="0" smtClean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3.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Coefficient estimation from  MPR output where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5747" y="36268015"/>
            <a:ext cx="136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parameter estimation are carried out using penalized regression (via the adaptive lasso penalty).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9715" y="37670179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Conclusions</a:t>
            </a:r>
            <a:endParaRPr lang="en-IE" sz="1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31" y="28692908"/>
            <a:ext cx="16497933" cy="8280000"/>
          </a:xfrm>
          <a:prstGeom prst="rect">
            <a:avLst/>
          </a:prstGeom>
        </p:spPr>
      </p:pic>
      <p:sp>
        <p:nvSpPr>
          <p:cNvPr id="126" name="TextBox 125"/>
          <p:cNvSpPr txBox="1">
            <a:spLocks/>
          </p:cNvSpPr>
          <p:nvPr/>
        </p:nvSpPr>
        <p:spPr>
          <a:xfrm>
            <a:off x="19185308" y="36954010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</a:t>
            </a:r>
            <a:r>
              <a:rPr lang="en-IE" sz="3600" b="1" smtClean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3.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Cell type hazard ratios.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531" y="38688965"/>
            <a:ext cx="2772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Time-varying hazard ratios occur naturally by allowing the shape parameter to depend on covariates.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understanding of real-world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0378" y="4924099"/>
            <a:ext cx="14660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A simulation study was carried out to assess the performance of the penalized PGW MPR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inference were of interest.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Good performance across all metrics.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743035" y="26155431"/>
            <a:ext cx="14868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Unlike PH models, MPR models allow for time-varying hazard ratios.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case for the squamous cell which has a smaller hazard, relative to the reference category, and this hazard is also decreasing over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1801" y="26540718"/>
            <a:ext cx="8400825" cy="1008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438D373-765C-6F39-2417-2CB25769EFC2}"/>
              </a:ext>
            </a:extLst>
          </p:cNvPr>
          <p:cNvSpPr txBox="1"/>
          <p:nvPr/>
        </p:nvSpPr>
        <p:spPr>
          <a:xfrm>
            <a:off x="629715" y="40002326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Contact Details and </a:t>
            </a:r>
            <a:r>
              <a:rPr lang="en-IE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E" sz="16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667EC0-2981-A7C4-44EA-D406591E5655}"/>
              </a:ext>
            </a:extLst>
          </p:cNvPr>
          <p:cNvSpPr txBox="1"/>
          <p:nvPr/>
        </p:nvSpPr>
        <p:spPr>
          <a:xfrm>
            <a:off x="2540234" y="40165501"/>
            <a:ext cx="136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laura.mcquaid@ul.ie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163AA6-DD9C-2F86-9B80-03F01B30B2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17" y="40183107"/>
            <a:ext cx="900000" cy="7356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CCC928B-B110-123A-D604-2BB8F020ECA7}"/>
              </a:ext>
            </a:extLst>
          </p:cNvPr>
          <p:cNvSpPr txBox="1"/>
          <p:nvPr/>
        </p:nvSpPr>
        <p:spPr>
          <a:xfrm>
            <a:off x="24570194" y="40165500"/>
            <a:ext cx="736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@lauramcquaid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E7FE48-1FE9-8D6C-F80D-F83147E745D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803" y="40068279"/>
            <a:ext cx="900000" cy="90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A1D1D8B-15D2-A369-59B8-BD44B8ADC5CC}"/>
              </a:ext>
            </a:extLst>
          </p:cNvPr>
          <p:cNvSpPr txBox="1"/>
          <p:nvPr/>
        </p:nvSpPr>
        <p:spPr>
          <a:xfrm>
            <a:off x="644531" y="41273899"/>
            <a:ext cx="24012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Burke et al. (2020). A flexible parametric modelling framework for survival analysis. JRSS-C.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Jaouimaa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et al. (2019). Penalized Variable Selection in Multi-Parameter Regression Survival Modelling. </a:t>
            </a:r>
            <a:r>
              <a:rPr lang="en-IE" sz="4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arXiv</a:t>
            </a:r>
            <a:r>
              <a:rPr lang="en-IE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095" y="410179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29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CC7C9B536DE44A9E890D245E0781F" ma:contentTypeVersion="13" ma:contentTypeDescription="Create a new document." ma:contentTypeScope="" ma:versionID="14cb8a9ea8f0ed0ddf968a24da3748b5">
  <xsd:schema xmlns:xsd="http://www.w3.org/2001/XMLSchema" xmlns:xs="http://www.w3.org/2001/XMLSchema" xmlns:p="http://schemas.microsoft.com/office/2006/metadata/properties" xmlns:ns3="6bb09225-2e29-475b-8747-53d1cf4adddb" xmlns:ns4="21fda460-07d1-4d5a-98be-f4f5f3ec06ab" targetNamespace="http://schemas.microsoft.com/office/2006/metadata/properties" ma:root="true" ma:fieldsID="22c97f774dc3d213b72670e3973ea27c" ns3:_="" ns4:_="">
    <xsd:import namespace="6bb09225-2e29-475b-8747-53d1cf4adddb"/>
    <xsd:import namespace="21fda460-07d1-4d5a-98be-f4f5f3ec0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09225-2e29-475b-8747-53d1cf4ad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a460-07d1-4d5a-98be-f4f5f3ec0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BC9EC-883E-41DE-80AE-BAE7FE1D9430}">
  <ds:schemaRefs>
    <ds:schemaRef ds:uri="http://schemas.microsoft.com/office/2006/documentManagement/types"/>
    <ds:schemaRef ds:uri="http://schemas.microsoft.com/office/2006/metadata/properties"/>
    <ds:schemaRef ds:uri="21fda460-07d1-4d5a-98be-f4f5f3ec06a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b09225-2e29-475b-8747-53d1cf4adddb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07C941-E377-4AA9-B3B1-3B53FA65D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09225-2e29-475b-8747-53d1cf4adddb"/>
    <ds:schemaRef ds:uri="21fda460-07d1-4d5a-98be-f4f5f3ec0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C9A35-B5DB-4C0D-807F-B6FBD816AB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13881</TotalTime>
  <Words>900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Roboto</vt:lpstr>
      <vt:lpstr>Times New Roman</vt:lpstr>
      <vt:lpstr>Univers</vt:lpstr>
      <vt:lpstr>Standarddesign</vt:lpstr>
      <vt:lpstr>PowerPoint Presentation</vt:lpstr>
    </vt:vector>
  </TitlesOfParts>
  <Manager>ena.brophy@nuigalway.ie</Manager>
  <Company>BioInnovate Ireland</Company>
  <LinksUpToDate>false</LinksUpToDate>
  <SharedDoc>false</SharedDoc>
  <HyperlinkBase>www.bioinnovate.ie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Needs Led Innovation</dc:subject>
  <dc:creator>Laura McQuaid</dc:creator>
  <cp:keywords>Poster Template Ena Brophy</cp:keywords>
  <cp:lastModifiedBy>ITDGuest</cp:lastModifiedBy>
  <cp:revision>391</cp:revision>
  <cp:lastPrinted>2016-09-07T12:42:58Z</cp:lastPrinted>
  <dcterms:created xsi:type="dcterms:W3CDTF">1601-01-01T00:00:00Z</dcterms:created>
  <dcterms:modified xsi:type="dcterms:W3CDTF">2022-07-07T11:10:10Z</dcterms:modified>
  <cp:category>Conference Poster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0x010100995CC7C9B536DE44A9E890D245E0781F</vt:lpwstr>
  </property>
</Properties>
</file>