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66" r:id="rId4"/>
    <p:sldId id="259" r:id="rId5"/>
    <p:sldId id="261" r:id="rId6"/>
    <p:sldId id="265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93"/>
    <p:restoredTop sz="96327"/>
  </p:normalViewPr>
  <p:slideViewPr>
    <p:cSldViewPr snapToGrid="0" snapToObjects="1">
      <p:cViewPr>
        <p:scale>
          <a:sx n="95" d="100"/>
          <a:sy n="95" d="100"/>
        </p:scale>
        <p:origin x="-288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22E17D-ACF4-4079-B637-F56ED97EAAD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913389-9B11-4B8C-B8BB-C1E5584FAF2F}">
      <dgm:prSet/>
      <dgm:spPr/>
      <dgm:t>
        <a:bodyPr/>
        <a:lstStyle/>
        <a:p>
          <a:r>
            <a:rPr lang="en-US" b="1" dirty="0">
              <a:latin typeface="Tenorite" pitchFamily="2" charset="0"/>
            </a:rPr>
            <a:t>Audience: </a:t>
          </a:r>
          <a:r>
            <a:rPr lang="en-US" dirty="0">
              <a:latin typeface="Tenorite" pitchFamily="2" charset="0"/>
            </a:rPr>
            <a:t>Companies looking to market their product on reddit to users in the PNW</a:t>
          </a:r>
        </a:p>
      </dgm:t>
    </dgm:pt>
    <dgm:pt modelId="{12B50E32-2EAF-4EDA-A551-C8504752BF5E}" type="parTrans" cxnId="{3D477EB5-BF4B-4BA2-963D-F9BA939A8629}">
      <dgm:prSet/>
      <dgm:spPr/>
      <dgm:t>
        <a:bodyPr/>
        <a:lstStyle/>
        <a:p>
          <a:endParaRPr lang="en-US"/>
        </a:p>
      </dgm:t>
    </dgm:pt>
    <dgm:pt modelId="{C126E9F4-4CBA-4322-8CD8-E444D12D4BA7}" type="sibTrans" cxnId="{3D477EB5-BF4B-4BA2-963D-F9BA939A8629}">
      <dgm:prSet/>
      <dgm:spPr/>
      <dgm:t>
        <a:bodyPr/>
        <a:lstStyle/>
        <a:p>
          <a:endParaRPr lang="en-US"/>
        </a:p>
      </dgm:t>
    </dgm:pt>
    <dgm:pt modelId="{CA26ACD7-C7FA-43DA-9EA2-858B1B77C66E}">
      <dgm:prSet/>
      <dgm:spPr/>
      <dgm:t>
        <a:bodyPr/>
        <a:lstStyle/>
        <a:p>
          <a:r>
            <a:rPr lang="en-US" b="1" dirty="0">
              <a:latin typeface="Tenorite" pitchFamily="2" charset="0"/>
            </a:rPr>
            <a:t>Problem: </a:t>
          </a:r>
          <a:r>
            <a:rPr lang="en-US" dirty="0">
              <a:latin typeface="Tenorite" pitchFamily="2" charset="0"/>
            </a:rPr>
            <a:t>Identify both common &amp; disparate themes for the Seattle and Portland </a:t>
          </a:r>
          <a:r>
            <a:rPr lang="en-US" dirty="0" err="1">
              <a:latin typeface="Tenorite" pitchFamily="2" charset="0"/>
            </a:rPr>
            <a:t>redditors</a:t>
          </a:r>
          <a:r>
            <a:rPr lang="en-US" dirty="0">
              <a:latin typeface="Tenorite" pitchFamily="2" charset="0"/>
            </a:rPr>
            <a:t> based on submissions.  Provide suggestions for marketing in each city as well as across the PNW.</a:t>
          </a:r>
        </a:p>
      </dgm:t>
    </dgm:pt>
    <dgm:pt modelId="{E7C4B188-C780-4D36-A8A6-E2B715F855A6}" type="parTrans" cxnId="{BCB762FC-B101-4946-8A4F-FA9F9C980013}">
      <dgm:prSet/>
      <dgm:spPr/>
      <dgm:t>
        <a:bodyPr/>
        <a:lstStyle/>
        <a:p>
          <a:endParaRPr lang="en-US"/>
        </a:p>
      </dgm:t>
    </dgm:pt>
    <dgm:pt modelId="{BF940617-2DF8-4396-8481-16A0020FEDB5}" type="sibTrans" cxnId="{BCB762FC-B101-4946-8A4F-FA9F9C980013}">
      <dgm:prSet/>
      <dgm:spPr/>
      <dgm:t>
        <a:bodyPr/>
        <a:lstStyle/>
        <a:p>
          <a:endParaRPr lang="en-US"/>
        </a:p>
      </dgm:t>
    </dgm:pt>
    <dgm:pt modelId="{66C788CB-DD66-BF45-BB5D-40056FAFBD48}" type="pres">
      <dgm:prSet presAssocID="{CB22E17D-ACF4-4079-B637-F56ED97EAAD8}" presName="vert0" presStyleCnt="0">
        <dgm:presLayoutVars>
          <dgm:dir/>
          <dgm:animOne val="branch"/>
          <dgm:animLvl val="lvl"/>
        </dgm:presLayoutVars>
      </dgm:prSet>
      <dgm:spPr/>
    </dgm:pt>
    <dgm:pt modelId="{3EFE67B6-F036-E94A-8086-EC5EFFF73C42}" type="pres">
      <dgm:prSet presAssocID="{1F913389-9B11-4B8C-B8BB-C1E5584FAF2F}" presName="thickLine" presStyleLbl="alignNode1" presStyleIdx="0" presStyleCnt="2"/>
      <dgm:spPr/>
    </dgm:pt>
    <dgm:pt modelId="{3F06F608-D382-994F-9452-C769F8A91982}" type="pres">
      <dgm:prSet presAssocID="{1F913389-9B11-4B8C-B8BB-C1E5584FAF2F}" presName="horz1" presStyleCnt="0"/>
      <dgm:spPr/>
    </dgm:pt>
    <dgm:pt modelId="{0881AA18-0136-104A-9F77-4912EF9C5EA6}" type="pres">
      <dgm:prSet presAssocID="{1F913389-9B11-4B8C-B8BB-C1E5584FAF2F}" presName="tx1" presStyleLbl="revTx" presStyleIdx="0" presStyleCnt="2"/>
      <dgm:spPr/>
    </dgm:pt>
    <dgm:pt modelId="{FAE30A7C-68EC-9443-AB12-6A8E94C79DCA}" type="pres">
      <dgm:prSet presAssocID="{1F913389-9B11-4B8C-B8BB-C1E5584FAF2F}" presName="vert1" presStyleCnt="0"/>
      <dgm:spPr/>
    </dgm:pt>
    <dgm:pt modelId="{DEA86763-BD42-E641-A2B7-BB239AD86B3D}" type="pres">
      <dgm:prSet presAssocID="{CA26ACD7-C7FA-43DA-9EA2-858B1B77C66E}" presName="thickLine" presStyleLbl="alignNode1" presStyleIdx="1" presStyleCnt="2"/>
      <dgm:spPr/>
    </dgm:pt>
    <dgm:pt modelId="{2454DCBC-8305-A84C-BADE-32AE32D19421}" type="pres">
      <dgm:prSet presAssocID="{CA26ACD7-C7FA-43DA-9EA2-858B1B77C66E}" presName="horz1" presStyleCnt="0"/>
      <dgm:spPr/>
    </dgm:pt>
    <dgm:pt modelId="{301376F3-8697-2E40-A3DE-4515F136A481}" type="pres">
      <dgm:prSet presAssocID="{CA26ACD7-C7FA-43DA-9EA2-858B1B77C66E}" presName="tx1" presStyleLbl="revTx" presStyleIdx="1" presStyleCnt="2"/>
      <dgm:spPr/>
    </dgm:pt>
    <dgm:pt modelId="{B55FEB48-BA55-E04E-B09B-14987C0FB4D7}" type="pres">
      <dgm:prSet presAssocID="{CA26ACD7-C7FA-43DA-9EA2-858B1B77C66E}" presName="vert1" presStyleCnt="0"/>
      <dgm:spPr/>
    </dgm:pt>
  </dgm:ptLst>
  <dgm:cxnLst>
    <dgm:cxn modelId="{51C44411-9ABE-6842-B6B3-4E0506392D75}" type="presOf" srcId="{1F913389-9B11-4B8C-B8BB-C1E5584FAF2F}" destId="{0881AA18-0136-104A-9F77-4912EF9C5EA6}" srcOrd="0" destOrd="0" presId="urn:microsoft.com/office/officeart/2008/layout/LinedList"/>
    <dgm:cxn modelId="{808E0120-0107-624E-91D0-977A1067E306}" type="presOf" srcId="{CB22E17D-ACF4-4079-B637-F56ED97EAAD8}" destId="{66C788CB-DD66-BF45-BB5D-40056FAFBD48}" srcOrd="0" destOrd="0" presId="urn:microsoft.com/office/officeart/2008/layout/LinedList"/>
    <dgm:cxn modelId="{E97D715E-E62E-6A4A-B640-28F493530C0C}" type="presOf" srcId="{CA26ACD7-C7FA-43DA-9EA2-858B1B77C66E}" destId="{301376F3-8697-2E40-A3DE-4515F136A481}" srcOrd="0" destOrd="0" presId="urn:microsoft.com/office/officeart/2008/layout/LinedList"/>
    <dgm:cxn modelId="{3D477EB5-BF4B-4BA2-963D-F9BA939A8629}" srcId="{CB22E17D-ACF4-4079-B637-F56ED97EAAD8}" destId="{1F913389-9B11-4B8C-B8BB-C1E5584FAF2F}" srcOrd="0" destOrd="0" parTransId="{12B50E32-2EAF-4EDA-A551-C8504752BF5E}" sibTransId="{C126E9F4-4CBA-4322-8CD8-E444D12D4BA7}"/>
    <dgm:cxn modelId="{BCB762FC-B101-4946-8A4F-FA9F9C980013}" srcId="{CB22E17D-ACF4-4079-B637-F56ED97EAAD8}" destId="{CA26ACD7-C7FA-43DA-9EA2-858B1B77C66E}" srcOrd="1" destOrd="0" parTransId="{E7C4B188-C780-4D36-A8A6-E2B715F855A6}" sibTransId="{BF940617-2DF8-4396-8481-16A0020FEDB5}"/>
    <dgm:cxn modelId="{F423F936-96F3-2F45-8484-9D3F0E4B9B14}" type="presParOf" srcId="{66C788CB-DD66-BF45-BB5D-40056FAFBD48}" destId="{3EFE67B6-F036-E94A-8086-EC5EFFF73C42}" srcOrd="0" destOrd="0" presId="urn:microsoft.com/office/officeart/2008/layout/LinedList"/>
    <dgm:cxn modelId="{89059CDF-8622-6A40-8372-8D9C8CFC1B4D}" type="presParOf" srcId="{66C788CB-DD66-BF45-BB5D-40056FAFBD48}" destId="{3F06F608-D382-994F-9452-C769F8A91982}" srcOrd="1" destOrd="0" presId="urn:microsoft.com/office/officeart/2008/layout/LinedList"/>
    <dgm:cxn modelId="{44C2B4A0-0230-0D4C-B31C-161981579B61}" type="presParOf" srcId="{3F06F608-D382-994F-9452-C769F8A91982}" destId="{0881AA18-0136-104A-9F77-4912EF9C5EA6}" srcOrd="0" destOrd="0" presId="urn:microsoft.com/office/officeart/2008/layout/LinedList"/>
    <dgm:cxn modelId="{F99A7599-2822-7F48-AF71-393FCE81F48D}" type="presParOf" srcId="{3F06F608-D382-994F-9452-C769F8A91982}" destId="{FAE30A7C-68EC-9443-AB12-6A8E94C79DCA}" srcOrd="1" destOrd="0" presId="urn:microsoft.com/office/officeart/2008/layout/LinedList"/>
    <dgm:cxn modelId="{96D80E2F-7A10-1545-9B6C-17D6EA4DB003}" type="presParOf" srcId="{66C788CB-DD66-BF45-BB5D-40056FAFBD48}" destId="{DEA86763-BD42-E641-A2B7-BB239AD86B3D}" srcOrd="2" destOrd="0" presId="urn:microsoft.com/office/officeart/2008/layout/LinedList"/>
    <dgm:cxn modelId="{E7526891-F9F4-0F47-BAFB-B93F96276F53}" type="presParOf" srcId="{66C788CB-DD66-BF45-BB5D-40056FAFBD48}" destId="{2454DCBC-8305-A84C-BADE-32AE32D19421}" srcOrd="3" destOrd="0" presId="urn:microsoft.com/office/officeart/2008/layout/LinedList"/>
    <dgm:cxn modelId="{63919875-F5DB-8840-8381-352132B8F23C}" type="presParOf" srcId="{2454DCBC-8305-A84C-BADE-32AE32D19421}" destId="{301376F3-8697-2E40-A3DE-4515F136A481}" srcOrd="0" destOrd="0" presId="urn:microsoft.com/office/officeart/2008/layout/LinedList"/>
    <dgm:cxn modelId="{7E57A405-C9A9-564D-A1A8-84EDAE022A86}" type="presParOf" srcId="{2454DCBC-8305-A84C-BADE-32AE32D19421}" destId="{B55FEB48-BA55-E04E-B09B-14987C0FB4D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8BEBC8-495D-4AB3-A8FA-B26F4887B9EB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E28EAC6-C3D2-415C-9A7C-92327CFA80BE}">
      <dgm:prSet/>
      <dgm:spPr/>
      <dgm:t>
        <a:bodyPr/>
        <a:lstStyle/>
        <a:p>
          <a:r>
            <a:rPr lang="en-US" dirty="0"/>
            <a:t>Logistic Regression</a:t>
          </a:r>
        </a:p>
      </dgm:t>
    </dgm:pt>
    <dgm:pt modelId="{C4E11ADB-CDAB-4C95-A2A2-CD827F46112E}" type="parTrans" cxnId="{56685980-4D58-47E7-A359-03EA5AA33A10}">
      <dgm:prSet/>
      <dgm:spPr/>
      <dgm:t>
        <a:bodyPr/>
        <a:lstStyle/>
        <a:p>
          <a:endParaRPr lang="en-US"/>
        </a:p>
      </dgm:t>
    </dgm:pt>
    <dgm:pt modelId="{448141C7-5E20-4E13-B4A4-A700588EC4C3}" type="sibTrans" cxnId="{56685980-4D58-47E7-A359-03EA5AA33A10}">
      <dgm:prSet/>
      <dgm:spPr/>
      <dgm:t>
        <a:bodyPr/>
        <a:lstStyle/>
        <a:p>
          <a:endParaRPr lang="en-US"/>
        </a:p>
      </dgm:t>
    </dgm:pt>
    <dgm:pt modelId="{9E46E75F-F29A-408A-B19D-010B8CB5A465}">
      <dgm:prSet/>
      <dgm:spPr/>
      <dgm:t>
        <a:bodyPr/>
        <a:lstStyle/>
        <a:p>
          <a:r>
            <a:rPr lang="en-US" dirty="0"/>
            <a:t>C = 1.0</a:t>
          </a:r>
        </a:p>
      </dgm:t>
    </dgm:pt>
    <dgm:pt modelId="{BDE6412B-BD84-4FA7-9B5F-5A93948F6A8B}" type="parTrans" cxnId="{505E7B8B-DA33-4A77-A96C-0E88D1E5BF65}">
      <dgm:prSet/>
      <dgm:spPr/>
      <dgm:t>
        <a:bodyPr/>
        <a:lstStyle/>
        <a:p>
          <a:endParaRPr lang="en-US"/>
        </a:p>
      </dgm:t>
    </dgm:pt>
    <dgm:pt modelId="{D2874A1B-1D75-4917-983F-516B123420C7}" type="sibTrans" cxnId="{505E7B8B-DA33-4A77-A96C-0E88D1E5BF65}">
      <dgm:prSet/>
      <dgm:spPr/>
      <dgm:t>
        <a:bodyPr/>
        <a:lstStyle/>
        <a:p>
          <a:endParaRPr lang="en-US"/>
        </a:p>
      </dgm:t>
    </dgm:pt>
    <dgm:pt modelId="{77EA2246-4288-48C7-B084-2ED7E1BB5ED1}">
      <dgm:prSet/>
      <dgm:spPr/>
      <dgm:t>
        <a:bodyPr/>
        <a:lstStyle/>
        <a:p>
          <a:r>
            <a:rPr lang="en-US" dirty="0"/>
            <a:t>Accuracy 82%</a:t>
          </a:r>
        </a:p>
      </dgm:t>
    </dgm:pt>
    <dgm:pt modelId="{73217C00-0647-444F-BDE2-C95924218338}" type="parTrans" cxnId="{3D104A4F-72B3-4F68-9EE0-31528F76901A}">
      <dgm:prSet/>
      <dgm:spPr/>
      <dgm:t>
        <a:bodyPr/>
        <a:lstStyle/>
        <a:p>
          <a:endParaRPr lang="en-US"/>
        </a:p>
      </dgm:t>
    </dgm:pt>
    <dgm:pt modelId="{4D3C5A19-60FD-4296-AFE1-5832828CFF80}" type="sibTrans" cxnId="{3D104A4F-72B3-4F68-9EE0-31528F76901A}">
      <dgm:prSet/>
      <dgm:spPr/>
      <dgm:t>
        <a:bodyPr/>
        <a:lstStyle/>
        <a:p>
          <a:endParaRPr lang="en-US"/>
        </a:p>
      </dgm:t>
    </dgm:pt>
    <dgm:pt modelId="{68D843A8-CC04-48FA-8688-CD64EA765BA5}">
      <dgm:prSet/>
      <dgm:spPr/>
      <dgm:t>
        <a:bodyPr/>
        <a:lstStyle/>
        <a:p>
          <a:r>
            <a:rPr lang="en-US" dirty="0"/>
            <a:t>Look at words with high/low coefficients</a:t>
          </a:r>
        </a:p>
      </dgm:t>
    </dgm:pt>
    <dgm:pt modelId="{34F2CB8F-D36A-410A-8540-6EE94F4942B4}" type="parTrans" cxnId="{F2A99F90-669B-42B4-B1B8-2AC8AE303FD2}">
      <dgm:prSet/>
      <dgm:spPr/>
      <dgm:t>
        <a:bodyPr/>
        <a:lstStyle/>
        <a:p>
          <a:endParaRPr lang="en-US"/>
        </a:p>
      </dgm:t>
    </dgm:pt>
    <dgm:pt modelId="{479F94C2-81A5-448D-B84D-0E3E59EC5E4A}" type="sibTrans" cxnId="{F2A99F90-669B-42B4-B1B8-2AC8AE303FD2}">
      <dgm:prSet/>
      <dgm:spPr/>
      <dgm:t>
        <a:bodyPr/>
        <a:lstStyle/>
        <a:p>
          <a:endParaRPr lang="en-US"/>
        </a:p>
      </dgm:t>
    </dgm:pt>
    <dgm:pt modelId="{AF790ED4-B10E-F24B-874A-793C2D291956}">
      <dgm:prSet/>
      <dgm:spPr/>
      <dgm:t>
        <a:bodyPr/>
        <a:lstStyle/>
        <a:p>
          <a:r>
            <a:rPr lang="en-US" dirty="0"/>
            <a:t>Penalty = l2 </a:t>
          </a:r>
        </a:p>
      </dgm:t>
    </dgm:pt>
    <dgm:pt modelId="{57F8A6D1-3A80-C04E-B68E-D63983D1741E}" type="parTrans" cxnId="{1E5FEDB8-66F2-1A47-9EFE-96C99C5236E3}">
      <dgm:prSet/>
      <dgm:spPr/>
      <dgm:t>
        <a:bodyPr/>
        <a:lstStyle/>
        <a:p>
          <a:endParaRPr lang="en-US"/>
        </a:p>
      </dgm:t>
    </dgm:pt>
    <dgm:pt modelId="{AF121B68-67AF-0C4B-98C0-99070BF880D2}" type="sibTrans" cxnId="{1E5FEDB8-66F2-1A47-9EFE-96C99C5236E3}">
      <dgm:prSet/>
      <dgm:spPr/>
      <dgm:t>
        <a:bodyPr/>
        <a:lstStyle/>
        <a:p>
          <a:endParaRPr lang="en-US"/>
        </a:p>
      </dgm:t>
    </dgm:pt>
    <dgm:pt modelId="{E2FBAD1A-C9F1-0E4E-A10D-10BC71BF60AA}">
      <dgm:prSet/>
      <dgm:spPr/>
      <dgm:t>
        <a:bodyPr/>
        <a:lstStyle/>
        <a:p>
          <a:r>
            <a:rPr lang="en-US" dirty="0"/>
            <a:t>Max iterations = 10,000</a:t>
          </a:r>
        </a:p>
      </dgm:t>
    </dgm:pt>
    <dgm:pt modelId="{D4E8CC41-7250-2D48-885D-5B89122C967B}" type="parTrans" cxnId="{BF165F69-9DBD-2F47-ADB9-0DC4A8637BE2}">
      <dgm:prSet/>
      <dgm:spPr/>
      <dgm:t>
        <a:bodyPr/>
        <a:lstStyle/>
        <a:p>
          <a:endParaRPr lang="en-US"/>
        </a:p>
      </dgm:t>
    </dgm:pt>
    <dgm:pt modelId="{634095D1-71C0-694D-98E8-B8F8FAF6B3F9}" type="sibTrans" cxnId="{BF165F69-9DBD-2F47-ADB9-0DC4A8637BE2}">
      <dgm:prSet/>
      <dgm:spPr/>
      <dgm:t>
        <a:bodyPr/>
        <a:lstStyle/>
        <a:p>
          <a:endParaRPr lang="en-US"/>
        </a:p>
      </dgm:t>
    </dgm:pt>
    <dgm:pt modelId="{8EE81A1A-C597-4C4F-AFCE-52C342514B4E}">
      <dgm:prSet/>
      <dgm:spPr/>
      <dgm:t>
        <a:bodyPr/>
        <a:lstStyle/>
        <a:p>
          <a:r>
            <a:rPr lang="en-US" dirty="0"/>
            <a:t>TFIDF Vectorizer</a:t>
          </a:r>
        </a:p>
      </dgm:t>
    </dgm:pt>
    <dgm:pt modelId="{6AEB8F34-3CEB-9A45-A67C-23215A801225}" type="parTrans" cxnId="{588DFD6A-3041-1342-B510-D8AB9DF0301E}">
      <dgm:prSet/>
      <dgm:spPr/>
      <dgm:t>
        <a:bodyPr/>
        <a:lstStyle/>
        <a:p>
          <a:endParaRPr lang="en-US"/>
        </a:p>
      </dgm:t>
    </dgm:pt>
    <dgm:pt modelId="{459EAD68-6FF9-0942-B38F-29074346DA67}" type="sibTrans" cxnId="{588DFD6A-3041-1342-B510-D8AB9DF0301E}">
      <dgm:prSet/>
      <dgm:spPr/>
      <dgm:t>
        <a:bodyPr/>
        <a:lstStyle/>
        <a:p>
          <a:endParaRPr lang="en-US"/>
        </a:p>
      </dgm:t>
    </dgm:pt>
    <dgm:pt modelId="{86E8F4C9-0697-9A47-9EB6-018FFC41F621}">
      <dgm:prSet/>
      <dgm:spPr/>
      <dgm:t>
        <a:bodyPr/>
        <a:lstStyle/>
        <a:p>
          <a:r>
            <a:rPr lang="en-US" dirty="0"/>
            <a:t>excluded stop words</a:t>
          </a:r>
        </a:p>
      </dgm:t>
    </dgm:pt>
    <dgm:pt modelId="{C6E96D8B-4B8B-AF4D-83F2-6E118EFE2B6B}" type="parTrans" cxnId="{7E5B7B1D-2AB5-494E-BCDB-C05E5DAA4879}">
      <dgm:prSet/>
      <dgm:spPr/>
      <dgm:t>
        <a:bodyPr/>
        <a:lstStyle/>
        <a:p>
          <a:endParaRPr lang="en-US"/>
        </a:p>
      </dgm:t>
    </dgm:pt>
    <dgm:pt modelId="{05568776-0485-CD42-AAA7-8398EEC175C6}" type="sibTrans" cxnId="{7E5B7B1D-2AB5-494E-BCDB-C05E5DAA4879}">
      <dgm:prSet/>
      <dgm:spPr/>
      <dgm:t>
        <a:bodyPr/>
        <a:lstStyle/>
        <a:p>
          <a:endParaRPr lang="en-US"/>
        </a:p>
      </dgm:t>
    </dgm:pt>
    <dgm:pt modelId="{644AB288-00CE-F643-A136-FCFDA2C73662}">
      <dgm:prSet/>
      <dgm:spPr/>
      <dgm:t>
        <a:bodyPr/>
        <a:lstStyle/>
        <a:p>
          <a:r>
            <a:rPr lang="en-US" dirty="0"/>
            <a:t>83% on train data, 82% on test data</a:t>
          </a:r>
        </a:p>
      </dgm:t>
    </dgm:pt>
    <dgm:pt modelId="{F04A4B5F-0CAA-E94E-8B76-0C1394DD6A91}" type="parTrans" cxnId="{46F37F84-0792-C642-BE99-49CD8FFB54D9}">
      <dgm:prSet/>
      <dgm:spPr/>
    </dgm:pt>
    <dgm:pt modelId="{76ABBF39-97A2-2841-849C-29776530705B}" type="sibTrans" cxnId="{46F37F84-0792-C642-BE99-49CD8FFB54D9}">
      <dgm:prSet/>
      <dgm:spPr/>
    </dgm:pt>
    <dgm:pt modelId="{2E0F2613-A9FF-D24A-B832-3C5F2D1D8B45}">
      <dgm:prSet/>
      <dgm:spPr/>
      <dgm:t>
        <a:bodyPr/>
        <a:lstStyle/>
        <a:p>
          <a:r>
            <a:rPr lang="en-US" dirty="0"/>
            <a:t>Precision 86%</a:t>
          </a:r>
        </a:p>
      </dgm:t>
    </dgm:pt>
    <dgm:pt modelId="{1E6C1AA7-0AD3-6E43-8F4A-739B8BE054B0}" type="parTrans" cxnId="{8B653DF3-49D7-B54A-9E7D-21D7F66906EE}">
      <dgm:prSet/>
      <dgm:spPr/>
    </dgm:pt>
    <dgm:pt modelId="{B529219B-53D8-9A40-B593-5016D2A82CD5}" type="sibTrans" cxnId="{8B653DF3-49D7-B54A-9E7D-21D7F66906EE}">
      <dgm:prSet/>
      <dgm:spPr/>
    </dgm:pt>
    <dgm:pt modelId="{4EFC7C25-61FD-7C49-90AF-422392D20A31}">
      <dgm:prSet/>
      <dgm:spPr/>
      <dgm:t>
        <a:bodyPr/>
        <a:lstStyle/>
        <a:p>
          <a:r>
            <a:rPr lang="en-US" dirty="0"/>
            <a:t>Recall 72%</a:t>
          </a:r>
        </a:p>
      </dgm:t>
    </dgm:pt>
    <dgm:pt modelId="{1F7D6423-F951-3C42-9701-A4357550A132}" type="parTrans" cxnId="{71BA0843-71E1-0E48-AB17-5C0D8E976A32}">
      <dgm:prSet/>
      <dgm:spPr/>
    </dgm:pt>
    <dgm:pt modelId="{439A10C7-AC8B-D841-9B50-D569467E322E}" type="sibTrans" cxnId="{71BA0843-71E1-0E48-AB17-5C0D8E976A32}">
      <dgm:prSet/>
      <dgm:spPr/>
    </dgm:pt>
    <dgm:pt modelId="{52A21868-1F53-DD4A-BC8F-0708CA2B30B2}" type="pres">
      <dgm:prSet presAssocID="{658BEBC8-495D-4AB3-A8FA-B26F4887B9EB}" presName="linear" presStyleCnt="0">
        <dgm:presLayoutVars>
          <dgm:dir/>
          <dgm:animLvl val="lvl"/>
          <dgm:resizeHandles val="exact"/>
        </dgm:presLayoutVars>
      </dgm:prSet>
      <dgm:spPr/>
    </dgm:pt>
    <dgm:pt modelId="{836FDE31-BB78-6E43-AE9A-4FFF97BF6103}" type="pres">
      <dgm:prSet presAssocID="{8EE81A1A-C597-4C4F-AFCE-52C342514B4E}" presName="parentLin" presStyleCnt="0"/>
      <dgm:spPr/>
    </dgm:pt>
    <dgm:pt modelId="{8A52E8E4-EB51-6A4C-9DA4-694A2A021C53}" type="pres">
      <dgm:prSet presAssocID="{8EE81A1A-C597-4C4F-AFCE-52C342514B4E}" presName="parentLeftMargin" presStyleLbl="node1" presStyleIdx="0" presStyleCnt="4"/>
      <dgm:spPr/>
    </dgm:pt>
    <dgm:pt modelId="{86525A68-47D3-C341-94EC-514C0270BD76}" type="pres">
      <dgm:prSet presAssocID="{8EE81A1A-C597-4C4F-AFCE-52C342514B4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C8EAB33-A5ED-834F-B98E-072BAEE5E7E1}" type="pres">
      <dgm:prSet presAssocID="{8EE81A1A-C597-4C4F-AFCE-52C342514B4E}" presName="negativeSpace" presStyleCnt="0"/>
      <dgm:spPr/>
    </dgm:pt>
    <dgm:pt modelId="{75173E3D-0A2B-F148-A695-CCD173843A0C}" type="pres">
      <dgm:prSet presAssocID="{8EE81A1A-C597-4C4F-AFCE-52C342514B4E}" presName="childText" presStyleLbl="conFgAcc1" presStyleIdx="0" presStyleCnt="4">
        <dgm:presLayoutVars>
          <dgm:bulletEnabled val="1"/>
        </dgm:presLayoutVars>
      </dgm:prSet>
      <dgm:spPr/>
    </dgm:pt>
    <dgm:pt modelId="{D249030F-DDED-CE44-BDFE-5D5F5EDC562B}" type="pres">
      <dgm:prSet presAssocID="{459EAD68-6FF9-0942-B38F-29074346DA67}" presName="spaceBetweenRectangles" presStyleCnt="0"/>
      <dgm:spPr/>
    </dgm:pt>
    <dgm:pt modelId="{957BB370-8AE9-5540-AC81-09873BAAE17F}" type="pres">
      <dgm:prSet presAssocID="{3E28EAC6-C3D2-415C-9A7C-92327CFA80BE}" presName="parentLin" presStyleCnt="0"/>
      <dgm:spPr/>
    </dgm:pt>
    <dgm:pt modelId="{7F1F1A77-8948-6840-BCB1-64FDAD83A1AF}" type="pres">
      <dgm:prSet presAssocID="{3E28EAC6-C3D2-415C-9A7C-92327CFA80BE}" presName="parentLeftMargin" presStyleLbl="node1" presStyleIdx="0" presStyleCnt="4"/>
      <dgm:spPr/>
    </dgm:pt>
    <dgm:pt modelId="{DF817D4B-CF69-E44D-9FBB-0F1113A882CD}" type="pres">
      <dgm:prSet presAssocID="{3E28EAC6-C3D2-415C-9A7C-92327CFA80B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132C6A7-8BC5-5940-AA1A-B129D4024EEE}" type="pres">
      <dgm:prSet presAssocID="{3E28EAC6-C3D2-415C-9A7C-92327CFA80BE}" presName="negativeSpace" presStyleCnt="0"/>
      <dgm:spPr/>
    </dgm:pt>
    <dgm:pt modelId="{2C0DCE23-874C-D741-8514-ECC8F13474B6}" type="pres">
      <dgm:prSet presAssocID="{3E28EAC6-C3D2-415C-9A7C-92327CFA80BE}" presName="childText" presStyleLbl="conFgAcc1" presStyleIdx="1" presStyleCnt="4">
        <dgm:presLayoutVars>
          <dgm:bulletEnabled val="1"/>
        </dgm:presLayoutVars>
      </dgm:prSet>
      <dgm:spPr/>
    </dgm:pt>
    <dgm:pt modelId="{17BFA99F-4E68-664E-9E60-2DF8F9337D3B}" type="pres">
      <dgm:prSet presAssocID="{448141C7-5E20-4E13-B4A4-A700588EC4C3}" presName="spaceBetweenRectangles" presStyleCnt="0"/>
      <dgm:spPr/>
    </dgm:pt>
    <dgm:pt modelId="{EC02740C-3C3D-734C-8F53-FAE540C36DBA}" type="pres">
      <dgm:prSet presAssocID="{77EA2246-4288-48C7-B084-2ED7E1BB5ED1}" presName="parentLin" presStyleCnt="0"/>
      <dgm:spPr/>
    </dgm:pt>
    <dgm:pt modelId="{9611001E-A9CD-7C41-9134-D972B00E2757}" type="pres">
      <dgm:prSet presAssocID="{77EA2246-4288-48C7-B084-2ED7E1BB5ED1}" presName="parentLeftMargin" presStyleLbl="node1" presStyleIdx="1" presStyleCnt="4"/>
      <dgm:spPr/>
    </dgm:pt>
    <dgm:pt modelId="{E797A7FD-3855-2642-B092-E338AC44ABA9}" type="pres">
      <dgm:prSet presAssocID="{77EA2246-4288-48C7-B084-2ED7E1BB5ED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7D43325-544E-CF42-8860-917772666F3D}" type="pres">
      <dgm:prSet presAssocID="{77EA2246-4288-48C7-B084-2ED7E1BB5ED1}" presName="negativeSpace" presStyleCnt="0"/>
      <dgm:spPr/>
    </dgm:pt>
    <dgm:pt modelId="{83CFD0CB-B520-EE41-8122-2EF97DDF8E29}" type="pres">
      <dgm:prSet presAssocID="{77EA2246-4288-48C7-B084-2ED7E1BB5ED1}" presName="childText" presStyleLbl="conFgAcc1" presStyleIdx="2" presStyleCnt="4">
        <dgm:presLayoutVars>
          <dgm:bulletEnabled val="1"/>
        </dgm:presLayoutVars>
      </dgm:prSet>
      <dgm:spPr/>
    </dgm:pt>
    <dgm:pt modelId="{12612D39-2C8F-CE4D-86E4-8EE7F83BECD2}" type="pres">
      <dgm:prSet presAssocID="{4D3C5A19-60FD-4296-AFE1-5832828CFF80}" presName="spaceBetweenRectangles" presStyleCnt="0"/>
      <dgm:spPr/>
    </dgm:pt>
    <dgm:pt modelId="{71E68870-65AF-6B42-BF23-EFFCF6F1933E}" type="pres">
      <dgm:prSet presAssocID="{68D843A8-CC04-48FA-8688-CD64EA765BA5}" presName="parentLin" presStyleCnt="0"/>
      <dgm:spPr/>
    </dgm:pt>
    <dgm:pt modelId="{D4778C53-8DA9-E240-879D-740A255B7CF6}" type="pres">
      <dgm:prSet presAssocID="{68D843A8-CC04-48FA-8688-CD64EA765BA5}" presName="parentLeftMargin" presStyleLbl="node1" presStyleIdx="2" presStyleCnt="4"/>
      <dgm:spPr/>
    </dgm:pt>
    <dgm:pt modelId="{AB16BFB7-7AF3-A34F-9D06-E1917053FE45}" type="pres">
      <dgm:prSet presAssocID="{68D843A8-CC04-48FA-8688-CD64EA765BA5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21040CFC-873A-8845-BE32-AC06172A0741}" type="pres">
      <dgm:prSet presAssocID="{68D843A8-CC04-48FA-8688-CD64EA765BA5}" presName="negativeSpace" presStyleCnt="0"/>
      <dgm:spPr/>
    </dgm:pt>
    <dgm:pt modelId="{69583148-5B10-974A-9B1D-74A11685DF55}" type="pres">
      <dgm:prSet presAssocID="{68D843A8-CC04-48FA-8688-CD64EA765BA5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0831020B-12DD-5F4F-961E-5B41BC1240B5}" type="presOf" srcId="{86E8F4C9-0697-9A47-9EB6-018FFC41F621}" destId="{75173E3D-0A2B-F148-A695-CCD173843A0C}" srcOrd="0" destOrd="0" presId="urn:microsoft.com/office/officeart/2005/8/layout/list1"/>
    <dgm:cxn modelId="{15232716-1707-3A41-8554-CBDB77185C05}" type="presOf" srcId="{2E0F2613-A9FF-D24A-B832-3C5F2D1D8B45}" destId="{83CFD0CB-B520-EE41-8122-2EF97DDF8E29}" srcOrd="0" destOrd="1" presId="urn:microsoft.com/office/officeart/2005/8/layout/list1"/>
    <dgm:cxn modelId="{7E5B7B1D-2AB5-494E-BCDB-C05E5DAA4879}" srcId="{8EE81A1A-C597-4C4F-AFCE-52C342514B4E}" destId="{86E8F4C9-0697-9A47-9EB6-018FFC41F621}" srcOrd="0" destOrd="0" parTransId="{C6E96D8B-4B8B-AF4D-83F2-6E118EFE2B6B}" sibTransId="{05568776-0485-CD42-AAA7-8398EEC175C6}"/>
    <dgm:cxn modelId="{EA0A922D-FA31-764C-8728-FCBDF87AC569}" type="presOf" srcId="{AF790ED4-B10E-F24B-874A-793C2D291956}" destId="{2C0DCE23-874C-D741-8514-ECC8F13474B6}" srcOrd="0" destOrd="2" presId="urn:microsoft.com/office/officeart/2005/8/layout/list1"/>
    <dgm:cxn modelId="{76B7E130-E46E-8E44-8B6A-E6D5DC61D552}" type="presOf" srcId="{68D843A8-CC04-48FA-8688-CD64EA765BA5}" destId="{D4778C53-8DA9-E240-879D-740A255B7CF6}" srcOrd="0" destOrd="0" presId="urn:microsoft.com/office/officeart/2005/8/layout/list1"/>
    <dgm:cxn modelId="{7C4F6A31-AAC0-934A-9A26-1B978904334C}" type="presOf" srcId="{8EE81A1A-C597-4C4F-AFCE-52C342514B4E}" destId="{86525A68-47D3-C341-94EC-514C0270BD76}" srcOrd="1" destOrd="0" presId="urn:microsoft.com/office/officeart/2005/8/layout/list1"/>
    <dgm:cxn modelId="{FD4E2834-6E85-F847-A8A5-E0F676FAF383}" type="presOf" srcId="{77EA2246-4288-48C7-B084-2ED7E1BB5ED1}" destId="{9611001E-A9CD-7C41-9134-D972B00E2757}" srcOrd="0" destOrd="0" presId="urn:microsoft.com/office/officeart/2005/8/layout/list1"/>
    <dgm:cxn modelId="{71BA0843-71E1-0E48-AB17-5C0D8E976A32}" srcId="{77EA2246-4288-48C7-B084-2ED7E1BB5ED1}" destId="{4EFC7C25-61FD-7C49-90AF-422392D20A31}" srcOrd="2" destOrd="0" parTransId="{1F7D6423-F951-3C42-9701-A4357550A132}" sibTransId="{439A10C7-AC8B-D841-9B50-D569467E322E}"/>
    <dgm:cxn modelId="{3D104A4F-72B3-4F68-9EE0-31528F76901A}" srcId="{658BEBC8-495D-4AB3-A8FA-B26F4887B9EB}" destId="{77EA2246-4288-48C7-B084-2ED7E1BB5ED1}" srcOrd="2" destOrd="0" parTransId="{73217C00-0647-444F-BDE2-C95924218338}" sibTransId="{4D3C5A19-60FD-4296-AFE1-5832828CFF80}"/>
    <dgm:cxn modelId="{FB8AFF56-A259-714E-82DB-975228294053}" type="presOf" srcId="{4EFC7C25-61FD-7C49-90AF-422392D20A31}" destId="{83CFD0CB-B520-EE41-8122-2EF97DDF8E29}" srcOrd="0" destOrd="2" presId="urn:microsoft.com/office/officeart/2005/8/layout/list1"/>
    <dgm:cxn modelId="{BF165F69-9DBD-2F47-ADB9-0DC4A8637BE2}" srcId="{3E28EAC6-C3D2-415C-9A7C-92327CFA80BE}" destId="{E2FBAD1A-C9F1-0E4E-A10D-10BC71BF60AA}" srcOrd="0" destOrd="0" parTransId="{D4E8CC41-7250-2D48-885D-5B89122C967B}" sibTransId="{634095D1-71C0-694D-98E8-B8F8FAF6B3F9}"/>
    <dgm:cxn modelId="{588DFD6A-3041-1342-B510-D8AB9DF0301E}" srcId="{658BEBC8-495D-4AB3-A8FA-B26F4887B9EB}" destId="{8EE81A1A-C597-4C4F-AFCE-52C342514B4E}" srcOrd="0" destOrd="0" parTransId="{6AEB8F34-3CEB-9A45-A67C-23215A801225}" sibTransId="{459EAD68-6FF9-0942-B38F-29074346DA67}"/>
    <dgm:cxn modelId="{5919DA6E-C3F6-AC44-8A9B-0BF48EE53EA8}" type="presOf" srcId="{658BEBC8-495D-4AB3-A8FA-B26F4887B9EB}" destId="{52A21868-1F53-DD4A-BC8F-0708CA2B30B2}" srcOrd="0" destOrd="0" presId="urn:microsoft.com/office/officeart/2005/8/layout/list1"/>
    <dgm:cxn modelId="{84C24C7D-507F-EE4A-9625-F0582C441CC6}" type="presOf" srcId="{644AB288-00CE-F643-A136-FCFDA2C73662}" destId="{83CFD0CB-B520-EE41-8122-2EF97DDF8E29}" srcOrd="0" destOrd="0" presId="urn:microsoft.com/office/officeart/2005/8/layout/list1"/>
    <dgm:cxn modelId="{56685980-4D58-47E7-A359-03EA5AA33A10}" srcId="{658BEBC8-495D-4AB3-A8FA-B26F4887B9EB}" destId="{3E28EAC6-C3D2-415C-9A7C-92327CFA80BE}" srcOrd="1" destOrd="0" parTransId="{C4E11ADB-CDAB-4C95-A2A2-CD827F46112E}" sibTransId="{448141C7-5E20-4E13-B4A4-A700588EC4C3}"/>
    <dgm:cxn modelId="{46F37F84-0792-C642-BE99-49CD8FFB54D9}" srcId="{77EA2246-4288-48C7-B084-2ED7E1BB5ED1}" destId="{644AB288-00CE-F643-A136-FCFDA2C73662}" srcOrd="0" destOrd="0" parTransId="{F04A4B5F-0CAA-E94E-8B76-0C1394DD6A91}" sibTransId="{76ABBF39-97A2-2841-849C-29776530705B}"/>
    <dgm:cxn modelId="{505E7B8B-DA33-4A77-A96C-0E88D1E5BF65}" srcId="{3E28EAC6-C3D2-415C-9A7C-92327CFA80BE}" destId="{9E46E75F-F29A-408A-B19D-010B8CB5A465}" srcOrd="1" destOrd="0" parTransId="{BDE6412B-BD84-4FA7-9B5F-5A93948F6A8B}" sibTransId="{D2874A1B-1D75-4917-983F-516B123420C7}"/>
    <dgm:cxn modelId="{F2A99F90-669B-42B4-B1B8-2AC8AE303FD2}" srcId="{658BEBC8-495D-4AB3-A8FA-B26F4887B9EB}" destId="{68D843A8-CC04-48FA-8688-CD64EA765BA5}" srcOrd="3" destOrd="0" parTransId="{34F2CB8F-D36A-410A-8540-6EE94F4942B4}" sibTransId="{479F94C2-81A5-448D-B84D-0E3E59EC5E4A}"/>
    <dgm:cxn modelId="{9908F898-DCF7-0647-A650-7C9D35B8702B}" type="presOf" srcId="{77EA2246-4288-48C7-B084-2ED7E1BB5ED1}" destId="{E797A7FD-3855-2642-B092-E338AC44ABA9}" srcOrd="1" destOrd="0" presId="urn:microsoft.com/office/officeart/2005/8/layout/list1"/>
    <dgm:cxn modelId="{64A57D9E-851B-2347-92B2-D4853243BB82}" type="presOf" srcId="{68D843A8-CC04-48FA-8688-CD64EA765BA5}" destId="{AB16BFB7-7AF3-A34F-9D06-E1917053FE45}" srcOrd="1" destOrd="0" presId="urn:microsoft.com/office/officeart/2005/8/layout/list1"/>
    <dgm:cxn modelId="{185517B4-6D85-B14B-B708-4C87B787C71B}" type="presOf" srcId="{E2FBAD1A-C9F1-0E4E-A10D-10BC71BF60AA}" destId="{2C0DCE23-874C-D741-8514-ECC8F13474B6}" srcOrd="0" destOrd="0" presId="urn:microsoft.com/office/officeart/2005/8/layout/list1"/>
    <dgm:cxn modelId="{1E5FEDB8-66F2-1A47-9EFE-96C99C5236E3}" srcId="{3E28EAC6-C3D2-415C-9A7C-92327CFA80BE}" destId="{AF790ED4-B10E-F24B-874A-793C2D291956}" srcOrd="2" destOrd="0" parTransId="{57F8A6D1-3A80-C04E-B68E-D63983D1741E}" sibTransId="{AF121B68-67AF-0C4B-98C0-99070BF880D2}"/>
    <dgm:cxn modelId="{15648BBB-5D88-2347-B26A-AED0DA6AEC40}" type="presOf" srcId="{3E28EAC6-C3D2-415C-9A7C-92327CFA80BE}" destId="{7F1F1A77-8948-6840-BCB1-64FDAD83A1AF}" srcOrd="0" destOrd="0" presId="urn:microsoft.com/office/officeart/2005/8/layout/list1"/>
    <dgm:cxn modelId="{D9ECEEE6-46F7-9E43-9E29-6CA5B524EADC}" type="presOf" srcId="{9E46E75F-F29A-408A-B19D-010B8CB5A465}" destId="{2C0DCE23-874C-D741-8514-ECC8F13474B6}" srcOrd="0" destOrd="1" presId="urn:microsoft.com/office/officeart/2005/8/layout/list1"/>
    <dgm:cxn modelId="{390B30ED-9C42-7042-A8BB-B4F64E135C8D}" type="presOf" srcId="{8EE81A1A-C597-4C4F-AFCE-52C342514B4E}" destId="{8A52E8E4-EB51-6A4C-9DA4-694A2A021C53}" srcOrd="0" destOrd="0" presId="urn:microsoft.com/office/officeart/2005/8/layout/list1"/>
    <dgm:cxn modelId="{8B653DF3-49D7-B54A-9E7D-21D7F66906EE}" srcId="{77EA2246-4288-48C7-B084-2ED7E1BB5ED1}" destId="{2E0F2613-A9FF-D24A-B832-3C5F2D1D8B45}" srcOrd="1" destOrd="0" parTransId="{1E6C1AA7-0AD3-6E43-8F4A-739B8BE054B0}" sibTransId="{B529219B-53D8-9A40-B593-5016D2A82CD5}"/>
    <dgm:cxn modelId="{21B7DEFE-8DAF-F94F-BD41-6EA5A95006DB}" type="presOf" srcId="{3E28EAC6-C3D2-415C-9A7C-92327CFA80BE}" destId="{DF817D4B-CF69-E44D-9FBB-0F1113A882CD}" srcOrd="1" destOrd="0" presId="urn:microsoft.com/office/officeart/2005/8/layout/list1"/>
    <dgm:cxn modelId="{4C1740FB-F86D-604B-99D2-F077221DC8E6}" type="presParOf" srcId="{52A21868-1F53-DD4A-BC8F-0708CA2B30B2}" destId="{836FDE31-BB78-6E43-AE9A-4FFF97BF6103}" srcOrd="0" destOrd="0" presId="urn:microsoft.com/office/officeart/2005/8/layout/list1"/>
    <dgm:cxn modelId="{8A365AD2-0F2E-B84E-9C53-B1A1ADA40B09}" type="presParOf" srcId="{836FDE31-BB78-6E43-AE9A-4FFF97BF6103}" destId="{8A52E8E4-EB51-6A4C-9DA4-694A2A021C53}" srcOrd="0" destOrd="0" presId="urn:microsoft.com/office/officeart/2005/8/layout/list1"/>
    <dgm:cxn modelId="{68842A9F-24E6-C441-B16F-AC0EB9B47E69}" type="presParOf" srcId="{836FDE31-BB78-6E43-AE9A-4FFF97BF6103}" destId="{86525A68-47D3-C341-94EC-514C0270BD76}" srcOrd="1" destOrd="0" presId="urn:microsoft.com/office/officeart/2005/8/layout/list1"/>
    <dgm:cxn modelId="{7F83826E-6F10-CA42-B5DF-E500C1EF36D8}" type="presParOf" srcId="{52A21868-1F53-DD4A-BC8F-0708CA2B30B2}" destId="{3C8EAB33-A5ED-834F-B98E-072BAEE5E7E1}" srcOrd="1" destOrd="0" presId="urn:microsoft.com/office/officeart/2005/8/layout/list1"/>
    <dgm:cxn modelId="{D3C59177-9677-824B-86EB-E4562A548690}" type="presParOf" srcId="{52A21868-1F53-DD4A-BC8F-0708CA2B30B2}" destId="{75173E3D-0A2B-F148-A695-CCD173843A0C}" srcOrd="2" destOrd="0" presId="urn:microsoft.com/office/officeart/2005/8/layout/list1"/>
    <dgm:cxn modelId="{BBA6770D-FE9B-C343-A5EE-BBBB479DF453}" type="presParOf" srcId="{52A21868-1F53-DD4A-BC8F-0708CA2B30B2}" destId="{D249030F-DDED-CE44-BDFE-5D5F5EDC562B}" srcOrd="3" destOrd="0" presId="urn:microsoft.com/office/officeart/2005/8/layout/list1"/>
    <dgm:cxn modelId="{7FB9B1F0-FE3F-E04B-AAA5-810B2F3D9938}" type="presParOf" srcId="{52A21868-1F53-DD4A-BC8F-0708CA2B30B2}" destId="{957BB370-8AE9-5540-AC81-09873BAAE17F}" srcOrd="4" destOrd="0" presId="urn:microsoft.com/office/officeart/2005/8/layout/list1"/>
    <dgm:cxn modelId="{BDB6B809-29BE-DD4F-8CF3-9E3BEE476FEA}" type="presParOf" srcId="{957BB370-8AE9-5540-AC81-09873BAAE17F}" destId="{7F1F1A77-8948-6840-BCB1-64FDAD83A1AF}" srcOrd="0" destOrd="0" presId="urn:microsoft.com/office/officeart/2005/8/layout/list1"/>
    <dgm:cxn modelId="{A371281A-8002-E747-815A-3278CD8C22B6}" type="presParOf" srcId="{957BB370-8AE9-5540-AC81-09873BAAE17F}" destId="{DF817D4B-CF69-E44D-9FBB-0F1113A882CD}" srcOrd="1" destOrd="0" presId="urn:microsoft.com/office/officeart/2005/8/layout/list1"/>
    <dgm:cxn modelId="{40BED0AD-0623-0640-81F4-6064E34BCE3D}" type="presParOf" srcId="{52A21868-1F53-DD4A-BC8F-0708CA2B30B2}" destId="{0132C6A7-8BC5-5940-AA1A-B129D4024EEE}" srcOrd="5" destOrd="0" presId="urn:microsoft.com/office/officeart/2005/8/layout/list1"/>
    <dgm:cxn modelId="{57E85E78-788A-F848-AA6F-453C7DFD066D}" type="presParOf" srcId="{52A21868-1F53-DD4A-BC8F-0708CA2B30B2}" destId="{2C0DCE23-874C-D741-8514-ECC8F13474B6}" srcOrd="6" destOrd="0" presId="urn:microsoft.com/office/officeart/2005/8/layout/list1"/>
    <dgm:cxn modelId="{E1AE4925-D245-ED40-93D6-F25348FD02B5}" type="presParOf" srcId="{52A21868-1F53-DD4A-BC8F-0708CA2B30B2}" destId="{17BFA99F-4E68-664E-9E60-2DF8F9337D3B}" srcOrd="7" destOrd="0" presId="urn:microsoft.com/office/officeart/2005/8/layout/list1"/>
    <dgm:cxn modelId="{E45C18F4-9AAD-EE43-B46A-5B043A501209}" type="presParOf" srcId="{52A21868-1F53-DD4A-BC8F-0708CA2B30B2}" destId="{EC02740C-3C3D-734C-8F53-FAE540C36DBA}" srcOrd="8" destOrd="0" presId="urn:microsoft.com/office/officeart/2005/8/layout/list1"/>
    <dgm:cxn modelId="{A93BFB48-F455-8146-98BC-F3E47DF1895F}" type="presParOf" srcId="{EC02740C-3C3D-734C-8F53-FAE540C36DBA}" destId="{9611001E-A9CD-7C41-9134-D972B00E2757}" srcOrd="0" destOrd="0" presId="urn:microsoft.com/office/officeart/2005/8/layout/list1"/>
    <dgm:cxn modelId="{F95E506A-F94B-5948-94FE-F66A283E8FDB}" type="presParOf" srcId="{EC02740C-3C3D-734C-8F53-FAE540C36DBA}" destId="{E797A7FD-3855-2642-B092-E338AC44ABA9}" srcOrd="1" destOrd="0" presId="urn:microsoft.com/office/officeart/2005/8/layout/list1"/>
    <dgm:cxn modelId="{4AF27321-06C1-154B-AFD2-B66389C7F113}" type="presParOf" srcId="{52A21868-1F53-DD4A-BC8F-0708CA2B30B2}" destId="{37D43325-544E-CF42-8860-917772666F3D}" srcOrd="9" destOrd="0" presId="urn:microsoft.com/office/officeart/2005/8/layout/list1"/>
    <dgm:cxn modelId="{64CED176-3AFD-4F48-A082-ABAE5B6A24DC}" type="presParOf" srcId="{52A21868-1F53-DD4A-BC8F-0708CA2B30B2}" destId="{83CFD0CB-B520-EE41-8122-2EF97DDF8E29}" srcOrd="10" destOrd="0" presId="urn:microsoft.com/office/officeart/2005/8/layout/list1"/>
    <dgm:cxn modelId="{4BEE5D71-2655-0340-83CA-E686DAD13940}" type="presParOf" srcId="{52A21868-1F53-DD4A-BC8F-0708CA2B30B2}" destId="{12612D39-2C8F-CE4D-86E4-8EE7F83BECD2}" srcOrd="11" destOrd="0" presId="urn:microsoft.com/office/officeart/2005/8/layout/list1"/>
    <dgm:cxn modelId="{BD14075A-A1F0-AC4E-A4B6-DAE62076A4CD}" type="presParOf" srcId="{52A21868-1F53-DD4A-BC8F-0708CA2B30B2}" destId="{71E68870-65AF-6B42-BF23-EFFCF6F1933E}" srcOrd="12" destOrd="0" presId="urn:microsoft.com/office/officeart/2005/8/layout/list1"/>
    <dgm:cxn modelId="{63ECC527-81A8-FE4D-AD3D-40F6C4BC77F5}" type="presParOf" srcId="{71E68870-65AF-6B42-BF23-EFFCF6F1933E}" destId="{D4778C53-8DA9-E240-879D-740A255B7CF6}" srcOrd="0" destOrd="0" presId="urn:microsoft.com/office/officeart/2005/8/layout/list1"/>
    <dgm:cxn modelId="{53209E10-DCFA-5D43-82AB-C73634273B85}" type="presParOf" srcId="{71E68870-65AF-6B42-BF23-EFFCF6F1933E}" destId="{AB16BFB7-7AF3-A34F-9D06-E1917053FE45}" srcOrd="1" destOrd="0" presId="urn:microsoft.com/office/officeart/2005/8/layout/list1"/>
    <dgm:cxn modelId="{1EC62D87-5088-0B47-8AC8-383D5ECFEB58}" type="presParOf" srcId="{52A21868-1F53-DD4A-BC8F-0708CA2B30B2}" destId="{21040CFC-873A-8845-BE32-AC06172A0741}" srcOrd="13" destOrd="0" presId="urn:microsoft.com/office/officeart/2005/8/layout/list1"/>
    <dgm:cxn modelId="{AC0976F3-DC37-8B42-96A3-D8F0F8080EF8}" type="presParOf" srcId="{52A21868-1F53-DD4A-BC8F-0708CA2B30B2}" destId="{69583148-5B10-974A-9B1D-74A11685DF55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F67735-D83F-984E-9189-EAED1BBFBB17}" type="doc">
      <dgm:prSet loTypeId="urn:microsoft.com/office/officeart/2005/8/layout/venn1" loCatId="" qsTypeId="urn:microsoft.com/office/officeart/2005/8/quickstyle/simple1" qsCatId="simple" csTypeId="urn:microsoft.com/office/officeart/2005/8/colors/accent1_2" csCatId="accent1" phldr="1"/>
      <dgm:spPr/>
    </dgm:pt>
    <dgm:pt modelId="{FA99BE3F-AC55-E448-9404-2EFA86C8C3DD}">
      <dgm:prSet phldrT="[Text]" custT="1"/>
      <dgm:spPr>
        <a:solidFill>
          <a:srgbClr val="FF0000">
            <a:alpha val="50000"/>
          </a:srgbClr>
        </a:solidFill>
      </dgm:spPr>
      <dgm:t>
        <a:bodyPr/>
        <a:lstStyle/>
        <a:p>
          <a:pPr algn="ctr"/>
          <a:endParaRPr lang="en-US" sz="2400" dirty="0">
            <a:latin typeface="Tenorite" pitchFamily="2" charset="0"/>
          </a:endParaRPr>
        </a:p>
        <a:p>
          <a:pPr algn="r"/>
          <a:endParaRPr lang="en-US" sz="2400" dirty="0">
            <a:latin typeface="Tenorite" pitchFamily="2" charset="0"/>
          </a:endParaRPr>
        </a:p>
        <a:p>
          <a:pPr algn="r"/>
          <a:r>
            <a:rPr lang="en-US" sz="2400" dirty="0">
              <a:latin typeface="Tenorite" pitchFamily="2" charset="0"/>
            </a:rPr>
            <a:t>Bikes</a:t>
          </a:r>
        </a:p>
        <a:p>
          <a:pPr algn="r"/>
          <a:endParaRPr lang="en-US" sz="2400" dirty="0">
            <a:latin typeface="Tenorite" pitchFamily="2" charset="0"/>
          </a:endParaRPr>
        </a:p>
        <a:p>
          <a:pPr algn="r"/>
          <a:r>
            <a:rPr lang="en-US" sz="2400" dirty="0">
              <a:latin typeface="Tenorite" pitchFamily="2" charset="0"/>
            </a:rPr>
            <a:t>Friends</a:t>
          </a:r>
        </a:p>
        <a:p>
          <a:pPr algn="r"/>
          <a:endParaRPr lang="en-US" sz="2400" dirty="0">
            <a:latin typeface="Tenorite" pitchFamily="2" charset="0"/>
          </a:endParaRPr>
        </a:p>
        <a:p>
          <a:pPr algn="r"/>
          <a:r>
            <a:rPr lang="en-US" sz="2400" dirty="0">
              <a:latin typeface="Tenorite" pitchFamily="2" charset="0"/>
            </a:rPr>
            <a:t>Buy/pay</a:t>
          </a:r>
        </a:p>
        <a:p>
          <a:pPr algn="r"/>
          <a:endParaRPr lang="en-US" sz="2000" dirty="0">
            <a:latin typeface="Tenorite" pitchFamily="2" charset="0"/>
          </a:endParaRPr>
        </a:p>
        <a:p>
          <a:pPr algn="ctr"/>
          <a:endParaRPr lang="en-US" sz="2000" dirty="0">
            <a:latin typeface="Tenorite" pitchFamily="2" charset="0"/>
          </a:endParaRPr>
        </a:p>
        <a:p>
          <a:pPr algn="ctr"/>
          <a:endParaRPr lang="en-US" sz="2000" dirty="0">
            <a:latin typeface="Tenorite" pitchFamily="2" charset="0"/>
          </a:endParaRPr>
        </a:p>
      </dgm:t>
    </dgm:pt>
    <dgm:pt modelId="{5CAFEBD6-5390-1646-9D42-EE3A63FA1567}" type="parTrans" cxnId="{350D2EAF-6747-F849-B057-2CF225EBAB68}">
      <dgm:prSet/>
      <dgm:spPr/>
      <dgm:t>
        <a:bodyPr/>
        <a:lstStyle/>
        <a:p>
          <a:endParaRPr lang="en-US"/>
        </a:p>
      </dgm:t>
    </dgm:pt>
    <dgm:pt modelId="{DDC39316-27B8-2449-9036-68619123E92F}" type="sibTrans" cxnId="{350D2EAF-6747-F849-B057-2CF225EBAB68}">
      <dgm:prSet/>
      <dgm:spPr/>
      <dgm:t>
        <a:bodyPr/>
        <a:lstStyle/>
        <a:p>
          <a:endParaRPr lang="en-US"/>
        </a:p>
      </dgm:t>
    </dgm:pt>
    <dgm:pt modelId="{ABD80662-823B-1544-B27E-D64C3C5C994B}">
      <dgm:prSet phldrT="[Text]" custT="1"/>
      <dgm:spPr>
        <a:solidFill>
          <a:srgbClr val="00B0F0"/>
        </a:solidFill>
      </dgm:spPr>
      <dgm:t>
        <a:bodyPr/>
        <a:lstStyle/>
        <a:p>
          <a:pPr algn="ctr"/>
          <a:endParaRPr lang="en-US" sz="2200" dirty="0">
            <a:solidFill>
              <a:srgbClr val="FF0000"/>
            </a:solidFill>
            <a:latin typeface="Tenorite" pitchFamily="2" charset="0"/>
          </a:endParaRPr>
        </a:p>
        <a:p>
          <a:pPr algn="ctr"/>
          <a:endParaRPr lang="en-US" sz="2200" dirty="0">
            <a:latin typeface="Tenorite" pitchFamily="2" charset="0"/>
          </a:endParaRPr>
        </a:p>
        <a:p>
          <a:pPr algn="l"/>
          <a:r>
            <a:rPr lang="en-US" sz="2400" dirty="0">
              <a:latin typeface="Tenorite" pitchFamily="2" charset="0"/>
            </a:rPr>
            <a:t>Weather</a:t>
          </a:r>
        </a:p>
        <a:p>
          <a:pPr algn="l"/>
          <a:endParaRPr lang="en-US" sz="2400" dirty="0">
            <a:latin typeface="Tenorite" pitchFamily="2" charset="0"/>
          </a:endParaRPr>
        </a:p>
        <a:p>
          <a:pPr algn="l"/>
          <a:r>
            <a:rPr lang="en-US" sz="2400" dirty="0">
              <a:latin typeface="Tenorite" pitchFamily="2" charset="0"/>
            </a:rPr>
            <a:t>Family/kids</a:t>
          </a:r>
        </a:p>
        <a:p>
          <a:pPr algn="l"/>
          <a:endParaRPr lang="en-US" sz="2400" dirty="0">
            <a:latin typeface="Tenorite" pitchFamily="2" charset="0"/>
          </a:endParaRPr>
        </a:p>
        <a:p>
          <a:pPr algn="l"/>
          <a:r>
            <a:rPr lang="en-US" sz="2400" dirty="0">
              <a:latin typeface="Tenorite" pitchFamily="2" charset="0"/>
            </a:rPr>
            <a:t>Suggest/</a:t>
          </a:r>
          <a:br>
            <a:rPr lang="en-US" sz="2400" dirty="0">
              <a:latin typeface="Tenorite" pitchFamily="2" charset="0"/>
            </a:rPr>
          </a:br>
          <a:r>
            <a:rPr lang="en-US" sz="2400" dirty="0">
              <a:latin typeface="Tenorite" pitchFamily="2" charset="0"/>
            </a:rPr>
            <a:t>recommend</a:t>
          </a:r>
        </a:p>
        <a:p>
          <a:pPr algn="ctr"/>
          <a:endParaRPr lang="en-US" sz="2200" dirty="0">
            <a:latin typeface="Tenorite" pitchFamily="2" charset="0"/>
          </a:endParaRPr>
        </a:p>
        <a:p>
          <a:pPr algn="ctr"/>
          <a:endParaRPr lang="en-US" sz="2200" dirty="0">
            <a:latin typeface="Tenorite" pitchFamily="2" charset="0"/>
          </a:endParaRPr>
        </a:p>
        <a:p>
          <a:pPr algn="ctr"/>
          <a:endParaRPr lang="en-US" sz="2200" dirty="0">
            <a:latin typeface="Tenorite" pitchFamily="2" charset="0"/>
          </a:endParaRPr>
        </a:p>
      </dgm:t>
    </dgm:pt>
    <dgm:pt modelId="{44D98B49-0742-254C-8C95-14384A4AD26A}" type="sibTrans" cxnId="{6BE97EA3-1229-A247-866B-C7B2A0A00318}">
      <dgm:prSet/>
      <dgm:spPr/>
      <dgm:t>
        <a:bodyPr/>
        <a:lstStyle/>
        <a:p>
          <a:endParaRPr lang="en-US"/>
        </a:p>
      </dgm:t>
    </dgm:pt>
    <dgm:pt modelId="{B6CA2922-9977-064B-9718-634FE8DA54D4}" type="parTrans" cxnId="{6BE97EA3-1229-A247-866B-C7B2A0A00318}">
      <dgm:prSet/>
      <dgm:spPr/>
      <dgm:t>
        <a:bodyPr/>
        <a:lstStyle/>
        <a:p>
          <a:endParaRPr lang="en-US"/>
        </a:p>
      </dgm:t>
    </dgm:pt>
    <dgm:pt modelId="{0CD681E2-00C1-2845-B2F8-B33B47735D0F}" type="pres">
      <dgm:prSet presAssocID="{2AF67735-D83F-984E-9189-EAED1BBFBB17}" presName="compositeShape" presStyleCnt="0">
        <dgm:presLayoutVars>
          <dgm:chMax val="7"/>
          <dgm:dir/>
          <dgm:resizeHandles val="exact"/>
        </dgm:presLayoutVars>
      </dgm:prSet>
      <dgm:spPr/>
    </dgm:pt>
    <dgm:pt modelId="{8081112D-B159-AE44-95EE-3892783D022E}" type="pres">
      <dgm:prSet presAssocID="{ABD80662-823B-1544-B27E-D64C3C5C994B}" presName="circ1" presStyleLbl="vennNode1" presStyleIdx="0" presStyleCnt="2"/>
      <dgm:spPr/>
    </dgm:pt>
    <dgm:pt modelId="{5ED6B044-1628-B24A-9AED-53A38B3F3EDE}" type="pres">
      <dgm:prSet presAssocID="{ABD80662-823B-1544-B27E-D64C3C5C994B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D51504F-0F94-3541-92C6-CDA8592ED525}" type="pres">
      <dgm:prSet presAssocID="{FA99BE3F-AC55-E448-9404-2EFA86C8C3DD}" presName="circ2" presStyleLbl="vennNode1" presStyleIdx="1" presStyleCnt="2" custLinFactNeighborX="-29048"/>
      <dgm:spPr/>
    </dgm:pt>
    <dgm:pt modelId="{DF61D482-BD4C-8341-A264-30A12107B59C}" type="pres">
      <dgm:prSet presAssocID="{FA99BE3F-AC55-E448-9404-2EFA86C8C3DD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F8995A76-8305-1D41-8913-7AABE05A43F3}" type="presOf" srcId="{ABD80662-823B-1544-B27E-D64C3C5C994B}" destId="{5ED6B044-1628-B24A-9AED-53A38B3F3EDE}" srcOrd="1" destOrd="0" presId="urn:microsoft.com/office/officeart/2005/8/layout/venn1"/>
    <dgm:cxn modelId="{D8C5BA82-214F-524C-B4A9-8B16EEA61722}" type="presOf" srcId="{2AF67735-D83F-984E-9189-EAED1BBFBB17}" destId="{0CD681E2-00C1-2845-B2F8-B33B47735D0F}" srcOrd="0" destOrd="0" presId="urn:microsoft.com/office/officeart/2005/8/layout/venn1"/>
    <dgm:cxn modelId="{6BE97EA3-1229-A247-866B-C7B2A0A00318}" srcId="{2AF67735-D83F-984E-9189-EAED1BBFBB17}" destId="{ABD80662-823B-1544-B27E-D64C3C5C994B}" srcOrd="0" destOrd="0" parTransId="{B6CA2922-9977-064B-9718-634FE8DA54D4}" sibTransId="{44D98B49-0742-254C-8C95-14384A4AD26A}"/>
    <dgm:cxn modelId="{9388A9A7-DEFF-1C47-9EF3-2ECFD78BDF95}" type="presOf" srcId="{FA99BE3F-AC55-E448-9404-2EFA86C8C3DD}" destId="{3D51504F-0F94-3541-92C6-CDA8592ED525}" srcOrd="0" destOrd="0" presId="urn:microsoft.com/office/officeart/2005/8/layout/venn1"/>
    <dgm:cxn modelId="{350D2EAF-6747-F849-B057-2CF225EBAB68}" srcId="{2AF67735-D83F-984E-9189-EAED1BBFBB17}" destId="{FA99BE3F-AC55-E448-9404-2EFA86C8C3DD}" srcOrd="1" destOrd="0" parTransId="{5CAFEBD6-5390-1646-9D42-EE3A63FA1567}" sibTransId="{DDC39316-27B8-2449-9036-68619123E92F}"/>
    <dgm:cxn modelId="{9723A1EA-26B3-3249-9E88-5C87667AE043}" type="presOf" srcId="{ABD80662-823B-1544-B27E-D64C3C5C994B}" destId="{8081112D-B159-AE44-95EE-3892783D022E}" srcOrd="0" destOrd="0" presId="urn:microsoft.com/office/officeart/2005/8/layout/venn1"/>
    <dgm:cxn modelId="{A13F59F5-EDD9-FF40-9865-D7AAEC3A46CE}" type="presOf" srcId="{FA99BE3F-AC55-E448-9404-2EFA86C8C3DD}" destId="{DF61D482-BD4C-8341-A264-30A12107B59C}" srcOrd="1" destOrd="0" presId="urn:microsoft.com/office/officeart/2005/8/layout/venn1"/>
    <dgm:cxn modelId="{014E3CBA-48CD-3045-8FD3-AC839782C699}" type="presParOf" srcId="{0CD681E2-00C1-2845-B2F8-B33B47735D0F}" destId="{8081112D-B159-AE44-95EE-3892783D022E}" srcOrd="0" destOrd="0" presId="urn:microsoft.com/office/officeart/2005/8/layout/venn1"/>
    <dgm:cxn modelId="{647BD1A4-A2BB-9547-92A1-610CB2F90E2B}" type="presParOf" srcId="{0CD681E2-00C1-2845-B2F8-B33B47735D0F}" destId="{5ED6B044-1628-B24A-9AED-53A38B3F3EDE}" srcOrd="1" destOrd="0" presId="urn:microsoft.com/office/officeart/2005/8/layout/venn1"/>
    <dgm:cxn modelId="{3CD4185D-4634-5244-9D6C-864ADE2205DC}" type="presParOf" srcId="{0CD681E2-00C1-2845-B2F8-B33B47735D0F}" destId="{3D51504F-0F94-3541-92C6-CDA8592ED525}" srcOrd="2" destOrd="0" presId="urn:microsoft.com/office/officeart/2005/8/layout/venn1"/>
    <dgm:cxn modelId="{F417D789-D023-3D43-9530-D2D85605C165}" type="presParOf" srcId="{0CD681E2-00C1-2845-B2F8-B33B47735D0F}" destId="{DF61D482-BD4C-8341-A264-30A12107B59C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FE67B6-F036-E94A-8086-EC5EFFF73C42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1AA18-0136-104A-9F77-4912EF9C5EA6}">
      <dsp:nvSpPr>
        <dsp:cNvPr id="0" name=""/>
        <dsp:cNvSpPr/>
      </dsp:nvSpPr>
      <dsp:spPr>
        <a:xfrm>
          <a:off x="0" y="0"/>
          <a:ext cx="10515600" cy="217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 dirty="0">
              <a:latin typeface="Tenorite" pitchFamily="2" charset="0"/>
            </a:rPr>
            <a:t>Audience: </a:t>
          </a:r>
          <a:r>
            <a:rPr lang="en-US" sz="3400" kern="1200" dirty="0">
              <a:latin typeface="Tenorite" pitchFamily="2" charset="0"/>
            </a:rPr>
            <a:t>Companies looking to market their product on reddit to users in the PNW</a:t>
          </a:r>
        </a:p>
      </dsp:txBody>
      <dsp:txXfrm>
        <a:off x="0" y="0"/>
        <a:ext cx="10515600" cy="2175669"/>
      </dsp:txXfrm>
    </dsp:sp>
    <dsp:sp modelId="{DEA86763-BD42-E641-A2B7-BB239AD86B3D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1376F3-8697-2E40-A3DE-4515F136A481}">
      <dsp:nvSpPr>
        <dsp:cNvPr id="0" name=""/>
        <dsp:cNvSpPr/>
      </dsp:nvSpPr>
      <dsp:spPr>
        <a:xfrm>
          <a:off x="0" y="2175669"/>
          <a:ext cx="10515600" cy="217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 dirty="0">
              <a:latin typeface="Tenorite" pitchFamily="2" charset="0"/>
            </a:rPr>
            <a:t>Problem: </a:t>
          </a:r>
          <a:r>
            <a:rPr lang="en-US" sz="3400" kern="1200" dirty="0">
              <a:latin typeface="Tenorite" pitchFamily="2" charset="0"/>
            </a:rPr>
            <a:t>Identify both common &amp; disparate themes for the Seattle and Portland </a:t>
          </a:r>
          <a:r>
            <a:rPr lang="en-US" sz="3400" kern="1200" dirty="0" err="1">
              <a:latin typeface="Tenorite" pitchFamily="2" charset="0"/>
            </a:rPr>
            <a:t>redditors</a:t>
          </a:r>
          <a:r>
            <a:rPr lang="en-US" sz="3400" kern="1200" dirty="0">
              <a:latin typeface="Tenorite" pitchFamily="2" charset="0"/>
            </a:rPr>
            <a:t> based on submissions.  Provide suggestions for marketing in each city as well as across the PNW.</a:t>
          </a:r>
        </a:p>
      </dsp:txBody>
      <dsp:txXfrm>
        <a:off x="0" y="2175669"/>
        <a:ext cx="10515600" cy="21756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173E3D-0A2B-F148-A695-CCD173843A0C}">
      <dsp:nvSpPr>
        <dsp:cNvPr id="0" name=""/>
        <dsp:cNvSpPr/>
      </dsp:nvSpPr>
      <dsp:spPr>
        <a:xfrm>
          <a:off x="0" y="370538"/>
          <a:ext cx="7607980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464" tIns="374904" rIns="590464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excluded stop words</a:t>
          </a:r>
        </a:p>
      </dsp:txBody>
      <dsp:txXfrm>
        <a:off x="0" y="370538"/>
        <a:ext cx="7607980" cy="765450"/>
      </dsp:txXfrm>
    </dsp:sp>
    <dsp:sp modelId="{86525A68-47D3-C341-94EC-514C0270BD76}">
      <dsp:nvSpPr>
        <dsp:cNvPr id="0" name=""/>
        <dsp:cNvSpPr/>
      </dsp:nvSpPr>
      <dsp:spPr>
        <a:xfrm>
          <a:off x="380399" y="104858"/>
          <a:ext cx="5325586" cy="5313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294" tIns="0" rIns="20129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TFIDF Vectorizer</a:t>
          </a:r>
        </a:p>
      </dsp:txBody>
      <dsp:txXfrm>
        <a:off x="406338" y="130797"/>
        <a:ext cx="5273708" cy="479482"/>
      </dsp:txXfrm>
    </dsp:sp>
    <dsp:sp modelId="{2C0DCE23-874C-D741-8514-ECC8F13474B6}">
      <dsp:nvSpPr>
        <dsp:cNvPr id="0" name=""/>
        <dsp:cNvSpPr/>
      </dsp:nvSpPr>
      <dsp:spPr>
        <a:xfrm>
          <a:off x="0" y="1498868"/>
          <a:ext cx="7607980" cy="136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464" tIns="374904" rIns="590464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Max iterations = 10,000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 = 1.0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Penalty = l2 </a:t>
          </a:r>
        </a:p>
      </dsp:txBody>
      <dsp:txXfrm>
        <a:off x="0" y="1498868"/>
        <a:ext cx="7607980" cy="1360800"/>
      </dsp:txXfrm>
    </dsp:sp>
    <dsp:sp modelId="{DF817D4B-CF69-E44D-9FBB-0F1113A882CD}">
      <dsp:nvSpPr>
        <dsp:cNvPr id="0" name=""/>
        <dsp:cNvSpPr/>
      </dsp:nvSpPr>
      <dsp:spPr>
        <a:xfrm>
          <a:off x="380399" y="1233188"/>
          <a:ext cx="5325586" cy="53136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294" tIns="0" rIns="20129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Logistic Regression</a:t>
          </a:r>
        </a:p>
      </dsp:txBody>
      <dsp:txXfrm>
        <a:off x="406338" y="1259127"/>
        <a:ext cx="5273708" cy="479482"/>
      </dsp:txXfrm>
    </dsp:sp>
    <dsp:sp modelId="{83CFD0CB-B520-EE41-8122-2EF97DDF8E29}">
      <dsp:nvSpPr>
        <dsp:cNvPr id="0" name=""/>
        <dsp:cNvSpPr/>
      </dsp:nvSpPr>
      <dsp:spPr>
        <a:xfrm>
          <a:off x="0" y="3222548"/>
          <a:ext cx="7607980" cy="136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464" tIns="374904" rIns="590464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83% on train data, 82% on test data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Precision 86%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Recall 72%</a:t>
          </a:r>
        </a:p>
      </dsp:txBody>
      <dsp:txXfrm>
        <a:off x="0" y="3222548"/>
        <a:ext cx="7607980" cy="1360800"/>
      </dsp:txXfrm>
    </dsp:sp>
    <dsp:sp modelId="{E797A7FD-3855-2642-B092-E338AC44ABA9}">
      <dsp:nvSpPr>
        <dsp:cNvPr id="0" name=""/>
        <dsp:cNvSpPr/>
      </dsp:nvSpPr>
      <dsp:spPr>
        <a:xfrm>
          <a:off x="380399" y="2956868"/>
          <a:ext cx="5325586" cy="53136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294" tIns="0" rIns="20129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Accuracy 82%</a:t>
          </a:r>
        </a:p>
      </dsp:txBody>
      <dsp:txXfrm>
        <a:off x="406338" y="2982807"/>
        <a:ext cx="5273708" cy="479482"/>
      </dsp:txXfrm>
    </dsp:sp>
    <dsp:sp modelId="{69583148-5B10-974A-9B1D-74A11685DF55}">
      <dsp:nvSpPr>
        <dsp:cNvPr id="0" name=""/>
        <dsp:cNvSpPr/>
      </dsp:nvSpPr>
      <dsp:spPr>
        <a:xfrm>
          <a:off x="0" y="4946229"/>
          <a:ext cx="760798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16BFB7-7AF3-A34F-9D06-E1917053FE45}">
      <dsp:nvSpPr>
        <dsp:cNvPr id="0" name=""/>
        <dsp:cNvSpPr/>
      </dsp:nvSpPr>
      <dsp:spPr>
        <a:xfrm>
          <a:off x="380399" y="4680548"/>
          <a:ext cx="5325586" cy="5313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294" tIns="0" rIns="20129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Look at words with high/low coefficients</a:t>
          </a:r>
        </a:p>
      </dsp:txBody>
      <dsp:txXfrm>
        <a:off x="406338" y="4706487"/>
        <a:ext cx="5273708" cy="4794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81112D-B159-AE44-95EE-3892783D022E}">
      <dsp:nvSpPr>
        <dsp:cNvPr id="0" name=""/>
        <dsp:cNvSpPr/>
      </dsp:nvSpPr>
      <dsp:spPr>
        <a:xfrm>
          <a:off x="994659" y="14754"/>
          <a:ext cx="5395099" cy="5395099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>
            <a:solidFill>
              <a:srgbClr val="FF0000"/>
            </a:solidFill>
            <a:latin typeface="Tenorite" pitchFamily="2" charset="0"/>
          </a:endParaRP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>
            <a:latin typeface="Tenorite" pitchFamily="2" charset="0"/>
          </a:endParaRP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enorite" pitchFamily="2" charset="0"/>
            </a:rPr>
            <a:t>Weather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>
            <a:latin typeface="Tenorite" pitchFamily="2" charset="0"/>
          </a:endParaRP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enorite" pitchFamily="2" charset="0"/>
            </a:rPr>
            <a:t>Family/kids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>
            <a:latin typeface="Tenorite" pitchFamily="2" charset="0"/>
          </a:endParaRP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enorite" pitchFamily="2" charset="0"/>
            </a:rPr>
            <a:t>Suggest/</a:t>
          </a:r>
          <a:br>
            <a:rPr lang="en-US" sz="2400" kern="1200" dirty="0">
              <a:latin typeface="Tenorite" pitchFamily="2" charset="0"/>
            </a:rPr>
          </a:br>
          <a:r>
            <a:rPr lang="en-US" sz="2400" kern="1200" dirty="0">
              <a:latin typeface="Tenorite" pitchFamily="2" charset="0"/>
            </a:rPr>
            <a:t>recommend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>
            <a:latin typeface="Tenorite" pitchFamily="2" charset="0"/>
          </a:endParaRP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>
            <a:latin typeface="Tenorite" pitchFamily="2" charset="0"/>
          </a:endParaRP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>
            <a:latin typeface="Tenorite" pitchFamily="2" charset="0"/>
          </a:endParaRPr>
        </a:p>
      </dsp:txBody>
      <dsp:txXfrm>
        <a:off x="1748028" y="650953"/>
        <a:ext cx="3110687" cy="4122702"/>
      </dsp:txXfrm>
    </dsp:sp>
    <dsp:sp modelId="{3D51504F-0F94-3541-92C6-CDA8592ED525}">
      <dsp:nvSpPr>
        <dsp:cNvPr id="0" name=""/>
        <dsp:cNvSpPr/>
      </dsp:nvSpPr>
      <dsp:spPr>
        <a:xfrm>
          <a:off x="3315850" y="14754"/>
          <a:ext cx="5395099" cy="5395099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>
            <a:latin typeface="Tenorite" pitchFamily="2" charset="0"/>
          </a:endParaRPr>
        </a:p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>
            <a:latin typeface="Tenorite" pitchFamily="2" charset="0"/>
          </a:endParaRPr>
        </a:p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enorite" pitchFamily="2" charset="0"/>
            </a:rPr>
            <a:t>Bikes</a:t>
          </a:r>
        </a:p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>
            <a:latin typeface="Tenorite" pitchFamily="2" charset="0"/>
          </a:endParaRPr>
        </a:p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enorite" pitchFamily="2" charset="0"/>
            </a:rPr>
            <a:t>Friends</a:t>
          </a:r>
        </a:p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>
            <a:latin typeface="Tenorite" pitchFamily="2" charset="0"/>
          </a:endParaRPr>
        </a:p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enorite" pitchFamily="2" charset="0"/>
            </a:rPr>
            <a:t>Buy/pay</a:t>
          </a:r>
        </a:p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Tenorite" pitchFamily="2" charset="0"/>
          </a:endParaRP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Tenorite" pitchFamily="2" charset="0"/>
          </a:endParaRP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Tenorite" pitchFamily="2" charset="0"/>
          </a:endParaRPr>
        </a:p>
      </dsp:txBody>
      <dsp:txXfrm>
        <a:off x="4846892" y="650953"/>
        <a:ext cx="3110687" cy="41227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346E4-21C9-B140-8B6E-0C3213085B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7CA413-7EC9-D142-80C4-C1083F639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FDE8A-956C-3A4C-99D8-C5CBED894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3B56-250B-FD43-8B21-2DBECA4CDCF2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24531-47C9-F64A-9FD9-697111762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CB821-EF05-844D-A09F-56B0E1084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DAC76-2C15-2F45-A5D0-E5D44865D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1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6C267-30FF-4E47-81B2-02BDE2F37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6C208E-28E6-1C46-BFAE-7A3EB5D923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D3BF9-6643-D24D-B73A-FBB5D66D9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3B56-250B-FD43-8B21-2DBECA4CDCF2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83FA5-BEEA-C24C-9578-774E0F442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AD5A3-CA98-C945-B512-34624E751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DAC76-2C15-2F45-A5D0-E5D44865D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921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B2D696-2CFE-6A46-B5E4-D2E02466E8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1A0839-4035-1746-8DC9-76C0DE42E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AB15E-16C8-4F4C-87FC-08E25E695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3B56-250B-FD43-8B21-2DBECA4CDCF2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79C0D-15C8-3248-A720-3B3A9C375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02E03-ED37-6944-8F4F-FA7C4A621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DAC76-2C15-2F45-A5D0-E5D44865D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36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6F78-18F5-7A4D-9B17-AF70C9BE3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3512A-B9F0-BA48-85A4-4BF48CED8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09D33-7C3E-684C-9684-52D228C1A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3B56-250B-FD43-8B21-2DBECA4CDCF2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FBCAE-1070-F44E-933D-4097CF3F3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6A036-0490-F64E-B77F-C0DF58D8C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DAC76-2C15-2F45-A5D0-E5D44865D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59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A1345-1B17-144C-BDCC-4E8A5D271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F8A38-7823-AF44-83BE-3B9956BB1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089A5-E235-1341-8D79-0FC980E0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3B56-250B-FD43-8B21-2DBECA4CDCF2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E1EB3-18A5-3641-B336-C3DA4856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61019-0FC8-5F46-AD5F-579D96010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DAC76-2C15-2F45-A5D0-E5D44865D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279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403F8-6095-2541-928D-1A350DF23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860EF-4B5B-8D4F-B52E-373CBF16A4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7E4987-B760-BC4D-82D2-6660C4673B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A195B0-48FD-9740-89D9-18E423A0A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3B56-250B-FD43-8B21-2DBECA4CDCF2}" type="datetimeFigureOut">
              <a:rPr lang="en-US" smtClean="0"/>
              <a:t>11/4/21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14803-4593-3344-8663-D028E1664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CE9915-2EB3-F945-873C-288049493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DAC76-2C15-2F45-A5D0-E5D44865D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18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6F1AA-202F-1B42-AD8C-C4A3F317F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DCD43F-B78F-574D-A915-8363CC917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910E5C-CD7B-B74C-84C7-ABB4CFC57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F00CA8-DE42-134B-8FBB-551130EAC1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B4D446-75F0-CA41-BD57-A1A7A6B90A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40E720-34C4-8045-A39A-2957C3FB0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3B56-250B-FD43-8B21-2DBECA4CDCF2}" type="datetimeFigureOut">
              <a:rPr lang="en-US" smtClean="0"/>
              <a:t>11/4/21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65A0E4-B074-C940-B0F6-FEBE394EF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3564B0-2FC4-DB4B-A858-E568CCFFE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DAC76-2C15-2F45-A5D0-E5D44865D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55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B825C-79D7-E444-BCA7-CA62BA5FB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B78B04-CA38-4B43-8BDA-C4C7B3329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3B56-250B-FD43-8B21-2DBECA4CDCF2}" type="datetimeFigureOut">
              <a:rPr lang="en-US" smtClean="0"/>
              <a:t>11/4/21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FB6CC3-1F9A-F647-A430-15020E3E6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8D4C92-8B6B-7643-A254-222002100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DAC76-2C15-2F45-A5D0-E5D44865D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75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288E17-970B-2F45-BC6D-4F07D2429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3B56-250B-FD43-8B21-2DBECA4CDCF2}" type="datetimeFigureOut">
              <a:rPr lang="en-US" smtClean="0"/>
              <a:t>11/4/21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A4536-ECBD-6C4A-B5D8-9BB8D2CA4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5B30D-12A7-534C-A0E2-6D5359DD1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DAC76-2C15-2F45-A5D0-E5D44865D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317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17759-A32D-A84E-BB0E-9CE2E96A7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7B58F-B68C-BD40-A623-DD9459CD9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34278-25A3-8A44-B4FD-EAE3915FD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0BEBDB-AD86-4A4A-A6AE-BA5800CBE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3B56-250B-FD43-8B21-2DBECA4CDCF2}" type="datetimeFigureOut">
              <a:rPr lang="en-US" smtClean="0"/>
              <a:t>11/4/21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2042BA-FE87-CF4C-9943-4E145565A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003E35-FD12-6C4E-B8BF-28A43F759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DAC76-2C15-2F45-A5D0-E5D44865D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5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63AD-BCE6-6A41-9127-9A8C10346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59B86B-D3B8-7E47-AF73-3BEB95CA0B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491808-98B0-B045-A9C1-FE70CD605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C0EBC2-710A-8B4D-B35B-030E4AA91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3B56-250B-FD43-8B21-2DBECA4CDCF2}" type="datetimeFigureOut">
              <a:rPr lang="en-US" smtClean="0"/>
              <a:t>11/4/21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F4DA1-E587-3F49-898F-C7E655DDA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92484-9AA4-A440-8557-E8DD23935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DAC76-2C15-2F45-A5D0-E5D44865D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628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0EFBEE-8FE2-B946-87D1-7840B6D48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6A1A28-F029-044C-971C-CD108A262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C4754-9078-3B48-98E8-DDB631FEA1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13B56-250B-FD43-8B21-2DBECA4CDCF2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8171B-A0DA-1A45-BAB5-2D83926C43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600C5-097C-4349-AFDA-50CF102293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DAC76-2C15-2F45-A5D0-E5D44865D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740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DF25204-C906-3647-8939-3C78D1B4B06A}"/>
              </a:ext>
            </a:extLst>
          </p:cNvPr>
          <p:cNvSpPr txBox="1">
            <a:spLocks/>
          </p:cNvSpPr>
          <p:nvPr/>
        </p:nvSpPr>
        <p:spPr>
          <a:xfrm>
            <a:off x="6562614" y="1625608"/>
            <a:ext cx="4655719" cy="2722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>
                <a:latin typeface="Seaford Display" pitchFamily="2" charset="0"/>
              </a:rPr>
              <a:t>Seattle vs Portland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AF808B2-0C9D-4A4E-8FFA-DA48817FE85F}"/>
              </a:ext>
            </a:extLst>
          </p:cNvPr>
          <p:cNvSpPr txBox="1">
            <a:spLocks/>
          </p:cNvSpPr>
          <p:nvPr/>
        </p:nvSpPr>
        <p:spPr>
          <a:xfrm>
            <a:off x="6562614" y="4466844"/>
            <a:ext cx="4757427" cy="2096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Tenorite" pitchFamily="2" charset="0"/>
              </a:rPr>
              <a:t>Themes and suggestions for reddit advertising in the PNW</a:t>
            </a:r>
          </a:p>
          <a:p>
            <a:pPr marL="0" indent="0">
              <a:buNone/>
            </a:pPr>
            <a:endParaRPr lang="en-US" dirty="0">
              <a:latin typeface="Tenorite" pitchFamily="2" charset="0"/>
            </a:endParaRPr>
          </a:p>
          <a:p>
            <a:pPr marL="0" indent="0">
              <a:buNone/>
            </a:pPr>
            <a:r>
              <a:rPr lang="en-US" dirty="0">
                <a:latin typeface="Tenorite" pitchFamily="2" charset="0"/>
              </a:rPr>
              <a:t>By Laura Minter</a:t>
            </a:r>
          </a:p>
        </p:txBody>
      </p:sp>
      <p:pic>
        <p:nvPicPr>
          <p:cNvPr id="6" name="Picture 5" descr="Trees in a misty forest">
            <a:extLst>
              <a:ext uri="{FF2B5EF4-FFF2-40B4-BE49-F238E27FC236}">
                <a16:creationId xmlns:a16="http://schemas.microsoft.com/office/drawing/2014/main" id="{995DDF6C-BDEF-CD41-9C08-74EEBD6D89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93" r="8197" b="-1"/>
          <a:stretch/>
        </p:blipFill>
        <p:spPr>
          <a:xfrm>
            <a:off x="-5817" y="0"/>
            <a:ext cx="603803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54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F0D0A-D248-EC44-8023-9CEDC2412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aford Display" pitchFamily="2" charset="0"/>
              </a:rPr>
              <a:t>Background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23247E8D-F590-48A1-975E-B66F9B3DE5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651399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E0ACEF0-DDFB-6E44-997E-09BAE973DB80}"/>
              </a:ext>
            </a:extLst>
          </p:cNvPr>
          <p:cNvCxnSpPr/>
          <p:nvPr/>
        </p:nvCxnSpPr>
        <p:spPr>
          <a:xfrm>
            <a:off x="838200" y="1825625"/>
            <a:ext cx="105156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19CEC9B-2880-9F43-B757-AE8F5A50AB14}"/>
              </a:ext>
            </a:extLst>
          </p:cNvPr>
          <p:cNvCxnSpPr/>
          <p:nvPr/>
        </p:nvCxnSpPr>
        <p:spPr>
          <a:xfrm>
            <a:off x="838200" y="4003595"/>
            <a:ext cx="105156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775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B3C1E-3275-4E4D-809F-9F92F5F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aford Display" pitchFamily="2" charset="0"/>
              </a:rPr>
              <a:t>Data source and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D355E-1EBE-E34D-B763-8553F86FF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390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enorite" pitchFamily="2" charset="0"/>
              </a:rPr>
              <a:t>Reddit: r/Portland, r/Seattle, r/</a:t>
            </a:r>
            <a:r>
              <a:rPr lang="en-US" dirty="0" err="1">
                <a:latin typeface="Tenorite" pitchFamily="2" charset="0"/>
              </a:rPr>
              <a:t>SeattleWA</a:t>
            </a:r>
            <a:r>
              <a:rPr lang="en-US" dirty="0">
                <a:latin typeface="Tenorite" pitchFamily="2" charset="0"/>
              </a:rPr>
              <a:t>*</a:t>
            </a:r>
          </a:p>
          <a:p>
            <a:pPr lvl="1"/>
            <a:r>
              <a:rPr lang="en-US" dirty="0">
                <a:latin typeface="Tenorite" pitchFamily="2" charset="0"/>
              </a:rPr>
              <a:t>120k from Seattle (half from each)</a:t>
            </a:r>
          </a:p>
          <a:p>
            <a:pPr lvl="1"/>
            <a:r>
              <a:rPr lang="en-US" dirty="0">
                <a:latin typeface="Tenorite" pitchFamily="2" charset="0"/>
              </a:rPr>
              <a:t>150k from Portland</a:t>
            </a:r>
          </a:p>
          <a:p>
            <a:pPr lvl="1"/>
            <a:r>
              <a:rPr lang="en-US" dirty="0">
                <a:latin typeface="Tenorite" pitchFamily="2" charset="0"/>
              </a:rPr>
              <a:t>Acquired via </a:t>
            </a:r>
            <a:r>
              <a:rPr lang="en-US" dirty="0" err="1">
                <a:latin typeface="Tenorite" pitchFamily="2" charset="0"/>
              </a:rPr>
              <a:t>Pushshift</a:t>
            </a:r>
            <a:r>
              <a:rPr lang="en-US" dirty="0">
                <a:latin typeface="Tenorite" pitchFamily="2" charset="0"/>
              </a:rPr>
              <a:t> Reddit API</a:t>
            </a:r>
          </a:p>
          <a:p>
            <a:endParaRPr lang="en-US" dirty="0">
              <a:latin typeface="Tenorite" pitchFamily="2" charset="0"/>
            </a:endParaRPr>
          </a:p>
          <a:p>
            <a:pPr marL="0" indent="0">
              <a:buNone/>
            </a:pPr>
            <a:r>
              <a:rPr lang="en-US" dirty="0">
                <a:latin typeface="Tenorite" pitchFamily="2" charset="0"/>
              </a:rPr>
              <a:t>Standard Features</a:t>
            </a:r>
          </a:p>
          <a:p>
            <a:pPr lvl="1"/>
            <a:r>
              <a:rPr lang="en-US" dirty="0">
                <a:latin typeface="Tenorite" pitchFamily="2" charset="0"/>
              </a:rPr>
              <a:t>Title</a:t>
            </a:r>
          </a:p>
          <a:p>
            <a:pPr lvl="1"/>
            <a:r>
              <a:rPr lang="en-US" dirty="0" err="1">
                <a:latin typeface="Tenorite" pitchFamily="2" charset="0"/>
              </a:rPr>
              <a:t>Selftext</a:t>
            </a:r>
            <a:endParaRPr lang="en-US" dirty="0">
              <a:latin typeface="Tenorite" pitchFamily="2" charset="0"/>
            </a:endParaRPr>
          </a:p>
          <a:p>
            <a:pPr lvl="1"/>
            <a:r>
              <a:rPr lang="en-US" dirty="0">
                <a:latin typeface="Tenorite" pitchFamily="2" charset="0"/>
              </a:rPr>
              <a:t>Author</a:t>
            </a:r>
          </a:p>
          <a:p>
            <a:endParaRPr lang="en-US" dirty="0">
              <a:latin typeface="Tenorite" pitchFamily="2" charset="0"/>
            </a:endParaRPr>
          </a:p>
          <a:p>
            <a:endParaRPr lang="en-US" dirty="0">
              <a:latin typeface="Tenorite" pitchFamily="2" charset="0"/>
            </a:endParaRPr>
          </a:p>
          <a:p>
            <a:endParaRPr lang="en-US" dirty="0">
              <a:latin typeface="Tenorite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F81C1C-D646-EE45-AC6C-CCDE1630656D}"/>
              </a:ext>
            </a:extLst>
          </p:cNvPr>
          <p:cNvSpPr txBox="1"/>
          <p:nvPr/>
        </p:nvSpPr>
        <p:spPr>
          <a:xfrm>
            <a:off x="6096000" y="6488146"/>
            <a:ext cx="6121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enorite" pitchFamily="2" charset="0"/>
              </a:rPr>
              <a:t>* Competing subreddits in same market, roughly same size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8013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B3C1E-3275-4E4D-809F-9F92F5F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aford Display" pitchFamily="2" charset="0"/>
              </a:rPr>
              <a:t>Data source and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D355E-1EBE-E34D-B763-8553F86FF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390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enorite" pitchFamily="2" charset="0"/>
              </a:rPr>
              <a:t>Reddit: r/Portland, r/Seattle, r/</a:t>
            </a:r>
            <a:r>
              <a:rPr lang="en-US" dirty="0" err="1">
                <a:latin typeface="Tenorite" pitchFamily="2" charset="0"/>
              </a:rPr>
              <a:t>SeattleWA</a:t>
            </a:r>
            <a:r>
              <a:rPr lang="en-US" dirty="0">
                <a:latin typeface="Tenorite" pitchFamily="2" charset="0"/>
              </a:rPr>
              <a:t>*</a:t>
            </a:r>
          </a:p>
          <a:p>
            <a:pPr lvl="1"/>
            <a:r>
              <a:rPr lang="en-US" dirty="0">
                <a:latin typeface="Tenorite" pitchFamily="2" charset="0"/>
              </a:rPr>
              <a:t>120k from Seattle (half from each)</a:t>
            </a:r>
          </a:p>
          <a:p>
            <a:pPr lvl="1"/>
            <a:r>
              <a:rPr lang="en-US" dirty="0">
                <a:latin typeface="Tenorite" pitchFamily="2" charset="0"/>
              </a:rPr>
              <a:t>150k from Portland</a:t>
            </a:r>
          </a:p>
          <a:p>
            <a:pPr lvl="1"/>
            <a:r>
              <a:rPr lang="en-US" dirty="0">
                <a:latin typeface="Tenorite" pitchFamily="2" charset="0"/>
              </a:rPr>
              <a:t>Acquired via </a:t>
            </a:r>
            <a:r>
              <a:rPr lang="en-US" dirty="0" err="1">
                <a:latin typeface="Tenorite" pitchFamily="2" charset="0"/>
              </a:rPr>
              <a:t>Pushshift</a:t>
            </a:r>
            <a:r>
              <a:rPr lang="en-US" dirty="0">
                <a:latin typeface="Tenorite" pitchFamily="2" charset="0"/>
              </a:rPr>
              <a:t> Reddit API</a:t>
            </a:r>
          </a:p>
          <a:p>
            <a:endParaRPr lang="en-US" dirty="0">
              <a:latin typeface="Tenorite" pitchFamily="2" charset="0"/>
            </a:endParaRPr>
          </a:p>
          <a:p>
            <a:pPr marL="0" indent="0">
              <a:buNone/>
            </a:pPr>
            <a:r>
              <a:rPr lang="en-US" dirty="0">
                <a:latin typeface="Tenorite" pitchFamily="2" charset="0"/>
              </a:rPr>
              <a:t>Standard Features</a:t>
            </a:r>
          </a:p>
          <a:p>
            <a:pPr lvl="1"/>
            <a:r>
              <a:rPr lang="en-US" dirty="0">
                <a:latin typeface="Tenorite" pitchFamily="2" charset="0"/>
              </a:rPr>
              <a:t>Title</a:t>
            </a:r>
          </a:p>
          <a:p>
            <a:pPr lvl="1"/>
            <a:r>
              <a:rPr lang="en-US" dirty="0" err="1">
                <a:latin typeface="Tenorite" pitchFamily="2" charset="0"/>
              </a:rPr>
              <a:t>Selftext</a:t>
            </a:r>
            <a:endParaRPr lang="en-US" dirty="0">
              <a:latin typeface="Tenorite" pitchFamily="2" charset="0"/>
            </a:endParaRPr>
          </a:p>
          <a:p>
            <a:pPr lvl="1"/>
            <a:r>
              <a:rPr lang="en-US" dirty="0">
                <a:latin typeface="Tenorite" pitchFamily="2" charset="0"/>
              </a:rPr>
              <a:t>Author</a:t>
            </a:r>
          </a:p>
          <a:p>
            <a:pPr lvl="1"/>
            <a:endParaRPr lang="en-US" dirty="0">
              <a:latin typeface="Tenorite" pitchFamily="2" charset="0"/>
            </a:endParaRPr>
          </a:p>
          <a:p>
            <a:endParaRPr lang="en-US" dirty="0">
              <a:latin typeface="Tenorite" pitchFamily="2" charset="0"/>
            </a:endParaRPr>
          </a:p>
          <a:p>
            <a:endParaRPr lang="en-US" dirty="0">
              <a:latin typeface="Tenorite" pitchFamily="2" charset="0"/>
            </a:endParaRPr>
          </a:p>
          <a:p>
            <a:endParaRPr lang="en-US" dirty="0">
              <a:latin typeface="Tenorite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F81C1C-D646-EE45-AC6C-CCDE1630656D}"/>
              </a:ext>
            </a:extLst>
          </p:cNvPr>
          <p:cNvSpPr txBox="1"/>
          <p:nvPr/>
        </p:nvSpPr>
        <p:spPr>
          <a:xfrm>
            <a:off x="6096000" y="6488146"/>
            <a:ext cx="6121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enorite" pitchFamily="2" charset="0"/>
              </a:rPr>
              <a:t>* Competing subreddits in same market, roughly same size</a:t>
            </a:r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AD563D-AF1B-F34B-85A8-158AB5100801}"/>
              </a:ext>
            </a:extLst>
          </p:cNvPr>
          <p:cNvSpPr txBox="1"/>
          <p:nvPr/>
        </p:nvSpPr>
        <p:spPr>
          <a:xfrm>
            <a:off x="7094316" y="2211185"/>
            <a:ext cx="46539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270k posts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84k individual authors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Null model: 55%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956FEC-A2D8-6C44-B0D6-84270B0F7379}"/>
              </a:ext>
            </a:extLst>
          </p:cNvPr>
          <p:cNvSpPr txBox="1"/>
          <p:nvPr/>
        </p:nvSpPr>
        <p:spPr>
          <a:xfrm>
            <a:off x="7140618" y="4001294"/>
            <a:ext cx="6111432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enorite" pitchFamily="2" charset="0"/>
              </a:rPr>
              <a:t>Engineered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enorite" pitchFamily="2" charset="0"/>
              </a:rPr>
              <a:t>Full text (title + </a:t>
            </a:r>
            <a:r>
              <a:rPr lang="en-US" sz="2400" dirty="0" err="1">
                <a:latin typeface="Tenorite" pitchFamily="2" charset="0"/>
              </a:rPr>
              <a:t>selftext</a:t>
            </a:r>
            <a:r>
              <a:rPr lang="en-US" sz="2400" dirty="0">
                <a:latin typeface="Tenorite" pitchFamily="2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enorite" pitchFamily="2" charset="0"/>
              </a:rPr>
              <a:t>Vectorized text (3k)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enorite" pitchFamily="2" charset="0"/>
              </a:rPr>
              <a:t>Length of 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enorite" pitchFamily="2" charset="0"/>
              </a:rPr>
              <a:t>Sentiment</a:t>
            </a:r>
          </a:p>
        </p:txBody>
      </p:sp>
    </p:spTree>
    <p:extLst>
      <p:ext uri="{BB962C8B-B14F-4D97-AF65-F5344CB8AC3E}">
        <p14:creationId xmlns:p14="http://schemas.microsoft.com/office/powerpoint/2010/main" val="3089785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B3C1E-3275-4E4D-809F-9F92F5F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aford Display" pitchFamily="2" charset="0"/>
              </a:rPr>
              <a:t>Exploring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D355E-1EBE-E34D-B763-8553F86FF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81118"/>
            <a:ext cx="10515600" cy="4351338"/>
          </a:xfrm>
        </p:spPr>
        <p:txBody>
          <a:bodyPr/>
          <a:lstStyle/>
          <a:p>
            <a:r>
              <a:rPr lang="en-US" dirty="0">
                <a:latin typeface="Tenorite" pitchFamily="2" charset="0"/>
              </a:rPr>
              <a:t>Length of text </a:t>
            </a:r>
          </a:p>
          <a:p>
            <a:pPr lvl="1"/>
            <a:r>
              <a:rPr lang="en-US" dirty="0">
                <a:latin typeface="Tenorite" pitchFamily="2" charset="0"/>
              </a:rPr>
              <a:t>Characters, words</a:t>
            </a:r>
          </a:p>
          <a:p>
            <a:pPr lvl="1"/>
            <a:r>
              <a:rPr lang="en-US" dirty="0">
                <a:latin typeface="Tenorite" pitchFamily="2" charset="0"/>
              </a:rPr>
              <a:t>Title, full text</a:t>
            </a:r>
          </a:p>
          <a:p>
            <a:endParaRPr lang="en-US" dirty="0">
              <a:latin typeface="Tenorite" pitchFamily="2" charset="0"/>
            </a:endParaRPr>
          </a:p>
          <a:p>
            <a:r>
              <a:rPr lang="en-US" dirty="0">
                <a:latin typeface="Tenorite" pitchFamily="2" charset="0"/>
              </a:rPr>
              <a:t>Sentiment analysis</a:t>
            </a:r>
          </a:p>
          <a:p>
            <a:pPr lvl="1"/>
            <a:r>
              <a:rPr lang="en-US" dirty="0">
                <a:latin typeface="Tenorite" pitchFamily="2" charset="0"/>
              </a:rPr>
              <a:t>VADER </a:t>
            </a:r>
          </a:p>
          <a:p>
            <a:endParaRPr lang="en-US" dirty="0">
              <a:latin typeface="Tenorite" pitchFamily="2" charset="0"/>
            </a:endParaRPr>
          </a:p>
          <a:p>
            <a:endParaRPr lang="en-US" dirty="0">
              <a:latin typeface="Tenorite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F0DB1A-2467-764B-A567-582B0C0A1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5773918" y="2052844"/>
            <a:ext cx="4787900" cy="3263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1377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B3C1E-3275-4E4D-809F-9F92F5F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aford Display" pitchFamily="2" charset="0"/>
              </a:rPr>
              <a:t>Exploring the data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F0DB1A-2467-764B-A567-582B0C0A1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5773918" y="1805267"/>
            <a:ext cx="4787900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5D41F8-4F03-5D4E-BCF5-5DF9ADB5B0DC}"/>
              </a:ext>
            </a:extLst>
          </p:cNvPr>
          <p:cNvSpPr txBox="1">
            <a:spLocks/>
          </p:cNvSpPr>
          <p:nvPr/>
        </p:nvSpPr>
        <p:spPr>
          <a:xfrm>
            <a:off x="838200" y="208111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Tenorite" pitchFamily="2" charset="0"/>
              </a:rPr>
              <a:t>Length of text </a:t>
            </a:r>
          </a:p>
          <a:p>
            <a:pPr lvl="1"/>
            <a:r>
              <a:rPr lang="en-US">
                <a:latin typeface="Tenorite" pitchFamily="2" charset="0"/>
              </a:rPr>
              <a:t>Characters, words</a:t>
            </a:r>
          </a:p>
          <a:p>
            <a:pPr lvl="1"/>
            <a:r>
              <a:rPr lang="en-US">
                <a:latin typeface="Tenorite" pitchFamily="2" charset="0"/>
              </a:rPr>
              <a:t>Title, full text</a:t>
            </a:r>
          </a:p>
          <a:p>
            <a:endParaRPr lang="en-US">
              <a:latin typeface="Tenorite" pitchFamily="2" charset="0"/>
            </a:endParaRPr>
          </a:p>
          <a:p>
            <a:r>
              <a:rPr lang="en-US">
                <a:latin typeface="Tenorite" pitchFamily="2" charset="0"/>
              </a:rPr>
              <a:t>Sentiment analysis</a:t>
            </a:r>
          </a:p>
          <a:p>
            <a:pPr lvl="1"/>
            <a:r>
              <a:rPr lang="en-US">
                <a:latin typeface="Tenorite" pitchFamily="2" charset="0"/>
              </a:rPr>
              <a:t>VADER </a:t>
            </a:r>
          </a:p>
          <a:p>
            <a:endParaRPr lang="en-US">
              <a:latin typeface="Tenorite" pitchFamily="2" charset="0"/>
            </a:endParaRPr>
          </a:p>
          <a:p>
            <a:endParaRPr lang="en-US" dirty="0">
              <a:latin typeface="Tenorit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911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B3C1E-3275-4E4D-809F-9F92F5FD3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Seaford Display" pitchFamily="2" charset="0"/>
              </a:rPr>
              <a:t>The Model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0717FCA-CA02-4C5F-84E4-56227258F2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1422868"/>
              </p:ext>
            </p:extLst>
          </p:nvPr>
        </p:nvGraphicFramePr>
        <p:xfrm>
          <a:off x="4333008" y="620392"/>
          <a:ext cx="760798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044C4E7-188F-6C46-AAA0-25BB7C0E57CA}"/>
              </a:ext>
            </a:extLst>
          </p:cNvPr>
          <p:cNvSpPr txBox="1"/>
          <p:nvPr/>
        </p:nvSpPr>
        <p:spPr>
          <a:xfrm>
            <a:off x="1131853" y="3926540"/>
            <a:ext cx="2594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 model accuracy 55%</a:t>
            </a:r>
          </a:p>
        </p:txBody>
      </p:sp>
    </p:spTree>
    <p:extLst>
      <p:ext uri="{BB962C8B-B14F-4D97-AF65-F5344CB8AC3E}">
        <p14:creationId xmlns:p14="http://schemas.microsoft.com/office/powerpoint/2010/main" val="3704499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B3C1E-3275-4E4D-809F-9F92F5F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aford Display" pitchFamily="2" charset="0"/>
              </a:rPr>
              <a:t>Findings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942FDA0-6144-DD42-96F3-6273AE4C43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9461954"/>
              </p:ext>
            </p:extLst>
          </p:nvPr>
        </p:nvGraphicFramePr>
        <p:xfrm>
          <a:off x="2001229" y="1169043"/>
          <a:ext cx="11272777" cy="54246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CE2AD31-931B-D940-954F-40D95F9228AC}"/>
              </a:ext>
            </a:extLst>
          </p:cNvPr>
          <p:cNvSpPr txBox="1"/>
          <p:nvPr/>
        </p:nvSpPr>
        <p:spPr>
          <a:xfrm>
            <a:off x="5868033" y="1921519"/>
            <a:ext cx="2084225" cy="43242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000" dirty="0">
                <a:latin typeface="Tenorite" pitchFamily="2" charset="0"/>
              </a:rPr>
              <a:t>Local</a:t>
            </a:r>
          </a:p>
          <a:p>
            <a:pPr algn="ctr">
              <a:lnSpc>
                <a:spcPct val="150000"/>
              </a:lnSpc>
            </a:pPr>
            <a:r>
              <a:rPr lang="en-US" sz="3000" dirty="0">
                <a:latin typeface="Tenorite" pitchFamily="2" charset="0"/>
              </a:rPr>
              <a:t>Community</a:t>
            </a:r>
          </a:p>
          <a:p>
            <a:pPr algn="ctr">
              <a:lnSpc>
                <a:spcPct val="150000"/>
              </a:lnSpc>
            </a:pPr>
            <a:r>
              <a:rPr lang="en-US" sz="3000" dirty="0">
                <a:latin typeface="Tenorite" pitchFamily="2" charset="0"/>
              </a:rPr>
              <a:t>City, state</a:t>
            </a:r>
          </a:p>
          <a:p>
            <a:pPr algn="ctr">
              <a:lnSpc>
                <a:spcPct val="150000"/>
              </a:lnSpc>
            </a:pPr>
            <a:r>
              <a:rPr lang="en-US" sz="3000" dirty="0">
                <a:latin typeface="Tenorite" pitchFamily="2" charset="0"/>
              </a:rPr>
              <a:t>Downtown</a:t>
            </a:r>
          </a:p>
          <a:p>
            <a:pPr algn="ctr">
              <a:lnSpc>
                <a:spcPct val="150000"/>
              </a:lnSpc>
            </a:pPr>
            <a:r>
              <a:rPr lang="en-US" sz="3000" dirty="0">
                <a:latin typeface="Tenorite" pitchFamily="2" charset="0"/>
              </a:rPr>
              <a:t>Parks</a:t>
            </a:r>
          </a:p>
          <a:p>
            <a:pPr algn="ctr">
              <a:lnSpc>
                <a:spcPct val="150000"/>
              </a:lnSpc>
            </a:pPr>
            <a:endParaRPr lang="en-US" sz="2000" dirty="0">
              <a:latin typeface="Tenorite" pitchFamily="2" charset="0"/>
            </a:endParaRPr>
          </a:p>
          <a:p>
            <a:pPr algn="ctr"/>
            <a:endParaRPr lang="en-US" sz="2000" dirty="0">
              <a:latin typeface="Tenorite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9F03BC-1ABD-EB4D-88E0-9F9B4842A27B}"/>
              </a:ext>
            </a:extLst>
          </p:cNvPr>
          <p:cNvSpPr txBox="1"/>
          <p:nvPr/>
        </p:nvSpPr>
        <p:spPr>
          <a:xfrm>
            <a:off x="2623177" y="1459855"/>
            <a:ext cx="1122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Tenorite" pitchFamily="2" charset="0"/>
              </a:rPr>
              <a:t>Seattle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28506F-30B9-E84F-82D9-77DD7FD849E1}"/>
              </a:ext>
            </a:extLst>
          </p:cNvPr>
          <p:cNvSpPr txBox="1"/>
          <p:nvPr/>
        </p:nvSpPr>
        <p:spPr>
          <a:xfrm>
            <a:off x="9944102" y="1459854"/>
            <a:ext cx="1338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enorite" pitchFamily="2" charset="0"/>
              </a:rPr>
              <a:t>Portland</a:t>
            </a:r>
          </a:p>
        </p:txBody>
      </p:sp>
    </p:spTree>
    <p:extLst>
      <p:ext uri="{BB962C8B-B14F-4D97-AF65-F5344CB8AC3E}">
        <p14:creationId xmlns:p14="http://schemas.microsoft.com/office/powerpoint/2010/main" val="1118191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B3C1E-3275-4E4D-809F-9F92F5FD3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76603"/>
          </a:xfrm>
        </p:spPr>
        <p:txBody>
          <a:bodyPr>
            <a:normAutofit/>
          </a:bodyPr>
          <a:lstStyle/>
          <a:p>
            <a:r>
              <a:rPr lang="en-US" sz="5000" dirty="0">
                <a:latin typeface="Seaford Display" pitchFamily="2" charset="0"/>
              </a:rPr>
              <a:t>Suggestions and </a:t>
            </a:r>
            <a:br>
              <a:rPr lang="en-US" sz="5000" dirty="0">
                <a:latin typeface="Seaford Display" pitchFamily="2" charset="0"/>
              </a:rPr>
            </a:br>
            <a:r>
              <a:rPr lang="en-US" sz="5000" dirty="0">
                <a:latin typeface="Seaford Display" pitchFamily="2" charset="0"/>
              </a:rPr>
              <a:t>Recommendations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CA743D-7B6A-BA4A-8565-DDA98F8EA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>
                <a:latin typeface="Tenorite" pitchFamily="2" charset="0"/>
              </a:rPr>
              <a:t>Reddit has an active PNW community, providing a good advertising opportunity</a:t>
            </a:r>
          </a:p>
          <a:p>
            <a:endParaRPr lang="en-US" sz="2400" dirty="0">
              <a:latin typeface="Tenorite" pitchFamily="2" charset="0"/>
            </a:endParaRPr>
          </a:p>
          <a:p>
            <a:r>
              <a:rPr lang="en-US" sz="2400" dirty="0">
                <a:latin typeface="Tenorite" pitchFamily="2" charset="0"/>
              </a:rPr>
              <a:t>Focus on </a:t>
            </a:r>
            <a:r>
              <a:rPr lang="en-US" sz="2400" b="1" dirty="0">
                <a:latin typeface="Tenorite" pitchFamily="2" charset="0"/>
              </a:rPr>
              <a:t>community</a:t>
            </a:r>
            <a:r>
              <a:rPr lang="en-US" sz="2400" dirty="0">
                <a:latin typeface="Tenorite" pitchFamily="2" charset="0"/>
              </a:rPr>
              <a:t> and </a:t>
            </a:r>
            <a:r>
              <a:rPr lang="en-US" sz="2400" b="1" dirty="0">
                <a:latin typeface="Tenorite" pitchFamily="2" charset="0"/>
              </a:rPr>
              <a:t>local events</a:t>
            </a:r>
          </a:p>
          <a:p>
            <a:pPr lvl="1"/>
            <a:endParaRPr lang="en-US" sz="2000" b="1" dirty="0">
              <a:latin typeface="Tenorite" pitchFamily="2" charset="0"/>
            </a:endParaRPr>
          </a:p>
          <a:p>
            <a:pPr lvl="1"/>
            <a:r>
              <a:rPr lang="en-US" sz="2000" dirty="0">
                <a:latin typeface="Tenorite" pitchFamily="2" charset="0"/>
              </a:rPr>
              <a:t>Seattle: weather and family</a:t>
            </a:r>
          </a:p>
          <a:p>
            <a:pPr lvl="1"/>
            <a:r>
              <a:rPr lang="en-US" sz="2000" dirty="0">
                <a:latin typeface="Tenorite" pitchFamily="2" charset="0"/>
              </a:rPr>
              <a:t>Portland: bikes and friends</a:t>
            </a:r>
          </a:p>
          <a:p>
            <a:endParaRPr lang="en-US" sz="2000" dirty="0">
              <a:latin typeface="Tenorite" pitchFamily="2" charset="0"/>
            </a:endParaRPr>
          </a:p>
          <a:p>
            <a:r>
              <a:rPr lang="en-US" sz="2400" dirty="0">
                <a:latin typeface="Tenorite" pitchFamily="2" charset="0"/>
              </a:rPr>
              <a:t>Next: investigate effect of time </a:t>
            </a:r>
          </a:p>
          <a:p>
            <a:pPr lvl="1"/>
            <a:endParaRPr lang="en-US" sz="1600" dirty="0">
              <a:latin typeface="Tenorite" pitchFamily="2" charset="0"/>
            </a:endParaRPr>
          </a:p>
          <a:p>
            <a:pPr lvl="1"/>
            <a:r>
              <a:rPr lang="en-US" sz="2000" dirty="0">
                <a:latin typeface="Tenorite" pitchFamily="2" charset="0"/>
              </a:rPr>
              <a:t>Seasonal variation</a:t>
            </a:r>
          </a:p>
          <a:p>
            <a:pPr lvl="1"/>
            <a:r>
              <a:rPr lang="en-US" sz="2000" dirty="0">
                <a:latin typeface="Tenorite" pitchFamily="2" charset="0"/>
              </a:rPr>
              <a:t>Multiyear trends</a:t>
            </a:r>
          </a:p>
          <a:p>
            <a:pPr marL="0" indent="0">
              <a:buNone/>
            </a:pPr>
            <a:endParaRPr lang="en-US" sz="2000" dirty="0">
              <a:latin typeface="Tenorite" pitchFamily="2" charset="0"/>
            </a:endParaRPr>
          </a:p>
        </p:txBody>
      </p:sp>
      <p:pic>
        <p:nvPicPr>
          <p:cNvPr id="6" name="Picture 5" descr="Trees in a misty forest">
            <a:extLst>
              <a:ext uri="{FF2B5EF4-FFF2-40B4-BE49-F238E27FC236}">
                <a16:creationId xmlns:a16="http://schemas.microsoft.com/office/drawing/2014/main" id="{29A617DB-1C31-7545-AAEC-46E19A42BF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311" r="14406" b="-1"/>
          <a:stretch/>
        </p:blipFill>
        <p:spPr>
          <a:xfrm>
            <a:off x="7556409" y="640082"/>
            <a:ext cx="3995928" cy="55778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88724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1366</TotalTime>
  <Words>339</Words>
  <Application>Microsoft Macintosh PowerPoint</Application>
  <PresentationFormat>Widescreen</PresentationFormat>
  <Paragraphs>103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Seaford Display</vt:lpstr>
      <vt:lpstr>Tenorite</vt:lpstr>
      <vt:lpstr>Office Theme</vt:lpstr>
      <vt:lpstr>PowerPoint Presentation</vt:lpstr>
      <vt:lpstr>Background</vt:lpstr>
      <vt:lpstr>Data source and features</vt:lpstr>
      <vt:lpstr>Data source and features</vt:lpstr>
      <vt:lpstr>Exploring the data</vt:lpstr>
      <vt:lpstr>Exploring the data</vt:lpstr>
      <vt:lpstr>The Model</vt:lpstr>
      <vt:lpstr>Findings</vt:lpstr>
      <vt:lpstr>Suggestions and 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Minter</dc:creator>
  <cp:lastModifiedBy>Laura Minter</cp:lastModifiedBy>
  <cp:revision>44</cp:revision>
  <cp:lastPrinted>2021-11-05T18:51:57Z</cp:lastPrinted>
  <dcterms:created xsi:type="dcterms:W3CDTF">2021-11-04T20:05:04Z</dcterms:created>
  <dcterms:modified xsi:type="dcterms:W3CDTF">2021-11-05T18:51:58Z</dcterms:modified>
</cp:coreProperties>
</file>