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9" r:id="rId9"/>
    <p:sldId id="270" r:id="rId10"/>
    <p:sldId id="261" r:id="rId11"/>
    <p:sldId id="262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 and expensive real estate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 dirty="0"/>
            <a:t>Urban Centers and Villages development plan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 dirty="0"/>
            <a:t>Debates over children and families in urban environments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American Community Survey data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 dirty="0"/>
            <a:t>Get breakdown by age not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 dirty="0"/>
            <a:t>Aggregate census tracts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AD12F17C-8458-9343-B767-0DCA8CDF3B96}">
      <dgm:prSet/>
      <dgm:spPr/>
      <dgm:t>
        <a:bodyPr/>
        <a:lstStyle/>
        <a:p>
          <a:r>
            <a:rPr lang="en-US" dirty="0"/>
            <a:t>Would need to be aggregated by UCV</a:t>
          </a:r>
        </a:p>
      </dgm:t>
    </dgm:pt>
    <dgm:pt modelId="{D1223AA2-E933-BB44-A366-621B1B5EB4E2}" type="parTrans" cxnId="{2A54A314-9B25-0642-895D-FCDA63158EA9}">
      <dgm:prSet/>
      <dgm:spPr/>
    </dgm:pt>
    <dgm:pt modelId="{5109CD22-E2AD-8D47-A882-87830DB47D7A}" type="sibTrans" cxnId="{2A54A314-9B25-0642-895D-FCDA63158EA9}">
      <dgm:prSet/>
      <dgm:spPr/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2A54A314-9B25-0642-895D-FCDA63158EA9}" srcId="{8D4C4406-4F59-4543-987A-2E021C8ABA89}" destId="{AD12F17C-8458-9343-B767-0DCA8CDF3B96}" srcOrd="1" destOrd="0" parTransId="{D1223AA2-E933-BB44-A366-621B1B5EB4E2}" sibTransId="{5109CD22-E2AD-8D47-A882-87830DB47D7A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96FD7D51-582E-5D43-8037-C2375112C58A}" type="presOf" srcId="{AD12F17C-8458-9343-B767-0DCA8CDF3B96}" destId="{B1D087F7-D9AE-9E4E-839B-5C8690CEF854}" srcOrd="0" destOrd="2" presId="urn:microsoft.com/office/officeart/2016/7/layout/VerticalDownArrowProcess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8CC819-0259-4915-8A2A-8BC9523C42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3EA286-7ECC-47BA-B2FB-6C8AA775EF15}">
      <dgm:prSet/>
      <dgm:spPr/>
      <dgm:t>
        <a:bodyPr/>
        <a:lstStyle/>
        <a:p>
          <a:r>
            <a:rPr lang="en-US" dirty="0"/>
            <a:t>Thanks to DSI-927!  </a:t>
          </a:r>
        </a:p>
        <a:p>
          <a:r>
            <a:rPr lang="en-US" dirty="0"/>
            <a:t>It has been a wild ride!</a:t>
          </a:r>
        </a:p>
      </dgm:t>
    </dgm:pt>
    <dgm:pt modelId="{F5B8FB9D-A9F3-41BA-933C-5D8F31A780EF}" type="parTrans" cxnId="{CC59998B-5B0E-4682-905A-FAF42012B96B}">
      <dgm:prSet/>
      <dgm:spPr/>
      <dgm:t>
        <a:bodyPr/>
        <a:lstStyle/>
        <a:p>
          <a:endParaRPr lang="en-US"/>
        </a:p>
      </dgm:t>
    </dgm:pt>
    <dgm:pt modelId="{57B45737-2693-4421-B65A-BD6F00A024F4}" type="sibTrans" cxnId="{CC59998B-5B0E-4682-905A-FAF42012B96B}">
      <dgm:prSet/>
      <dgm:spPr/>
      <dgm:t>
        <a:bodyPr/>
        <a:lstStyle/>
        <a:p>
          <a:endParaRPr lang="en-US"/>
        </a:p>
      </dgm:t>
    </dgm:pt>
    <dgm:pt modelId="{3DE9BB5C-5D9E-4ED0-BF13-48BB4859FE23}">
      <dgm:prSet/>
      <dgm:spPr/>
      <dgm:t>
        <a:bodyPr/>
        <a:lstStyle/>
        <a:p>
          <a:r>
            <a:rPr lang="en-US" dirty="0"/>
            <a:t>Thanks to my husband and daughter for letting me obsess over this project and listening to my endless hypothesizing! </a:t>
          </a:r>
        </a:p>
      </dgm:t>
    </dgm:pt>
    <dgm:pt modelId="{F675B24C-8812-46E6-901A-D99BC8D26408}" type="parTrans" cxnId="{63BAE927-08E7-4527-AAB5-2444617FF9C4}">
      <dgm:prSet/>
      <dgm:spPr/>
      <dgm:t>
        <a:bodyPr/>
        <a:lstStyle/>
        <a:p>
          <a:endParaRPr lang="en-US"/>
        </a:p>
      </dgm:t>
    </dgm:pt>
    <dgm:pt modelId="{04821515-355E-4552-82F0-E1257EAB21D0}" type="sibTrans" cxnId="{63BAE927-08E7-4527-AAB5-2444617FF9C4}">
      <dgm:prSet/>
      <dgm:spPr/>
      <dgm:t>
        <a:bodyPr/>
        <a:lstStyle/>
        <a:p>
          <a:endParaRPr lang="en-US"/>
        </a:p>
      </dgm:t>
    </dgm:pt>
    <dgm:pt modelId="{2BF539D4-4A5B-3143-BEE8-E8A9360EF4DC}" type="pres">
      <dgm:prSet presAssocID="{C18CC819-0259-4915-8A2A-8BC9523C4284}" presName="linear" presStyleCnt="0">
        <dgm:presLayoutVars>
          <dgm:animLvl val="lvl"/>
          <dgm:resizeHandles val="exact"/>
        </dgm:presLayoutVars>
      </dgm:prSet>
      <dgm:spPr/>
    </dgm:pt>
    <dgm:pt modelId="{A9D40584-3252-324B-BC83-7F928A194BD5}" type="pres">
      <dgm:prSet presAssocID="{943EA286-7ECC-47BA-B2FB-6C8AA775EF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D01C9-3536-CF42-8FC9-E028BCD484E7}" type="pres">
      <dgm:prSet presAssocID="{57B45737-2693-4421-B65A-BD6F00A024F4}" presName="spacer" presStyleCnt="0"/>
      <dgm:spPr/>
    </dgm:pt>
    <dgm:pt modelId="{6ACCF98D-7EBE-9F45-862A-23322FBCB77B}" type="pres">
      <dgm:prSet presAssocID="{3DE9BB5C-5D9E-4ED0-BF13-48BB4859FE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95C321-09AE-DA41-910E-27FE27D8B48B}" type="presOf" srcId="{3DE9BB5C-5D9E-4ED0-BF13-48BB4859FE23}" destId="{6ACCF98D-7EBE-9F45-862A-23322FBCB77B}" srcOrd="0" destOrd="0" presId="urn:microsoft.com/office/officeart/2005/8/layout/vList2"/>
    <dgm:cxn modelId="{63BAE927-08E7-4527-AAB5-2444617FF9C4}" srcId="{C18CC819-0259-4915-8A2A-8BC9523C4284}" destId="{3DE9BB5C-5D9E-4ED0-BF13-48BB4859FE23}" srcOrd="1" destOrd="0" parTransId="{F675B24C-8812-46E6-901A-D99BC8D26408}" sibTransId="{04821515-355E-4552-82F0-E1257EAB21D0}"/>
    <dgm:cxn modelId="{CC59998B-5B0E-4682-905A-FAF42012B96B}" srcId="{C18CC819-0259-4915-8A2A-8BC9523C4284}" destId="{943EA286-7ECC-47BA-B2FB-6C8AA775EF15}" srcOrd="0" destOrd="0" parTransId="{F5B8FB9D-A9F3-41BA-933C-5D8F31A780EF}" sibTransId="{57B45737-2693-4421-B65A-BD6F00A024F4}"/>
    <dgm:cxn modelId="{853792B4-E623-B24F-8634-358C0E3633E9}" type="presOf" srcId="{943EA286-7ECC-47BA-B2FB-6C8AA775EF15}" destId="{A9D40584-3252-324B-BC83-7F928A194BD5}" srcOrd="0" destOrd="0" presId="urn:microsoft.com/office/officeart/2005/8/layout/vList2"/>
    <dgm:cxn modelId="{643F50CB-E8DB-A843-A568-B7014F024A3E}" type="presOf" srcId="{C18CC819-0259-4915-8A2A-8BC9523C4284}" destId="{2BF539D4-4A5B-3143-BEE8-E8A9360EF4DC}" srcOrd="0" destOrd="0" presId="urn:microsoft.com/office/officeart/2005/8/layout/vList2"/>
    <dgm:cxn modelId="{1800CA04-7D44-224B-A84D-9D408825B1F9}" type="presParOf" srcId="{2BF539D4-4A5B-3143-BEE8-E8A9360EF4DC}" destId="{A9D40584-3252-324B-BC83-7F928A194BD5}" srcOrd="0" destOrd="0" presId="urn:microsoft.com/office/officeart/2005/8/layout/vList2"/>
    <dgm:cxn modelId="{7E2DF233-1AD1-D749-8A85-F9DC6B41B53E}" type="presParOf" srcId="{2BF539D4-4A5B-3143-BEE8-E8A9360EF4DC}" destId="{214D01C9-3536-CF42-8FC9-E028BCD484E7}" srcOrd="1" destOrd="0" presId="urn:microsoft.com/office/officeart/2005/8/layout/vList2"/>
    <dgm:cxn modelId="{ECADDB11-193F-ED4D-9710-F5550A431B68}" type="presParOf" srcId="{2BF539D4-4A5B-3143-BEE8-E8A9360EF4DC}" destId="{6ACCF98D-7EBE-9F45-862A-23322FBCB7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9FDF-1E51-4735-B63A-575BED4FB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C620C7-D974-4325-9A13-E87F9FEDA4D5}">
      <dgm:prSet/>
      <dgm:spPr/>
      <dgm:t>
        <a:bodyPr/>
        <a:lstStyle/>
        <a:p>
          <a:r>
            <a:rPr lang="en-US" dirty="0"/>
            <a:t>What role does density play in the distribution of children in Seattle's Urban Centers and Villages?</a:t>
          </a:r>
        </a:p>
      </dgm:t>
    </dgm:pt>
    <dgm:pt modelId="{72CF9A73-5B14-42FE-84CB-3E03C242C5B0}" type="parTrans" cxnId="{7CE6611C-290E-4048-A8AB-DF0AB26AD4BF}">
      <dgm:prSet/>
      <dgm:spPr/>
      <dgm:t>
        <a:bodyPr/>
        <a:lstStyle/>
        <a:p>
          <a:endParaRPr lang="en-US"/>
        </a:p>
      </dgm:t>
    </dgm:pt>
    <dgm:pt modelId="{0F3A6D73-2D47-4BD5-A9AC-533291E38FF8}" type="sibTrans" cxnId="{7CE6611C-290E-4048-A8AB-DF0AB26AD4BF}">
      <dgm:prSet phldrT="01" phldr="0"/>
      <dgm:spPr/>
      <dgm:t>
        <a:bodyPr/>
        <a:lstStyle/>
        <a:p>
          <a:endParaRPr lang="en-US"/>
        </a:p>
      </dgm:t>
    </dgm:pt>
    <dgm:pt modelId="{31D1E9DA-AD7F-4823-A5BF-49E1A0E836C8}">
      <dgm:prSet/>
      <dgm:spPr/>
      <dgm:t>
        <a:bodyPr/>
        <a:lstStyle/>
        <a:p>
          <a:r>
            <a:rPr lang="en-US"/>
            <a:t>What role do Urban Centers and Villages play in changing enrollments in Seattle Public Schools?</a:t>
          </a:r>
        </a:p>
      </dgm:t>
    </dgm:pt>
    <dgm:pt modelId="{A50F745A-A651-4FED-9EFD-2678A61A2677}" type="parTrans" cxnId="{23CDC8F6-92FD-4C8E-B6A5-C17C5F2820AA}">
      <dgm:prSet/>
      <dgm:spPr/>
      <dgm:t>
        <a:bodyPr/>
        <a:lstStyle/>
        <a:p>
          <a:endParaRPr lang="en-US"/>
        </a:p>
      </dgm:t>
    </dgm:pt>
    <dgm:pt modelId="{73094AB8-66EE-4D0D-88ED-857FDF98A362}" type="sibTrans" cxnId="{23CDC8F6-92FD-4C8E-B6A5-C17C5F2820AA}">
      <dgm:prSet phldrT="02" phldr="0"/>
      <dgm:spPr/>
      <dgm:t>
        <a:bodyPr/>
        <a:lstStyle/>
        <a:p>
          <a:endParaRPr lang="en-US"/>
        </a:p>
      </dgm:t>
    </dgm:pt>
    <dgm:pt modelId="{E2FCC47A-6777-44A7-A839-2CC05A326C3F}">
      <dgm:prSet/>
      <dgm:spPr/>
      <dgm:t>
        <a:bodyPr/>
        <a:lstStyle/>
        <a:p>
          <a:r>
            <a:rPr lang="en-US" dirty="0"/>
            <a:t>Can we model enrollment using current population data alone?  </a:t>
          </a:r>
        </a:p>
      </dgm:t>
    </dgm:pt>
    <dgm:pt modelId="{895796F2-CE34-40F3-ACC5-3F7240ACDAF5}" type="parTrans" cxnId="{31BEAB9A-91B8-4E82-85C0-B325EF78E397}">
      <dgm:prSet/>
      <dgm:spPr/>
      <dgm:t>
        <a:bodyPr/>
        <a:lstStyle/>
        <a:p>
          <a:endParaRPr lang="en-US"/>
        </a:p>
      </dgm:t>
    </dgm:pt>
    <dgm:pt modelId="{77BF220D-3EB1-4FC6-85C7-D4D38E574819}" type="sibTrans" cxnId="{31BEAB9A-91B8-4E82-85C0-B325EF78E397}">
      <dgm:prSet phldrT="03" phldr="0"/>
      <dgm:spPr/>
      <dgm:t>
        <a:bodyPr/>
        <a:lstStyle/>
        <a:p>
          <a:endParaRPr lang="en-US"/>
        </a:p>
      </dgm:t>
    </dgm:pt>
    <dgm:pt modelId="{2B366B54-8B15-814B-A182-ECA04B6A14C7}" type="pres">
      <dgm:prSet presAssocID="{CE4F9FDF-1E51-4735-B63A-575BED4FB559}" presName="diagram" presStyleCnt="0">
        <dgm:presLayoutVars>
          <dgm:dir/>
          <dgm:resizeHandles val="exact"/>
        </dgm:presLayoutVars>
      </dgm:prSet>
      <dgm:spPr/>
    </dgm:pt>
    <dgm:pt modelId="{387BE7B1-55D2-2646-B26E-5C75EE346C73}" type="pres">
      <dgm:prSet presAssocID="{15C620C7-D974-4325-9A13-E87F9FEDA4D5}" presName="node" presStyleLbl="node1" presStyleIdx="0" presStyleCnt="3">
        <dgm:presLayoutVars>
          <dgm:bulletEnabled val="1"/>
        </dgm:presLayoutVars>
      </dgm:prSet>
      <dgm:spPr/>
    </dgm:pt>
    <dgm:pt modelId="{74B78614-9DBC-2247-AE33-B318D2409491}" type="pres">
      <dgm:prSet presAssocID="{0F3A6D73-2D47-4BD5-A9AC-533291E38FF8}" presName="sibTrans" presStyleCnt="0"/>
      <dgm:spPr/>
    </dgm:pt>
    <dgm:pt modelId="{25340980-2662-A848-852B-D0270262CFEF}" type="pres">
      <dgm:prSet presAssocID="{31D1E9DA-AD7F-4823-A5BF-49E1A0E836C8}" presName="node" presStyleLbl="node1" presStyleIdx="1" presStyleCnt="3">
        <dgm:presLayoutVars>
          <dgm:bulletEnabled val="1"/>
        </dgm:presLayoutVars>
      </dgm:prSet>
      <dgm:spPr/>
    </dgm:pt>
    <dgm:pt modelId="{3B70645D-D1BE-274D-9E86-5D60B0F56289}" type="pres">
      <dgm:prSet presAssocID="{73094AB8-66EE-4D0D-88ED-857FDF98A362}" presName="sibTrans" presStyleCnt="0"/>
      <dgm:spPr/>
    </dgm:pt>
    <dgm:pt modelId="{DBF7595E-5247-8C4D-86A9-D7107122E72E}" type="pres">
      <dgm:prSet presAssocID="{E2FCC47A-6777-44A7-A839-2CC05A326C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611C-290E-4048-A8AB-DF0AB26AD4BF}" srcId="{CE4F9FDF-1E51-4735-B63A-575BED4FB559}" destId="{15C620C7-D974-4325-9A13-E87F9FEDA4D5}" srcOrd="0" destOrd="0" parTransId="{72CF9A73-5B14-42FE-84CB-3E03C242C5B0}" sibTransId="{0F3A6D73-2D47-4BD5-A9AC-533291E38FF8}"/>
    <dgm:cxn modelId="{A77C123F-1FC5-8840-9405-C6FE726EE3E0}" type="presOf" srcId="{31D1E9DA-AD7F-4823-A5BF-49E1A0E836C8}" destId="{25340980-2662-A848-852B-D0270262CFEF}" srcOrd="0" destOrd="0" presId="urn:microsoft.com/office/officeart/2005/8/layout/default"/>
    <dgm:cxn modelId="{DDD7DE8C-46D9-934E-89AF-FA7F0643AE57}" type="presOf" srcId="{E2FCC47A-6777-44A7-A839-2CC05A326C3F}" destId="{DBF7595E-5247-8C4D-86A9-D7107122E72E}" srcOrd="0" destOrd="0" presId="urn:microsoft.com/office/officeart/2005/8/layout/default"/>
    <dgm:cxn modelId="{31BEAB9A-91B8-4E82-85C0-B325EF78E397}" srcId="{CE4F9FDF-1E51-4735-B63A-575BED4FB559}" destId="{E2FCC47A-6777-44A7-A839-2CC05A326C3F}" srcOrd="2" destOrd="0" parTransId="{895796F2-CE34-40F3-ACC5-3F7240ACDAF5}" sibTransId="{77BF220D-3EB1-4FC6-85C7-D4D38E574819}"/>
    <dgm:cxn modelId="{8CD9C2D6-E73C-8648-937C-C532004842D9}" type="presOf" srcId="{CE4F9FDF-1E51-4735-B63A-575BED4FB559}" destId="{2B366B54-8B15-814B-A182-ECA04B6A14C7}" srcOrd="0" destOrd="0" presId="urn:microsoft.com/office/officeart/2005/8/layout/default"/>
    <dgm:cxn modelId="{9EC0F2D9-9618-9649-8E82-6D8F986E3789}" type="presOf" srcId="{15C620C7-D974-4325-9A13-E87F9FEDA4D5}" destId="{387BE7B1-55D2-2646-B26E-5C75EE346C73}" srcOrd="0" destOrd="0" presId="urn:microsoft.com/office/officeart/2005/8/layout/default"/>
    <dgm:cxn modelId="{23CDC8F6-92FD-4C8E-B6A5-C17C5F2820AA}" srcId="{CE4F9FDF-1E51-4735-B63A-575BED4FB559}" destId="{31D1E9DA-AD7F-4823-A5BF-49E1A0E836C8}" srcOrd="1" destOrd="0" parTransId="{A50F745A-A651-4FED-9EFD-2678A61A2677}" sibTransId="{73094AB8-66EE-4D0D-88ED-857FDF98A362}"/>
    <dgm:cxn modelId="{C0344ECF-F04C-D94B-881A-64ED57161DE5}" type="presParOf" srcId="{2B366B54-8B15-814B-A182-ECA04B6A14C7}" destId="{387BE7B1-55D2-2646-B26E-5C75EE346C73}" srcOrd="0" destOrd="0" presId="urn:microsoft.com/office/officeart/2005/8/layout/default"/>
    <dgm:cxn modelId="{34871336-CB7F-E94D-BA5A-1FC1E66DD4BE}" type="presParOf" srcId="{2B366B54-8B15-814B-A182-ECA04B6A14C7}" destId="{74B78614-9DBC-2247-AE33-B318D2409491}" srcOrd="1" destOrd="0" presId="urn:microsoft.com/office/officeart/2005/8/layout/default"/>
    <dgm:cxn modelId="{640C0ACA-66BA-4E4C-A5B2-172031E77165}" type="presParOf" srcId="{2B366B54-8B15-814B-A182-ECA04B6A14C7}" destId="{25340980-2662-A848-852B-D0270262CFEF}" srcOrd="2" destOrd="0" presId="urn:microsoft.com/office/officeart/2005/8/layout/default"/>
    <dgm:cxn modelId="{F54CBE7E-0438-9B4D-BE8C-D1E7E470BD54}" type="presParOf" srcId="{2B366B54-8B15-814B-A182-ECA04B6A14C7}" destId="{3B70645D-D1BE-274D-9E86-5D60B0F56289}" srcOrd="3" destOrd="0" presId="urn:microsoft.com/office/officeart/2005/8/layout/default"/>
    <dgm:cxn modelId="{A9446D42-23B2-894B-9CE6-8D3D7E17C811}" type="presParOf" srcId="{2B366B54-8B15-814B-A182-ECA04B6A14C7}" destId="{DBF7595E-5247-8C4D-86A9-D7107122E7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Uptown (Lower Queen Anne) is low density while Upper Queen Anne has 2</a:t>
          </a:r>
          <a:r>
            <a:rPr lang="en-US" baseline="30000" dirty="0"/>
            <a:t>nd</a:t>
          </a:r>
          <a:r>
            <a:rPr lang="en-US" dirty="0"/>
            <a:t> highest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Othello split between 6 elementary schools</a:t>
          </a:r>
        </a:p>
        <a:p>
          <a:pPr>
            <a:lnSpc>
              <a:spcPct val="100000"/>
            </a:lnSpc>
          </a:pPr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Linear modeling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Metric: R2 score</a:t>
          </a:r>
        </a:p>
        <a:p>
          <a:pPr>
            <a:lnSpc>
              <a:spcPct val="100000"/>
            </a:lnSpc>
          </a:pPr>
          <a:r>
            <a:rPr lang="en-US" dirty="0"/>
            <a:t>What fraction of variation is explained?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 99%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AC633281-D8A4-4DC8-9541-67AF3A99C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Testing:   91.3%</a:t>
          </a:r>
        </a:p>
      </dgm:t>
    </dgm:pt>
    <dgm:pt modelId="{9AA1F903-5C48-4721-9104-300C8ABDCD1E}" type="parTrans" cxnId="{4455806D-D834-4745-AABD-66DBD218770A}">
      <dgm:prSet/>
      <dgm:spPr/>
      <dgm:t>
        <a:bodyPr/>
        <a:lstStyle/>
        <a:p>
          <a:endParaRPr lang="en-US"/>
        </a:p>
      </dgm:t>
    </dgm:pt>
    <dgm:pt modelId="{276ADFAA-C133-4DE0-88F1-F5FB57F64AFA}" type="sibTrans" cxnId="{4455806D-D834-4745-AABD-66DBD218770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99%</a:t>
          </a:r>
        </a:p>
        <a:p>
          <a:pPr>
            <a:lnSpc>
              <a:spcPct val="100000"/>
            </a:lnSpc>
          </a:pPr>
          <a:r>
            <a:rPr lang="en-US" dirty="0"/>
            <a:t>Testing:  98.5%</a:t>
          </a:r>
        </a:p>
      </dgm:t>
    </dgm:pt>
    <dgm:pt modelId="{DD64DACC-9D0F-8F42-82D9-845B39949443}" type="parTrans" cxnId="{DF1E89D4-0205-794D-96D6-FD410CF10BC4}">
      <dgm:prSet/>
      <dgm:spPr/>
      <dgm:t>
        <a:bodyPr/>
        <a:lstStyle/>
        <a:p>
          <a:endParaRPr lang="en-US"/>
        </a:p>
      </dgm:t>
    </dgm:pt>
    <dgm:pt modelId="{6B172769-A76E-9748-8877-EE5760C6D9DB}" type="sibTrans" cxnId="{DF1E89D4-0205-794D-96D6-FD410CF10BC4}">
      <dgm:prSet/>
      <dgm:spPr/>
      <dgm:t>
        <a:bodyPr/>
        <a:lstStyle/>
        <a:p>
          <a:endParaRPr lang="en-US"/>
        </a:p>
      </dgm:t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CB240F3E-D998-44A1-BC10-FE4BBEDDCF11}" type="presOf" srcId="{AC633281-D8A4-4DC8-9541-67AF3A99CD91}" destId="{9CD41D64-7B50-4AA9-9C91-C470314247F8}" srcOrd="0" destOrd="1" presId="urn:microsoft.com/office/officeart/2018/2/layout/IconVerticalSolidList"/>
    <dgm:cxn modelId="{4455806D-D834-4745-AABD-66DBD218770A}" srcId="{1B2015F1-BDC4-4C0B-ABF9-B42DA28412C3}" destId="{AC633281-D8A4-4DC8-9541-67AF3A99CD91}" srcOrd="1" destOrd="0" parTransId="{9AA1F903-5C48-4721-9104-300C8ABDCD1E}" sibTransId="{276ADFAA-C133-4DE0-88F1-F5FB57F64AFA}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Explosive population growth  and expensive real estate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Urban Centers and Villages development plan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Debates over children and families in urban environments</a:t>
          </a:r>
        </a:p>
      </dsp:txBody>
      <dsp:txXfrm>
        <a:off x="0" y="3551985"/>
        <a:ext cx="6096000" cy="177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Distance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How long do students commute?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detailed information on age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 breakdown by age not aggregated as child/adult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Aggregate census tracts to get UCV data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28600" rIns="9274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Housing and economic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American Community Survey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Would need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0584-3252-324B-BC83-7F928A194BD5}">
      <dsp:nvSpPr>
        <dsp:cNvPr id="0" name=""/>
        <dsp:cNvSpPr/>
      </dsp:nvSpPr>
      <dsp:spPr>
        <a:xfrm>
          <a:off x="0" y="168757"/>
          <a:ext cx="6096000" cy="24454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DSI-927! 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 has been a wild ride!</a:t>
          </a:r>
        </a:p>
      </dsp:txBody>
      <dsp:txXfrm>
        <a:off x="119379" y="288136"/>
        <a:ext cx="5857242" cy="2206724"/>
      </dsp:txXfrm>
    </dsp:sp>
    <dsp:sp modelId="{6ACCF98D-7EBE-9F45-862A-23322FBCB77B}">
      <dsp:nvSpPr>
        <dsp:cNvPr id="0" name=""/>
        <dsp:cNvSpPr/>
      </dsp:nvSpPr>
      <dsp:spPr>
        <a:xfrm>
          <a:off x="0" y="2715039"/>
          <a:ext cx="6096000" cy="2445482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my husband and daughter for letting me obsess over this project and listening to my endless hypothesizing! </a:t>
          </a:r>
        </a:p>
      </dsp:txBody>
      <dsp:txXfrm>
        <a:off x="119379" y="2834418"/>
        <a:ext cx="5857242" cy="2206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E7B1-55D2-2646-B26E-5C75EE346C73}">
      <dsp:nvSpPr>
        <dsp:cNvPr id="0" name=""/>
        <dsp:cNvSpPr/>
      </dsp:nvSpPr>
      <dsp:spPr>
        <a:xfrm>
          <a:off x="837" y="549566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role does density play in the distribution of children in Seattle's Urban Centers and Villages?</a:t>
          </a:r>
        </a:p>
      </dsp:txBody>
      <dsp:txXfrm>
        <a:off x="837" y="549566"/>
        <a:ext cx="3264916" cy="1958950"/>
      </dsp:txXfrm>
    </dsp:sp>
    <dsp:sp modelId="{25340980-2662-A848-852B-D0270262CFEF}">
      <dsp:nvSpPr>
        <dsp:cNvPr id="0" name=""/>
        <dsp:cNvSpPr/>
      </dsp:nvSpPr>
      <dsp:spPr>
        <a:xfrm>
          <a:off x="3592245" y="549566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 Urban Centers and Villages play in changing enrollments in Seattle Public Schools?</a:t>
          </a:r>
        </a:p>
      </dsp:txBody>
      <dsp:txXfrm>
        <a:off x="3592245" y="549566"/>
        <a:ext cx="3264916" cy="1958950"/>
      </dsp:txXfrm>
    </dsp:sp>
    <dsp:sp modelId="{DBF7595E-5247-8C4D-86A9-D7107122E72E}">
      <dsp:nvSpPr>
        <dsp:cNvPr id="0" name=""/>
        <dsp:cNvSpPr/>
      </dsp:nvSpPr>
      <dsp:spPr>
        <a:xfrm>
          <a:off x="1796541" y="2835008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model enrollment using current population data alone?  </a:t>
          </a:r>
        </a:p>
      </dsp:txBody>
      <dsp:txXfrm>
        <a:off x="1796541" y="2835008"/>
        <a:ext cx="3264916" cy="19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Uptown (Lower Queen Anne) is low density while Upper Queen Anne has 2</a:t>
          </a:r>
          <a:r>
            <a:rPr lang="en-US" sz="1400" kern="1200" baseline="30000" dirty="0"/>
            <a:t>nd</a:t>
          </a:r>
          <a:r>
            <a:rPr lang="en-US" sz="1400" kern="1200" dirty="0"/>
            <a:t> highest density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modeling</a:t>
          </a:r>
        </a:p>
      </dsp:txBody>
      <dsp:txXfrm>
        <a:off x="4849033" y="3816524"/>
        <a:ext cx="2008966" cy="1526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Metric: R2 score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fraction of variation is explained?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 91.3%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98.5%</a:t>
          </a:r>
        </a:p>
      </dsp:txBody>
      <dsp:txXfrm>
        <a:off x="4849033" y="3816524"/>
        <a:ext cx="20089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models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41749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assignments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rising population of children in urban centers and villages when determining how to manage school assignments and plan for capital investments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0551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B965-69EB-D441-AB2F-BDFBB14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2800"/>
              <a:t>Acknowledgments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B161-0507-4AA6-9CB0-3777C38E0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3776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0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344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9"/>
            <a:ext cx="3810000" cy="380528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7D7C-2B0D-4482-8CB1-605860B06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841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me (I’m not sketchy at all!)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866776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20721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534</Words>
  <Application>Microsoft Macintosh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</vt:lpstr>
      <vt:lpstr>Challenges</vt:lpstr>
      <vt:lpstr>Challenges</vt:lpstr>
      <vt:lpstr>Forecast: can the population data help?</vt:lpstr>
      <vt:lpstr>Results: how much variation can our models explain?</vt:lpstr>
      <vt:lpstr>Recommendations</vt:lpstr>
      <vt:lpstr>Next steps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23</cp:revision>
  <cp:lastPrinted>2021-12-23T04:06:41Z</cp:lastPrinted>
  <dcterms:created xsi:type="dcterms:W3CDTF">2021-12-22T17:30:54Z</dcterms:created>
  <dcterms:modified xsi:type="dcterms:W3CDTF">2021-12-23T04:12:04Z</dcterms:modified>
</cp:coreProperties>
</file>