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87" r:id="rId12"/>
    <p:sldId id="267" r:id="rId13"/>
    <p:sldId id="288" r:id="rId14"/>
    <p:sldId id="268" r:id="rId15"/>
    <p:sldId id="270" r:id="rId16"/>
    <p:sldId id="289" r:id="rId17"/>
    <p:sldId id="271" r:id="rId18"/>
    <p:sldId id="272" r:id="rId19"/>
    <p:sldId id="274" r:id="rId20"/>
    <p:sldId id="278" r:id="rId21"/>
    <p:sldId id="279" r:id="rId22"/>
    <p:sldId id="281" r:id="rId23"/>
    <p:sldId id="285" r:id="rId24"/>
    <p:sldId id="286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62" d="100"/>
          <a:sy n="62" d="100"/>
        </p:scale>
        <p:origin x="89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4857" y="303047"/>
            <a:ext cx="857249" cy="838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4326" y="1683417"/>
            <a:ext cx="4286249" cy="4286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9262" y="372471"/>
            <a:ext cx="89884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8A8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8A8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54857" y="303047"/>
            <a:ext cx="857249" cy="8381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78834" y="1471448"/>
            <a:ext cx="4971415" cy="4320540"/>
          </a:xfrm>
          <a:custGeom>
            <a:avLst/>
            <a:gdLst/>
            <a:ahLst/>
            <a:cxnLst/>
            <a:rect l="l" t="t" r="r" b="b"/>
            <a:pathLst>
              <a:path w="4971415" h="4320540">
                <a:moveTo>
                  <a:pt x="4647222" y="4320011"/>
                </a:moveTo>
                <a:lnTo>
                  <a:pt x="323849" y="4320011"/>
                </a:lnTo>
                <a:lnTo>
                  <a:pt x="272882" y="4315977"/>
                </a:lnTo>
                <a:lnTo>
                  <a:pt x="223629" y="4304114"/>
                </a:lnTo>
                <a:lnTo>
                  <a:pt x="176960" y="4284783"/>
                </a:lnTo>
                <a:lnTo>
                  <a:pt x="133745" y="4258344"/>
                </a:lnTo>
                <a:lnTo>
                  <a:pt x="94853" y="4225158"/>
                </a:lnTo>
                <a:lnTo>
                  <a:pt x="61666" y="4186266"/>
                </a:lnTo>
                <a:lnTo>
                  <a:pt x="35228" y="4143051"/>
                </a:lnTo>
                <a:lnTo>
                  <a:pt x="15897" y="4096381"/>
                </a:lnTo>
                <a:lnTo>
                  <a:pt x="4034" y="4047128"/>
                </a:lnTo>
                <a:lnTo>
                  <a:pt x="0" y="3996161"/>
                </a:lnTo>
                <a:lnTo>
                  <a:pt x="0" y="323849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6" y="133745"/>
                </a:lnTo>
                <a:lnTo>
                  <a:pt x="94853" y="94853"/>
                </a:lnTo>
                <a:lnTo>
                  <a:pt x="133745" y="61666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49" y="0"/>
                </a:lnTo>
                <a:lnTo>
                  <a:pt x="4647222" y="0"/>
                </a:lnTo>
                <a:lnTo>
                  <a:pt x="4698189" y="4034"/>
                </a:lnTo>
                <a:lnTo>
                  <a:pt x="4747442" y="15897"/>
                </a:lnTo>
                <a:lnTo>
                  <a:pt x="4794111" y="35228"/>
                </a:lnTo>
                <a:lnTo>
                  <a:pt x="4837326" y="61666"/>
                </a:lnTo>
                <a:lnTo>
                  <a:pt x="4876218" y="94853"/>
                </a:lnTo>
                <a:lnTo>
                  <a:pt x="4909405" y="133745"/>
                </a:lnTo>
                <a:lnTo>
                  <a:pt x="4935843" y="176960"/>
                </a:lnTo>
                <a:lnTo>
                  <a:pt x="4955174" y="223629"/>
                </a:lnTo>
                <a:lnTo>
                  <a:pt x="4967037" y="272882"/>
                </a:lnTo>
                <a:lnTo>
                  <a:pt x="4971072" y="323849"/>
                </a:lnTo>
                <a:lnTo>
                  <a:pt x="4971072" y="3996161"/>
                </a:lnTo>
                <a:lnTo>
                  <a:pt x="4967037" y="4047128"/>
                </a:lnTo>
                <a:lnTo>
                  <a:pt x="4955174" y="4096381"/>
                </a:lnTo>
                <a:lnTo>
                  <a:pt x="4935843" y="4143051"/>
                </a:lnTo>
                <a:lnTo>
                  <a:pt x="4909405" y="4186266"/>
                </a:lnTo>
                <a:lnTo>
                  <a:pt x="4876218" y="4225158"/>
                </a:lnTo>
                <a:lnTo>
                  <a:pt x="4837326" y="4258344"/>
                </a:lnTo>
                <a:lnTo>
                  <a:pt x="4794111" y="4284783"/>
                </a:lnTo>
                <a:lnTo>
                  <a:pt x="4747442" y="4304114"/>
                </a:lnTo>
                <a:lnTo>
                  <a:pt x="4698189" y="4315977"/>
                </a:lnTo>
                <a:lnTo>
                  <a:pt x="4647222" y="4320011"/>
                </a:lnTo>
                <a:close/>
              </a:path>
            </a:pathLst>
          </a:custGeom>
          <a:solidFill>
            <a:srgbClr val="9D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8A8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34148" y="1359917"/>
            <a:ext cx="4860290" cy="421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3487" y="1462636"/>
            <a:ext cx="4637405" cy="3472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38A8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54857" y="303047"/>
            <a:ext cx="857249" cy="838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920" y="245374"/>
            <a:ext cx="10650855" cy="1197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38A8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545" y="1517512"/>
            <a:ext cx="11083290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1998" cy="6857999"/>
            <a:chOff x="0" y="0"/>
            <a:chExt cx="12191998" cy="68579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2306" y="3058568"/>
              <a:ext cx="1762124" cy="15430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2177" y="3057697"/>
              <a:ext cx="1714499" cy="154304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10895" y="815816"/>
            <a:ext cx="8721090" cy="1864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065" marR="5080" algn="ctr">
              <a:lnSpc>
                <a:spcPct val="100800"/>
              </a:lnSpc>
              <a:spcBef>
                <a:spcPts val="60"/>
              </a:spcBef>
            </a:pPr>
            <a:r>
              <a:rPr sz="4100" spc="125" dirty="0">
                <a:solidFill>
                  <a:srgbClr val="000000"/>
                </a:solidFill>
              </a:rPr>
              <a:t>Técnica</a:t>
            </a:r>
            <a:r>
              <a:rPr sz="4100" spc="145" dirty="0">
                <a:solidFill>
                  <a:srgbClr val="000000"/>
                </a:solidFill>
              </a:rPr>
              <a:t> </a:t>
            </a:r>
            <a:r>
              <a:rPr sz="4100" spc="114" dirty="0">
                <a:solidFill>
                  <a:srgbClr val="000000"/>
                </a:solidFill>
              </a:rPr>
              <a:t>en</a:t>
            </a:r>
            <a:r>
              <a:rPr sz="4100" spc="150" dirty="0">
                <a:solidFill>
                  <a:srgbClr val="000000"/>
                </a:solidFill>
              </a:rPr>
              <a:t> </a:t>
            </a:r>
            <a:r>
              <a:rPr sz="4100" spc="200" dirty="0">
                <a:solidFill>
                  <a:srgbClr val="000000"/>
                </a:solidFill>
              </a:rPr>
              <a:t>Programación</a:t>
            </a:r>
            <a:r>
              <a:rPr sz="4100" spc="150" dirty="0">
                <a:solidFill>
                  <a:srgbClr val="000000"/>
                </a:solidFill>
              </a:rPr>
              <a:t> </a:t>
            </a:r>
            <a:r>
              <a:rPr sz="4100" spc="114" dirty="0">
                <a:solidFill>
                  <a:srgbClr val="000000"/>
                </a:solidFill>
              </a:rPr>
              <a:t>de</a:t>
            </a:r>
            <a:r>
              <a:rPr sz="4100" spc="145" dirty="0">
                <a:solidFill>
                  <a:srgbClr val="000000"/>
                </a:solidFill>
              </a:rPr>
              <a:t> </a:t>
            </a:r>
            <a:r>
              <a:rPr sz="4100" spc="140" dirty="0">
                <a:solidFill>
                  <a:srgbClr val="000000"/>
                </a:solidFill>
              </a:rPr>
              <a:t>Software </a:t>
            </a:r>
            <a:r>
              <a:rPr sz="4000" spc="120" dirty="0">
                <a:solidFill>
                  <a:srgbClr val="000000"/>
                </a:solidFill>
              </a:rPr>
              <a:t>Colegio</a:t>
            </a:r>
            <a:r>
              <a:rPr sz="4000" spc="140" dirty="0">
                <a:solidFill>
                  <a:srgbClr val="000000"/>
                </a:solidFill>
              </a:rPr>
              <a:t> </a:t>
            </a:r>
            <a:r>
              <a:rPr sz="4000" spc="114" dirty="0">
                <a:solidFill>
                  <a:srgbClr val="000000"/>
                </a:solidFill>
              </a:rPr>
              <a:t>Técnico</a:t>
            </a:r>
            <a:r>
              <a:rPr sz="4000" spc="145" dirty="0">
                <a:solidFill>
                  <a:srgbClr val="000000"/>
                </a:solidFill>
              </a:rPr>
              <a:t> </a:t>
            </a:r>
            <a:r>
              <a:rPr sz="4000" spc="125" dirty="0">
                <a:solidFill>
                  <a:srgbClr val="000000"/>
                </a:solidFill>
              </a:rPr>
              <a:t>José</a:t>
            </a:r>
            <a:r>
              <a:rPr sz="4000" spc="145" dirty="0">
                <a:solidFill>
                  <a:srgbClr val="000000"/>
                </a:solidFill>
              </a:rPr>
              <a:t> </a:t>
            </a:r>
            <a:r>
              <a:rPr sz="4000" spc="110" dirty="0">
                <a:solidFill>
                  <a:srgbClr val="000000"/>
                </a:solidFill>
              </a:rPr>
              <a:t>Felix</a:t>
            </a:r>
            <a:r>
              <a:rPr sz="4000" spc="145" dirty="0">
                <a:solidFill>
                  <a:srgbClr val="000000"/>
                </a:solidFill>
              </a:rPr>
              <a:t> </a:t>
            </a:r>
            <a:r>
              <a:rPr sz="4000" spc="180" dirty="0">
                <a:solidFill>
                  <a:srgbClr val="000000"/>
                </a:solidFill>
              </a:rPr>
              <a:t>Restrepo </a:t>
            </a:r>
            <a:r>
              <a:rPr sz="3900" spc="165" dirty="0">
                <a:solidFill>
                  <a:srgbClr val="000000"/>
                </a:solidFill>
              </a:rPr>
              <a:t>Proyecto</a:t>
            </a:r>
            <a:r>
              <a:rPr sz="3900" spc="135" dirty="0">
                <a:solidFill>
                  <a:srgbClr val="000000"/>
                </a:solidFill>
              </a:rPr>
              <a:t> </a:t>
            </a:r>
            <a:r>
              <a:rPr sz="3900" spc="170" dirty="0">
                <a:solidFill>
                  <a:srgbClr val="000000"/>
                </a:solidFill>
              </a:rPr>
              <a:t>Productivo:</a:t>
            </a:r>
            <a:r>
              <a:rPr sz="3900" spc="140" dirty="0">
                <a:solidFill>
                  <a:srgbClr val="000000"/>
                </a:solidFill>
              </a:rPr>
              <a:t> </a:t>
            </a:r>
            <a:r>
              <a:rPr sz="3900" spc="210" dirty="0">
                <a:solidFill>
                  <a:srgbClr val="000000"/>
                </a:solidFill>
              </a:rPr>
              <a:t>SA</a:t>
            </a:r>
            <a:r>
              <a:rPr lang="es-MX" sz="3900" spc="210" dirty="0">
                <a:solidFill>
                  <a:srgbClr val="000000"/>
                </a:solidFill>
              </a:rPr>
              <a:t>AVP</a:t>
            </a:r>
            <a:endParaRPr sz="3900" dirty="0"/>
          </a:p>
        </p:txBody>
      </p:sp>
      <p:sp>
        <p:nvSpPr>
          <p:cNvPr id="9" name="object 9"/>
          <p:cNvSpPr/>
          <p:nvPr/>
        </p:nvSpPr>
        <p:spPr>
          <a:xfrm>
            <a:off x="1554568" y="4234814"/>
            <a:ext cx="47625" cy="933450"/>
          </a:xfrm>
          <a:custGeom>
            <a:avLst/>
            <a:gdLst/>
            <a:ahLst/>
            <a:cxnLst/>
            <a:rect l="l" t="t" r="r" b="b"/>
            <a:pathLst>
              <a:path w="47625" h="933450">
                <a:moveTo>
                  <a:pt x="47625" y="906487"/>
                </a:moveTo>
                <a:lnTo>
                  <a:pt x="26974" y="885825"/>
                </a:lnTo>
                <a:lnTo>
                  <a:pt x="20650" y="885825"/>
                </a:lnTo>
                <a:lnTo>
                  <a:pt x="0" y="906487"/>
                </a:lnTo>
                <a:lnTo>
                  <a:pt x="0" y="912799"/>
                </a:lnTo>
                <a:lnTo>
                  <a:pt x="20650" y="933450"/>
                </a:lnTo>
                <a:lnTo>
                  <a:pt x="26974" y="933450"/>
                </a:lnTo>
                <a:lnTo>
                  <a:pt x="47625" y="912799"/>
                </a:lnTo>
                <a:lnTo>
                  <a:pt x="47625" y="909637"/>
                </a:lnTo>
                <a:lnTo>
                  <a:pt x="47625" y="906487"/>
                </a:lnTo>
                <a:close/>
              </a:path>
              <a:path w="47625" h="933450">
                <a:moveTo>
                  <a:pt x="47625" y="611212"/>
                </a:moveTo>
                <a:lnTo>
                  <a:pt x="26974" y="590550"/>
                </a:lnTo>
                <a:lnTo>
                  <a:pt x="20650" y="590550"/>
                </a:lnTo>
                <a:lnTo>
                  <a:pt x="0" y="611212"/>
                </a:lnTo>
                <a:lnTo>
                  <a:pt x="0" y="617524"/>
                </a:lnTo>
                <a:lnTo>
                  <a:pt x="20650" y="638175"/>
                </a:lnTo>
                <a:lnTo>
                  <a:pt x="26974" y="638175"/>
                </a:lnTo>
                <a:lnTo>
                  <a:pt x="47625" y="617524"/>
                </a:lnTo>
                <a:lnTo>
                  <a:pt x="47625" y="614362"/>
                </a:lnTo>
                <a:lnTo>
                  <a:pt x="47625" y="611212"/>
                </a:lnTo>
                <a:close/>
              </a:path>
              <a:path w="47625" h="933450">
                <a:moveTo>
                  <a:pt x="47625" y="315937"/>
                </a:moveTo>
                <a:lnTo>
                  <a:pt x="26974" y="295275"/>
                </a:lnTo>
                <a:lnTo>
                  <a:pt x="20650" y="295275"/>
                </a:lnTo>
                <a:lnTo>
                  <a:pt x="0" y="315937"/>
                </a:lnTo>
                <a:lnTo>
                  <a:pt x="0" y="322249"/>
                </a:lnTo>
                <a:lnTo>
                  <a:pt x="20650" y="342900"/>
                </a:lnTo>
                <a:lnTo>
                  <a:pt x="26974" y="342900"/>
                </a:lnTo>
                <a:lnTo>
                  <a:pt x="47625" y="322249"/>
                </a:lnTo>
                <a:lnTo>
                  <a:pt x="47625" y="319087"/>
                </a:lnTo>
                <a:lnTo>
                  <a:pt x="47625" y="315937"/>
                </a:lnTo>
                <a:close/>
              </a:path>
              <a:path w="47625" h="933450">
                <a:moveTo>
                  <a:pt x="47625" y="20662"/>
                </a:moveTo>
                <a:lnTo>
                  <a:pt x="26974" y="0"/>
                </a:lnTo>
                <a:lnTo>
                  <a:pt x="20650" y="0"/>
                </a:lnTo>
                <a:lnTo>
                  <a:pt x="0" y="20662"/>
                </a:lnTo>
                <a:lnTo>
                  <a:pt x="0" y="26974"/>
                </a:lnTo>
                <a:lnTo>
                  <a:pt x="20650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6053" y="2895600"/>
            <a:ext cx="3802379" cy="236622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215"/>
              </a:spcBef>
            </a:pPr>
            <a:r>
              <a:rPr sz="2550" b="1" baseline="4901" dirty="0">
                <a:latin typeface="Times New Roman"/>
                <a:cs typeface="Times New Roman"/>
              </a:rPr>
              <a:t>Ficha:</a:t>
            </a:r>
            <a:r>
              <a:rPr sz="2550" b="1" spc="457" baseline="4901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2926874</a:t>
            </a: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1700" b="1" spc="-10" dirty="0" err="1">
                <a:latin typeface="Times New Roman"/>
                <a:cs typeface="Times New Roman"/>
              </a:rPr>
              <a:t>Integrantes</a:t>
            </a:r>
            <a:r>
              <a:rPr sz="1700" b="1" spc="-10" dirty="0">
                <a:latin typeface="Times New Roman"/>
                <a:cs typeface="Times New Roman"/>
              </a:rPr>
              <a:t>:</a:t>
            </a:r>
            <a:endParaRPr lang="es-CO" sz="1700" dirty="0">
              <a:latin typeface="Times New Roman"/>
              <a:cs typeface="Times New Roman"/>
            </a:endParaRPr>
          </a:p>
          <a:p>
            <a:pPr marL="379095" marR="5080">
              <a:lnSpc>
                <a:spcPct val="113999"/>
              </a:lnSpc>
              <a:spcBef>
                <a:spcPts val="170"/>
              </a:spcBef>
            </a:pPr>
            <a:r>
              <a:rPr lang="es-CO" sz="1700" spc="114" dirty="0">
                <a:latin typeface="Times New Roman"/>
                <a:cs typeface="Times New Roman"/>
              </a:rPr>
              <a:t>Laura Lucia Ramírez Molina</a:t>
            </a:r>
            <a:r>
              <a:rPr lang="es-CO" sz="1700" spc="70" dirty="0">
                <a:latin typeface="Times New Roman"/>
                <a:cs typeface="Times New Roman"/>
              </a:rPr>
              <a:t> </a:t>
            </a:r>
            <a:r>
              <a:rPr lang="es-CO" sz="1700" spc="120" dirty="0">
                <a:latin typeface="Times New Roman"/>
                <a:cs typeface="Times New Roman"/>
              </a:rPr>
              <a:t>Isabel Sofia Pinzón Malagón</a:t>
            </a:r>
            <a:endParaRPr lang="es-CO" sz="1700" spc="85" dirty="0">
              <a:latin typeface="Times New Roman"/>
              <a:cs typeface="Times New Roman"/>
            </a:endParaRPr>
          </a:p>
          <a:p>
            <a:pPr marL="379095" marR="5080">
              <a:lnSpc>
                <a:spcPct val="113999"/>
              </a:lnSpc>
              <a:spcBef>
                <a:spcPts val="170"/>
              </a:spcBef>
            </a:pPr>
            <a:r>
              <a:rPr lang="es-MX" sz="1700" spc="120" dirty="0">
                <a:latin typeface="Times New Roman"/>
                <a:cs typeface="Times New Roman"/>
              </a:rPr>
              <a:t>Alan Leonardo Romero  </a:t>
            </a:r>
            <a:endParaRPr sz="1700" dirty="0">
              <a:latin typeface="Times New Roman"/>
              <a:cs typeface="Times New Roman"/>
            </a:endParaRPr>
          </a:p>
          <a:p>
            <a:pPr marL="379095">
              <a:lnSpc>
                <a:spcPct val="100000"/>
              </a:lnSpc>
              <a:spcBef>
                <a:spcPts val="285"/>
              </a:spcBef>
            </a:pPr>
            <a:r>
              <a:rPr lang="es-MX" sz="1700" spc="114" dirty="0">
                <a:latin typeface="Times New Roman"/>
                <a:cs typeface="Times New Roman"/>
              </a:rPr>
              <a:t>Jean Carlos Romero Sanguino</a:t>
            </a:r>
          </a:p>
          <a:p>
            <a:pPr marL="379095">
              <a:lnSpc>
                <a:spcPct val="100000"/>
              </a:lnSpc>
              <a:spcBef>
                <a:spcPts val="285"/>
              </a:spcBef>
            </a:pPr>
            <a:r>
              <a:rPr lang="es-MX" sz="1700" spc="114" dirty="0">
                <a:latin typeface="Times New Roman"/>
                <a:cs typeface="Times New Roman"/>
              </a:rPr>
              <a:t>Cristian David Valencia Ramos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6628" y="490791"/>
            <a:ext cx="1097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70" dirty="0">
                <a:solidFill>
                  <a:srgbClr val="37AA00"/>
                </a:solidFill>
                <a:latin typeface="Times New Roman"/>
                <a:cs typeface="Times New Roman"/>
              </a:rPr>
              <a:t>RF: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DCAC34-4292-417E-BDBB-305AF881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33" y="1676400"/>
            <a:ext cx="4959068" cy="40862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A41E8-2CA8-4DAE-B79D-936933B08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76399"/>
            <a:ext cx="5588287" cy="40862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6628" y="490791"/>
            <a:ext cx="10979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70" dirty="0">
                <a:solidFill>
                  <a:srgbClr val="37AA00"/>
                </a:solidFill>
                <a:latin typeface="Times New Roman"/>
                <a:cs typeface="Times New Roman"/>
              </a:rPr>
              <a:t>RF: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EF823C-07E5-4153-BB19-E198995A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5677192" cy="42672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6607344-CF07-4387-8434-FB3F96CD5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54" y="1371600"/>
            <a:ext cx="5759746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7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066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pc="425" dirty="0">
                <a:solidFill>
                  <a:srgbClr val="37AA00"/>
                </a:solidFill>
              </a:rPr>
              <a:t>RNF: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500AC7-C0A4-4F5F-A106-C65C6828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75900"/>
            <a:ext cx="4553184" cy="50011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63EFE0-6C35-43D6-BBCE-EF8F38531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088" y="1443365"/>
            <a:ext cx="4616687" cy="5033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066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pc="425" dirty="0">
                <a:solidFill>
                  <a:srgbClr val="37AA00"/>
                </a:solidFill>
              </a:rPr>
              <a:t>RNF: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8F1020-97D2-4090-86DD-5C89AE16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51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2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708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spc="240" dirty="0">
                <a:solidFill>
                  <a:srgbClr val="37AA00"/>
                </a:solidFill>
              </a:rPr>
              <a:t>Personal</a:t>
            </a:r>
            <a:r>
              <a:rPr spc="245" dirty="0">
                <a:solidFill>
                  <a:srgbClr val="37AA00"/>
                </a:solidFill>
              </a:rPr>
              <a:t> </a:t>
            </a:r>
            <a:r>
              <a:rPr spc="250" dirty="0">
                <a:solidFill>
                  <a:srgbClr val="37AA00"/>
                </a:solidFill>
              </a:rPr>
              <a:t>Involucrado: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8819D9-4C41-4DB4-91B8-92D8E1860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9200"/>
            <a:ext cx="4419600" cy="51054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DB618E5-B088-442C-834F-0F07A480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57300"/>
            <a:ext cx="441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16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rgbClr val="37AA00"/>
                </a:solidFill>
              </a:rPr>
              <a:t>Diagrama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155" dirty="0">
                <a:solidFill>
                  <a:srgbClr val="37AA00"/>
                </a:solidFill>
              </a:rPr>
              <a:t>de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229" dirty="0">
                <a:solidFill>
                  <a:srgbClr val="37AA00"/>
                </a:solidFill>
              </a:rPr>
              <a:t>Casos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155" dirty="0">
                <a:solidFill>
                  <a:srgbClr val="37AA00"/>
                </a:solidFill>
              </a:rPr>
              <a:t>de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235" dirty="0">
                <a:solidFill>
                  <a:srgbClr val="37AA00"/>
                </a:solidFill>
              </a:rPr>
              <a:t>Uso: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D37C505-D076-45C8-B5EE-ECED454E3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00201"/>
            <a:ext cx="8077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16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rgbClr val="37AA00"/>
                </a:solidFill>
              </a:rPr>
              <a:t>Diagrama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155" dirty="0">
                <a:solidFill>
                  <a:srgbClr val="37AA00"/>
                </a:solidFill>
              </a:rPr>
              <a:t>de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229" dirty="0">
                <a:solidFill>
                  <a:srgbClr val="37AA00"/>
                </a:solidFill>
              </a:rPr>
              <a:t>Casos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155" dirty="0">
                <a:solidFill>
                  <a:srgbClr val="37AA00"/>
                </a:solidFill>
              </a:rPr>
              <a:t>de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235" dirty="0">
                <a:solidFill>
                  <a:srgbClr val="37AA00"/>
                </a:solidFill>
              </a:rPr>
              <a:t>Uso: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933DA4-5028-41EE-9CEF-DBEF4B8E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90688"/>
            <a:ext cx="7467600" cy="39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64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spc="305" dirty="0">
                <a:solidFill>
                  <a:srgbClr val="37AA00"/>
                </a:solidFill>
              </a:rPr>
              <a:t>Diagrama</a:t>
            </a:r>
            <a:r>
              <a:rPr spc="260" dirty="0">
                <a:solidFill>
                  <a:srgbClr val="37AA00"/>
                </a:solidFill>
              </a:rPr>
              <a:t> </a:t>
            </a:r>
            <a:r>
              <a:rPr spc="155" dirty="0">
                <a:solidFill>
                  <a:srgbClr val="37AA00"/>
                </a:solidFill>
              </a:rPr>
              <a:t>de</a:t>
            </a:r>
            <a:r>
              <a:rPr spc="260" dirty="0">
                <a:solidFill>
                  <a:srgbClr val="37AA00"/>
                </a:solidFill>
              </a:rPr>
              <a:t> </a:t>
            </a:r>
            <a:r>
              <a:rPr spc="135" dirty="0">
                <a:solidFill>
                  <a:srgbClr val="37AA00"/>
                </a:solidFill>
              </a:rPr>
              <a:t>Clases: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0194BF-8AB2-4DE3-AF81-6EBEFE2CF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8" y="1557337"/>
            <a:ext cx="56102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8744D31-EE46-486E-B951-A712C05BA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410" y="1586447"/>
            <a:ext cx="56102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2136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0"/>
              </a:spcBef>
            </a:pPr>
            <a:r>
              <a:rPr spc="355" dirty="0">
                <a:solidFill>
                  <a:srgbClr val="37AA00"/>
                </a:solidFill>
              </a:rPr>
              <a:t>MER: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F1BD43-0BB1-4593-A3FB-57CA539EF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556785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4031" y="1251166"/>
            <a:ext cx="7267574" cy="5333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01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204" dirty="0">
                <a:solidFill>
                  <a:srgbClr val="37AA00"/>
                </a:solidFill>
              </a:rPr>
              <a:t>Metodología</a:t>
            </a:r>
            <a:r>
              <a:rPr sz="3700" spc="200" dirty="0">
                <a:solidFill>
                  <a:srgbClr val="37AA00"/>
                </a:solidFill>
              </a:rPr>
              <a:t> </a:t>
            </a:r>
            <a:r>
              <a:rPr sz="3700" dirty="0">
                <a:solidFill>
                  <a:srgbClr val="37AA00"/>
                </a:solidFill>
              </a:rPr>
              <a:t>y</a:t>
            </a:r>
            <a:r>
              <a:rPr sz="3700" spc="200" dirty="0">
                <a:solidFill>
                  <a:srgbClr val="37AA00"/>
                </a:solidFill>
              </a:rPr>
              <a:t> </a:t>
            </a:r>
            <a:r>
              <a:rPr sz="3700" spc="125" dirty="0">
                <a:solidFill>
                  <a:srgbClr val="37AA00"/>
                </a:solidFill>
              </a:rPr>
              <a:t>Ciclo</a:t>
            </a:r>
            <a:r>
              <a:rPr sz="3700" spc="200" dirty="0">
                <a:solidFill>
                  <a:srgbClr val="37AA00"/>
                </a:solidFill>
              </a:rPr>
              <a:t> </a:t>
            </a:r>
            <a:r>
              <a:rPr sz="3700" spc="120" dirty="0">
                <a:solidFill>
                  <a:srgbClr val="37AA00"/>
                </a:solidFill>
              </a:rPr>
              <a:t>de</a:t>
            </a:r>
            <a:r>
              <a:rPr sz="3700" spc="204" dirty="0">
                <a:solidFill>
                  <a:srgbClr val="37AA00"/>
                </a:solidFill>
              </a:rPr>
              <a:t> </a:t>
            </a:r>
            <a:r>
              <a:rPr sz="3700" spc="145" dirty="0">
                <a:solidFill>
                  <a:srgbClr val="37AA00"/>
                </a:solidFill>
              </a:rPr>
              <a:t>Vida</a:t>
            </a:r>
            <a:r>
              <a:rPr sz="3700" spc="200" dirty="0">
                <a:solidFill>
                  <a:srgbClr val="37AA00"/>
                </a:solidFill>
              </a:rPr>
              <a:t> </a:t>
            </a:r>
            <a:r>
              <a:rPr sz="3700" spc="195" dirty="0">
                <a:solidFill>
                  <a:srgbClr val="37AA00"/>
                </a:solidFill>
              </a:rPr>
              <a:t>Desarrollo</a:t>
            </a:r>
            <a:r>
              <a:rPr sz="3700" spc="200" dirty="0">
                <a:solidFill>
                  <a:srgbClr val="37AA00"/>
                </a:solidFill>
              </a:rPr>
              <a:t> </a:t>
            </a:r>
            <a:r>
              <a:rPr sz="3700" spc="140" dirty="0">
                <a:solidFill>
                  <a:srgbClr val="37AA00"/>
                </a:solidFill>
              </a:rPr>
              <a:t>Software: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1920" y="245374"/>
            <a:ext cx="10650855" cy="1036090"/>
          </a:xfrm>
          <a:prstGeom prst="rect">
            <a:avLst/>
          </a:prstGeom>
        </p:spPr>
        <p:txBody>
          <a:bodyPr vert="horz" wrap="square" lIns="0" tIns="29455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spc="225" dirty="0" err="1">
                <a:solidFill>
                  <a:srgbClr val="37AA00"/>
                </a:solidFill>
              </a:rPr>
              <a:t>Empresa</a:t>
            </a:r>
            <a:r>
              <a:rPr spc="225" dirty="0">
                <a:solidFill>
                  <a:srgbClr val="37AA00"/>
                </a:solidFill>
              </a:rPr>
              <a:t>:</a:t>
            </a:r>
            <a:r>
              <a:rPr lang="es-MX" spc="225" dirty="0">
                <a:solidFill>
                  <a:srgbClr val="37AA00"/>
                </a:solidFill>
              </a:rPr>
              <a:t> </a:t>
            </a:r>
            <a:endParaRPr spc="225" dirty="0">
              <a:solidFill>
                <a:srgbClr val="37AA00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8842" y="4280520"/>
            <a:ext cx="1012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85" dirty="0">
                <a:latin typeface="Times New Roman"/>
                <a:cs typeface="Times New Roman"/>
              </a:rPr>
              <a:t>Lema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0566" y="5285219"/>
            <a:ext cx="13246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5" dirty="0">
                <a:latin typeface="Times New Roman"/>
                <a:cs typeface="Times New Roman"/>
              </a:rPr>
              <a:t>Isologo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422ADF-F6A1-4AA7-9109-E2E402AB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42" y="1790949"/>
            <a:ext cx="4692058" cy="298478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0E0FE3-38C9-4B92-B4FA-C3967689A3C5}"/>
              </a:ext>
            </a:extLst>
          </p:cNvPr>
          <p:cNvSpPr txBox="1"/>
          <p:nvPr/>
        </p:nvSpPr>
        <p:spPr>
          <a:xfrm>
            <a:off x="6553200" y="2566970"/>
            <a:ext cx="60933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dirty="0"/>
              <a:t>Pasión por la excelencia, compromiso con la innovación".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3099" y="346864"/>
            <a:ext cx="4692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014" algn="l"/>
                <a:tab pos="2400300" algn="l"/>
              </a:tabLst>
            </a:pPr>
            <a:r>
              <a:rPr spc="120" dirty="0"/>
              <a:t>Tipos</a:t>
            </a:r>
            <a:r>
              <a:rPr dirty="0"/>
              <a:t>	</a:t>
            </a:r>
            <a:r>
              <a:rPr spc="70" dirty="0"/>
              <a:t>de</a:t>
            </a:r>
            <a:r>
              <a:rPr dirty="0"/>
              <a:t>	</a:t>
            </a:r>
            <a:r>
              <a:rPr spc="160" dirty="0"/>
              <a:t>Usuario: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37034" y="1632860"/>
            <a:ext cx="11297285" cy="2560955"/>
            <a:chOff x="737034" y="1632860"/>
            <a:chExt cx="11297285" cy="256095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034" y="1632860"/>
              <a:ext cx="95250" cy="952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20282" y="3028215"/>
              <a:ext cx="6913880" cy="1165860"/>
            </a:xfrm>
            <a:custGeom>
              <a:avLst/>
              <a:gdLst/>
              <a:ahLst/>
              <a:cxnLst/>
              <a:rect l="l" t="t" r="r" b="b"/>
              <a:pathLst>
                <a:path w="6913880" h="1165860">
                  <a:moveTo>
                    <a:pt x="6589669" y="1165459"/>
                  </a:moveTo>
                  <a:lnTo>
                    <a:pt x="323849" y="1165459"/>
                  </a:lnTo>
                  <a:lnTo>
                    <a:pt x="272882" y="1161425"/>
                  </a:lnTo>
                  <a:lnTo>
                    <a:pt x="223629" y="1149562"/>
                  </a:lnTo>
                  <a:lnTo>
                    <a:pt x="176960" y="1130231"/>
                  </a:lnTo>
                  <a:lnTo>
                    <a:pt x="133745" y="1103792"/>
                  </a:lnTo>
                  <a:lnTo>
                    <a:pt x="94853" y="1070605"/>
                  </a:lnTo>
                  <a:lnTo>
                    <a:pt x="61667" y="1031714"/>
                  </a:lnTo>
                  <a:lnTo>
                    <a:pt x="35228" y="988498"/>
                  </a:lnTo>
                  <a:lnTo>
                    <a:pt x="15897" y="941829"/>
                  </a:lnTo>
                  <a:lnTo>
                    <a:pt x="4034" y="892576"/>
                  </a:lnTo>
                  <a:lnTo>
                    <a:pt x="0" y="841609"/>
                  </a:lnTo>
                  <a:lnTo>
                    <a:pt x="0" y="323849"/>
                  </a:lnTo>
                  <a:lnTo>
                    <a:pt x="4034" y="272882"/>
                  </a:lnTo>
                  <a:lnTo>
                    <a:pt x="15897" y="223629"/>
                  </a:lnTo>
                  <a:lnTo>
                    <a:pt x="35228" y="176960"/>
                  </a:lnTo>
                  <a:lnTo>
                    <a:pt x="61667" y="133745"/>
                  </a:lnTo>
                  <a:lnTo>
                    <a:pt x="94853" y="94853"/>
                  </a:lnTo>
                  <a:lnTo>
                    <a:pt x="133745" y="61666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6589669" y="0"/>
                  </a:lnTo>
                  <a:lnTo>
                    <a:pt x="6640636" y="4034"/>
                  </a:lnTo>
                  <a:lnTo>
                    <a:pt x="6689889" y="15897"/>
                  </a:lnTo>
                  <a:lnTo>
                    <a:pt x="6736559" y="35228"/>
                  </a:lnTo>
                  <a:lnTo>
                    <a:pt x="6779774" y="61666"/>
                  </a:lnTo>
                  <a:lnTo>
                    <a:pt x="6818666" y="94853"/>
                  </a:lnTo>
                  <a:lnTo>
                    <a:pt x="6851852" y="133745"/>
                  </a:lnTo>
                  <a:lnTo>
                    <a:pt x="6878291" y="176960"/>
                  </a:lnTo>
                  <a:lnTo>
                    <a:pt x="6897622" y="223629"/>
                  </a:lnTo>
                  <a:lnTo>
                    <a:pt x="6909485" y="272882"/>
                  </a:lnTo>
                  <a:lnTo>
                    <a:pt x="6913519" y="323849"/>
                  </a:lnTo>
                  <a:lnTo>
                    <a:pt x="6913519" y="841609"/>
                  </a:lnTo>
                  <a:lnTo>
                    <a:pt x="6909485" y="892576"/>
                  </a:lnTo>
                  <a:lnTo>
                    <a:pt x="6897622" y="941829"/>
                  </a:lnTo>
                  <a:lnTo>
                    <a:pt x="6878291" y="988498"/>
                  </a:lnTo>
                  <a:lnTo>
                    <a:pt x="6851852" y="1031714"/>
                  </a:lnTo>
                  <a:lnTo>
                    <a:pt x="6818666" y="1070605"/>
                  </a:lnTo>
                  <a:lnTo>
                    <a:pt x="6779774" y="1103792"/>
                  </a:lnTo>
                  <a:lnTo>
                    <a:pt x="6736559" y="1130231"/>
                  </a:lnTo>
                  <a:lnTo>
                    <a:pt x="6689889" y="1149562"/>
                  </a:lnTo>
                  <a:lnTo>
                    <a:pt x="6640636" y="1161425"/>
                  </a:lnTo>
                  <a:lnTo>
                    <a:pt x="6589669" y="1165459"/>
                  </a:lnTo>
                  <a:close/>
                </a:path>
              </a:pathLst>
            </a:custGeom>
            <a:solidFill>
              <a:srgbClr val="9D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0782" y="3401394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8115" y="1435375"/>
            <a:ext cx="6230620" cy="854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s-CO" sz="2400" b="1" dirty="0"/>
              <a:t>Arrendatario:</a:t>
            </a:r>
            <a:r>
              <a:rPr lang="es-CO" sz="2400" dirty="0"/>
              <a:t> </a:t>
            </a:r>
            <a:r>
              <a:rPr lang="es-MX" sz="2400" dirty="0"/>
              <a:t>Busca propiedades para alquilar o pone su propiedad en alquiler.</a:t>
            </a:r>
            <a:endParaRPr sz="2100" dirty="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2676" y="3210881"/>
            <a:ext cx="6107430" cy="714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15599"/>
              </a:lnSpc>
              <a:spcBef>
                <a:spcPts val="100"/>
              </a:spcBef>
            </a:pPr>
            <a:r>
              <a:rPr lang="es-CO" sz="2000" b="1" dirty="0"/>
              <a:t>Agente Inmobiliario </a:t>
            </a:r>
            <a:r>
              <a:rPr lang="es-MX" sz="2000" dirty="0"/>
              <a:t>Vende o alquila propiedades en nombre de clientes o propietarios.</a:t>
            </a:r>
            <a:endParaRPr sz="2000" dirty="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5800" y="5033516"/>
            <a:ext cx="7820025" cy="1139190"/>
            <a:chOff x="685800" y="5033516"/>
            <a:chExt cx="7820025" cy="1139190"/>
          </a:xfrm>
        </p:grpSpPr>
        <p:sp>
          <p:nvSpPr>
            <p:cNvPr id="15" name="object 15"/>
            <p:cNvSpPr/>
            <p:nvPr/>
          </p:nvSpPr>
          <p:spPr>
            <a:xfrm>
              <a:off x="685800" y="5033516"/>
              <a:ext cx="7820025" cy="1139190"/>
            </a:xfrm>
            <a:custGeom>
              <a:avLst/>
              <a:gdLst/>
              <a:ahLst/>
              <a:cxnLst/>
              <a:rect l="l" t="t" r="r" b="b"/>
              <a:pathLst>
                <a:path w="7820025" h="1139189">
                  <a:moveTo>
                    <a:pt x="7497641" y="1138683"/>
                  </a:moveTo>
                  <a:lnTo>
                    <a:pt x="323849" y="1138683"/>
                  </a:lnTo>
                  <a:lnTo>
                    <a:pt x="272882" y="1134649"/>
                  </a:lnTo>
                  <a:lnTo>
                    <a:pt x="223629" y="1122786"/>
                  </a:lnTo>
                  <a:lnTo>
                    <a:pt x="176960" y="1103455"/>
                  </a:lnTo>
                  <a:lnTo>
                    <a:pt x="133745" y="1077016"/>
                  </a:lnTo>
                  <a:lnTo>
                    <a:pt x="94853" y="1043830"/>
                  </a:lnTo>
                  <a:lnTo>
                    <a:pt x="61666" y="1004938"/>
                  </a:lnTo>
                  <a:lnTo>
                    <a:pt x="35228" y="961723"/>
                  </a:lnTo>
                  <a:lnTo>
                    <a:pt x="15897" y="915053"/>
                  </a:lnTo>
                  <a:lnTo>
                    <a:pt x="4034" y="865801"/>
                  </a:lnTo>
                  <a:lnTo>
                    <a:pt x="0" y="814833"/>
                  </a:lnTo>
                  <a:lnTo>
                    <a:pt x="0" y="323850"/>
                  </a:lnTo>
                  <a:lnTo>
                    <a:pt x="4034" y="272882"/>
                  </a:lnTo>
                  <a:lnTo>
                    <a:pt x="15897" y="223630"/>
                  </a:lnTo>
                  <a:lnTo>
                    <a:pt x="35228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7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7497641" y="0"/>
                  </a:lnTo>
                  <a:lnTo>
                    <a:pt x="7548608" y="4034"/>
                  </a:lnTo>
                  <a:lnTo>
                    <a:pt x="7597861" y="15897"/>
                  </a:lnTo>
                  <a:lnTo>
                    <a:pt x="7644530" y="35228"/>
                  </a:lnTo>
                  <a:lnTo>
                    <a:pt x="7687745" y="61667"/>
                  </a:lnTo>
                  <a:lnTo>
                    <a:pt x="7726637" y="94853"/>
                  </a:lnTo>
                  <a:lnTo>
                    <a:pt x="7759824" y="133745"/>
                  </a:lnTo>
                  <a:lnTo>
                    <a:pt x="7786262" y="176960"/>
                  </a:lnTo>
                  <a:lnTo>
                    <a:pt x="7805593" y="223630"/>
                  </a:lnTo>
                  <a:lnTo>
                    <a:pt x="7817456" y="272882"/>
                  </a:lnTo>
                  <a:lnTo>
                    <a:pt x="7819555" y="299402"/>
                  </a:lnTo>
                  <a:lnTo>
                    <a:pt x="7819555" y="839281"/>
                  </a:lnTo>
                  <a:lnTo>
                    <a:pt x="7805593" y="915053"/>
                  </a:lnTo>
                  <a:lnTo>
                    <a:pt x="7786262" y="961723"/>
                  </a:lnTo>
                  <a:lnTo>
                    <a:pt x="7759824" y="1004938"/>
                  </a:lnTo>
                  <a:lnTo>
                    <a:pt x="7726637" y="1043830"/>
                  </a:lnTo>
                  <a:lnTo>
                    <a:pt x="7687745" y="1077016"/>
                  </a:lnTo>
                  <a:lnTo>
                    <a:pt x="7644530" y="1103455"/>
                  </a:lnTo>
                  <a:lnTo>
                    <a:pt x="7597861" y="1122786"/>
                  </a:lnTo>
                  <a:lnTo>
                    <a:pt x="7548608" y="1134649"/>
                  </a:lnTo>
                  <a:lnTo>
                    <a:pt x="7497641" y="1138683"/>
                  </a:lnTo>
                  <a:close/>
                </a:path>
              </a:pathLst>
            </a:custGeom>
            <a:solidFill>
              <a:srgbClr val="9D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5427215"/>
              <a:ext cx="85725" cy="857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92658" y="5236702"/>
            <a:ext cx="7239634" cy="357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5080" indent="-266700">
              <a:lnSpc>
                <a:spcPct val="115599"/>
              </a:lnSpc>
              <a:spcBef>
                <a:spcPts val="100"/>
              </a:spcBef>
            </a:pPr>
            <a:r>
              <a:rPr lang="es-CO" sz="2000" b="1" dirty="0"/>
              <a:t>Propietario</a:t>
            </a:r>
            <a:r>
              <a:rPr lang="es-CO" sz="2000" dirty="0"/>
              <a:t> </a:t>
            </a:r>
            <a:r>
              <a:rPr sz="2000" spc="-114" dirty="0">
                <a:latin typeface="Arial Black"/>
                <a:cs typeface="Arial Black"/>
              </a:rPr>
              <a:t>: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lang="es-CO" sz="2000" dirty="0"/>
              <a:t>Vende o alquila sus propiedades directamente.</a:t>
            </a:r>
            <a:endParaRPr sz="20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786" y="1219200"/>
            <a:ext cx="11038427" cy="3138155"/>
            <a:chOff x="720178" y="1208975"/>
            <a:chExt cx="11038427" cy="3138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178" y="1208975"/>
              <a:ext cx="1904999" cy="1914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34356" y="2937431"/>
              <a:ext cx="3524249" cy="14096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7961" y="270887"/>
            <a:ext cx="6622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8580" algn="l"/>
                <a:tab pos="2431415" algn="l"/>
                <a:tab pos="4532630" algn="l"/>
              </a:tabLst>
            </a:pPr>
            <a:r>
              <a:rPr spc="75" dirty="0"/>
              <a:t>¿Por</a:t>
            </a:r>
            <a:r>
              <a:rPr dirty="0"/>
              <a:t>	</a:t>
            </a:r>
            <a:r>
              <a:rPr spc="120" dirty="0"/>
              <a:t>qué</a:t>
            </a:r>
            <a:r>
              <a:rPr dirty="0"/>
              <a:t>	</a:t>
            </a:r>
            <a:r>
              <a:rPr spc="135" dirty="0"/>
              <a:t>usamos</a:t>
            </a:r>
            <a:r>
              <a:rPr dirty="0"/>
              <a:t>	</a:t>
            </a:r>
            <a:r>
              <a:rPr spc="-10" dirty="0"/>
              <a:t>Scrum?: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2994" y="1708025"/>
            <a:ext cx="2221478" cy="1692273"/>
            <a:chOff x="682994" y="1708025"/>
            <a:chExt cx="2221478" cy="1692273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8747" y="1708025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994" y="3314574"/>
              <a:ext cx="85725" cy="85724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911545" y="1517512"/>
            <a:ext cx="11083290" cy="2974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9485" marR="5080" indent="-59055" algn="l">
              <a:lnSpc>
                <a:spcPct val="115599"/>
              </a:lnSpc>
              <a:spcBef>
                <a:spcPts val="100"/>
              </a:spcBef>
            </a:pPr>
            <a:r>
              <a:rPr lang="es-MX" dirty="0"/>
              <a:t>Scrum es un marco de trabajo ágil muy utilizado en el desarrollo de software y en proyectos en general porque ofrece varias ventajas que ayudan a mejorar la productividad, la calidad del producto y la satisfacción del cliente</a:t>
            </a:r>
            <a:r>
              <a:rPr spc="-10" dirty="0"/>
              <a:t>.</a:t>
            </a: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pc="-10" dirty="0"/>
          </a:p>
          <a:p>
            <a:pPr marL="12700" marR="4215765">
              <a:lnSpc>
                <a:spcPct val="115599"/>
              </a:lnSpc>
            </a:pPr>
            <a:r>
              <a:rPr spc="-10" dirty="0"/>
              <a:t>Permite</a:t>
            </a:r>
            <a:r>
              <a:rPr spc="-125" dirty="0"/>
              <a:t> </a:t>
            </a:r>
            <a:r>
              <a:rPr spc="-30" dirty="0"/>
              <a:t>la</a:t>
            </a:r>
            <a:r>
              <a:rPr spc="-114" dirty="0"/>
              <a:t> </a:t>
            </a:r>
            <a:r>
              <a:rPr spc="-55" dirty="0"/>
              <a:t>distribución</a:t>
            </a:r>
            <a:r>
              <a:rPr spc="-114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20" dirty="0"/>
              <a:t>tareas</a:t>
            </a:r>
            <a:r>
              <a:rPr spc="-114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dirty="0"/>
              <a:t>manera</a:t>
            </a:r>
            <a:r>
              <a:rPr spc="-120" dirty="0"/>
              <a:t> </a:t>
            </a:r>
            <a:r>
              <a:rPr spc="-35" dirty="0"/>
              <a:t>equivalente</a:t>
            </a:r>
            <a:r>
              <a:rPr spc="-114" dirty="0"/>
              <a:t> </a:t>
            </a:r>
            <a:r>
              <a:rPr spc="-50" dirty="0"/>
              <a:t>a </a:t>
            </a:r>
            <a:r>
              <a:rPr spc="-30" dirty="0"/>
              <a:t>través</a:t>
            </a:r>
            <a:r>
              <a:rPr spc="-110" dirty="0"/>
              <a:t> </a:t>
            </a:r>
            <a:r>
              <a:rPr dirty="0"/>
              <a:t>de</a:t>
            </a:r>
            <a:r>
              <a:rPr spc="-105" dirty="0"/>
              <a:t> </a:t>
            </a:r>
            <a:r>
              <a:rPr spc="-30" dirty="0"/>
              <a:t>la</a:t>
            </a:r>
            <a:r>
              <a:rPr spc="-105" dirty="0"/>
              <a:t> </a:t>
            </a:r>
            <a:r>
              <a:rPr spc="-55" dirty="0"/>
              <a:t>asignación</a:t>
            </a:r>
            <a:r>
              <a:rPr spc="-105" dirty="0"/>
              <a:t> </a:t>
            </a:r>
            <a:r>
              <a:rPr spc="-45" dirty="0"/>
              <a:t>roles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70" dirty="0"/>
              <a:t>los</a:t>
            </a:r>
            <a:r>
              <a:rPr spc="-105" dirty="0"/>
              <a:t> </a:t>
            </a:r>
            <a:r>
              <a:rPr spc="-45" dirty="0"/>
              <a:t>integrantes</a:t>
            </a:r>
            <a:r>
              <a:rPr spc="-105" dirty="0"/>
              <a:t> </a:t>
            </a:r>
            <a:r>
              <a:rPr spc="-45" dirty="0"/>
              <a:t>del</a:t>
            </a:r>
            <a:r>
              <a:rPr spc="-105" dirty="0"/>
              <a:t> </a:t>
            </a:r>
            <a:r>
              <a:rPr spc="-10" dirty="0"/>
              <a:t>equipo </a:t>
            </a:r>
            <a:r>
              <a:rPr spc="-35" dirty="0"/>
              <a:t>quienes</a:t>
            </a:r>
            <a:r>
              <a:rPr spc="-105" dirty="0"/>
              <a:t> </a:t>
            </a:r>
            <a:r>
              <a:rPr spc="-20" dirty="0"/>
              <a:t>apoyarán</a:t>
            </a:r>
            <a:r>
              <a:rPr spc="-100" dirty="0"/>
              <a:t> </a:t>
            </a:r>
            <a:r>
              <a:rPr spc="-45" dirty="0"/>
              <a:t>el</a:t>
            </a:r>
            <a:r>
              <a:rPr spc="-100" dirty="0"/>
              <a:t> </a:t>
            </a:r>
            <a:r>
              <a:rPr spc="-35" dirty="0"/>
              <a:t>desarrollo</a:t>
            </a:r>
            <a:r>
              <a:rPr spc="-105" dirty="0"/>
              <a:t> </a:t>
            </a:r>
            <a:r>
              <a:rPr spc="-45" dirty="0"/>
              <a:t>del</a:t>
            </a:r>
            <a:r>
              <a:rPr spc="-100" dirty="0"/>
              <a:t> </a:t>
            </a:r>
            <a:r>
              <a:rPr spc="-10" dirty="0"/>
              <a:t>proyecto.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4857" y="303047"/>
            <a:ext cx="857249" cy="838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033" y="2495511"/>
            <a:ext cx="11229974" cy="18669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2168" y="356297"/>
            <a:ext cx="7517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26080" algn="l"/>
                <a:tab pos="3383279" algn="l"/>
                <a:tab pos="5726430" algn="l"/>
              </a:tabLst>
            </a:pPr>
            <a:r>
              <a:rPr spc="175" dirty="0"/>
              <a:t>Estructura</a:t>
            </a:r>
            <a:r>
              <a:rPr dirty="0"/>
              <a:t>	</a:t>
            </a:r>
            <a:r>
              <a:rPr spc="-50" dirty="0"/>
              <a:t>y</a:t>
            </a:r>
            <a:r>
              <a:rPr dirty="0"/>
              <a:t>	</a:t>
            </a:r>
            <a:r>
              <a:rPr spc="225" dirty="0"/>
              <a:t>Tamaño</a:t>
            </a:r>
            <a:r>
              <a:rPr dirty="0"/>
              <a:t>	</a:t>
            </a:r>
            <a:r>
              <a:rPr spc="110" dirty="0"/>
              <a:t>Sprint: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4532" y="517585"/>
            <a:ext cx="5549900" cy="1656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215" marR="5080" indent="-1454150">
              <a:lnSpc>
                <a:spcPct val="115900"/>
              </a:lnSpc>
              <a:spcBef>
                <a:spcPts val="100"/>
              </a:spcBef>
              <a:tabLst>
                <a:tab pos="2482215" algn="l"/>
              </a:tabLst>
            </a:pPr>
            <a:r>
              <a:rPr spc="125" dirty="0"/>
              <a:t>Proyecto</a:t>
            </a:r>
            <a:r>
              <a:rPr dirty="0"/>
              <a:t>	</a:t>
            </a:r>
            <a:r>
              <a:rPr spc="130" dirty="0"/>
              <a:t>Productivo: </a:t>
            </a:r>
            <a:r>
              <a:rPr lang="es-CO" spc="204" dirty="0"/>
              <a:t>SAAVP</a:t>
            </a:r>
            <a:endParaRPr spc="204" dirty="0"/>
          </a:p>
        </p:txBody>
      </p:sp>
      <p:pic>
        <p:nvPicPr>
          <p:cNvPr id="4" name="Picture 6" descr="https://lh7-rt.googleusercontent.com/docsz/AD_4nXdtG0zKA1pTEvcTW-3DAV1N5ZSi2g5rjZZvszhmObbgDlnJF-Bd9yZE0E6lLJdeVnrSzr4aYmg6Putsr2Gu4g4T1m5LTzcyUUObi7wBbKKomWq-Maxj1kOug28CmeGEIklpwCcqAsTMA_bDphARRo8OxfTKOlE9ZdKMfPUXPo_SI39u2DC4gRo?key=tO1PsGtFQGUmgi0Po1GRUQ">
            <a:extLst>
              <a:ext uri="{FF2B5EF4-FFF2-40B4-BE49-F238E27FC236}">
                <a16:creationId xmlns:a16="http://schemas.microsoft.com/office/drawing/2014/main" id="{3137BD74-6273-4F14-96D3-F70C41404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1" y="2577024"/>
            <a:ext cx="3574655" cy="30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" y="3438143"/>
            <a:ext cx="12179808" cy="38404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095" y="1335023"/>
            <a:ext cx="12186285" cy="920750"/>
            <a:chOff x="6095" y="1335023"/>
            <a:chExt cx="12186285" cy="9207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" y="1335023"/>
              <a:ext cx="12185904" cy="21945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" y="1335023"/>
              <a:ext cx="12185904" cy="9204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5" y="1335023"/>
              <a:ext cx="12183110" cy="216535"/>
            </a:xfrm>
            <a:custGeom>
              <a:avLst/>
              <a:gdLst/>
              <a:ahLst/>
              <a:cxnLst/>
              <a:rect l="l" t="t" r="r" b="b"/>
              <a:pathLst>
                <a:path w="12183110" h="216534">
                  <a:moveTo>
                    <a:pt x="12182856" y="216408"/>
                  </a:moveTo>
                  <a:lnTo>
                    <a:pt x="0" y="216408"/>
                  </a:lnTo>
                  <a:lnTo>
                    <a:pt x="0" y="0"/>
                  </a:lnTo>
                  <a:lnTo>
                    <a:pt x="12182856" y="0"/>
                  </a:lnTo>
                  <a:lnTo>
                    <a:pt x="12182856" y="216408"/>
                  </a:lnTo>
                  <a:close/>
                </a:path>
              </a:pathLst>
            </a:custGeom>
            <a:solidFill>
              <a:srgbClr val="38A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" y="1566671"/>
              <a:ext cx="12185904" cy="1584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655" y="1740407"/>
              <a:ext cx="938783" cy="5090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9655" y="1740407"/>
              <a:ext cx="938783" cy="50901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" y="4888991"/>
            <a:ext cx="12186285" cy="24765"/>
            <a:chOff x="6095" y="4888991"/>
            <a:chExt cx="12186285" cy="2476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" y="4888991"/>
              <a:ext cx="12185904" cy="243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" y="4888991"/>
              <a:ext cx="12185904" cy="24383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6095" y="5266943"/>
            <a:ext cx="12183110" cy="502920"/>
          </a:xfrm>
          <a:custGeom>
            <a:avLst/>
            <a:gdLst/>
            <a:ahLst/>
            <a:cxnLst/>
            <a:rect l="l" t="t" r="r" b="b"/>
            <a:pathLst>
              <a:path w="12183110" h="502920">
                <a:moveTo>
                  <a:pt x="12182856" y="502920"/>
                </a:moveTo>
                <a:lnTo>
                  <a:pt x="0" y="502920"/>
                </a:lnTo>
                <a:lnTo>
                  <a:pt x="0" y="0"/>
                </a:lnTo>
                <a:lnTo>
                  <a:pt x="12182856" y="0"/>
                </a:lnTo>
                <a:lnTo>
                  <a:pt x="12182856" y="502920"/>
                </a:lnTo>
                <a:close/>
              </a:path>
            </a:pathLst>
          </a:custGeom>
          <a:solidFill>
            <a:srgbClr val="349A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48221" y="5197093"/>
            <a:ext cx="4349750" cy="5740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Línea</a:t>
            </a:r>
            <a:r>
              <a:rPr sz="135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55" dirty="0">
                <a:solidFill>
                  <a:srgbClr val="BCEDBF"/>
                </a:solidFill>
                <a:latin typeface="Arial MT"/>
                <a:cs typeface="Arial MT"/>
              </a:rPr>
              <a:t>de</a:t>
            </a:r>
            <a:r>
              <a:rPr sz="1350" spc="210" dirty="0">
                <a:solidFill>
                  <a:srgbClr val="BCEDBF"/>
                </a:solidFill>
                <a:latin typeface="Arial MT"/>
                <a:cs typeface="Arial MT"/>
              </a:rPr>
              <a:t> </a:t>
            </a:r>
            <a:r>
              <a:rPr sz="1350" spc="90" dirty="0">
                <a:solidFill>
                  <a:srgbClr val="FFFFFF"/>
                </a:solidFill>
                <a:latin typeface="Arial MT"/>
                <a:cs typeface="Arial MT"/>
              </a:rPr>
              <a:t>atención</a:t>
            </a:r>
            <a:r>
              <a:rPr sz="135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35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85" dirty="0">
                <a:solidFill>
                  <a:srgbClr val="FFFFFF"/>
                </a:solidFill>
                <a:latin typeface="Arial MT"/>
                <a:cs typeface="Arial MT"/>
              </a:rPr>
              <a:t>ciudadano:</a:t>
            </a:r>
            <a:r>
              <a:rPr sz="135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r>
              <a:rPr sz="13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100" dirty="0">
                <a:solidFill>
                  <a:srgbClr val="FFFFFF"/>
                </a:solidFill>
                <a:latin typeface="Arial MT"/>
                <a:cs typeface="Arial MT"/>
              </a:rPr>
              <a:t>8000</a:t>
            </a:r>
            <a:r>
              <a:rPr sz="135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910270</a:t>
            </a:r>
            <a:endParaRPr sz="1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50" spc="50" dirty="0">
                <a:solidFill>
                  <a:srgbClr val="FFFFFF"/>
                </a:solidFill>
                <a:latin typeface="Arial MT"/>
                <a:cs typeface="Arial MT"/>
              </a:rPr>
              <a:t>Línea</a:t>
            </a:r>
            <a:r>
              <a:rPr sz="135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55" dirty="0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r>
              <a:rPr sz="135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90" dirty="0">
                <a:solidFill>
                  <a:srgbClr val="FFFFFF"/>
                </a:solidFill>
                <a:latin typeface="Arial MT"/>
                <a:cs typeface="Arial MT"/>
              </a:rPr>
              <a:t>atención</a:t>
            </a:r>
            <a:r>
              <a:rPr sz="1350" spc="22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8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3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85" dirty="0">
                <a:solidFill>
                  <a:srgbClr val="FFFFFF"/>
                </a:solidFill>
                <a:latin typeface="Arial MT"/>
                <a:cs typeface="Arial MT"/>
              </a:rPr>
              <a:t>empresario:</a:t>
            </a:r>
            <a:r>
              <a:rPr sz="1350" spc="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FFFFFF"/>
                </a:solidFill>
                <a:latin typeface="Arial MT"/>
                <a:cs typeface="Arial MT"/>
              </a:rPr>
              <a:t>01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105" dirty="0">
                <a:solidFill>
                  <a:srgbClr val="FFFFFF"/>
                </a:solidFill>
                <a:latin typeface="Arial MT"/>
                <a:cs typeface="Arial MT"/>
              </a:rPr>
              <a:t>8000</a:t>
            </a:r>
            <a:r>
              <a:rPr sz="135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 MT"/>
                <a:cs typeface="Arial MT"/>
              </a:rPr>
              <a:t>910682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6089" y="5400039"/>
            <a:ext cx="19850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55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55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3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204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r>
              <a:rPr sz="1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3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3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750" spc="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30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3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3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4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d</a:t>
            </a:r>
            <a:r>
              <a:rPr sz="13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3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3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6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3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80" dirty="0">
                <a:solidFill>
                  <a:srgbClr val="E8FDF9"/>
                </a:solidFill>
                <a:latin typeface="Arial Black"/>
                <a:cs typeface="Arial Black"/>
              </a:rPr>
              <a:t>o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3321" y="5546343"/>
            <a:ext cx="185356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Arial Black"/>
                <a:cs typeface="Arial Black"/>
              </a:rPr>
              <a:t>@</a:t>
            </a:r>
            <a:r>
              <a:rPr sz="1300" spc="90" dirty="0">
                <a:solidFill>
                  <a:srgbClr val="F6F6F6"/>
                </a:solidFill>
                <a:latin typeface="Arial Black"/>
                <a:cs typeface="Arial Black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3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5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13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8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229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3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40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300" spc="-1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300" spc="-1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65" dirty="0">
                <a:solidFill>
                  <a:srgbClr val="FFFFFF"/>
                </a:solidFill>
                <a:latin typeface="Arial Black"/>
                <a:cs typeface="Arial Black"/>
              </a:rPr>
              <a:t>m</a:t>
            </a:r>
            <a:r>
              <a:rPr sz="1300" spc="-1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3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45" dirty="0">
                <a:solidFill>
                  <a:srgbClr val="FFFFFF"/>
                </a:solidFill>
                <a:latin typeface="Arial Black"/>
                <a:cs typeface="Arial Black"/>
              </a:rPr>
              <a:t>c</a:t>
            </a:r>
            <a:r>
              <a:rPr sz="13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3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96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pc="260" dirty="0">
                <a:solidFill>
                  <a:srgbClr val="37AA00"/>
                </a:solidFill>
              </a:rPr>
              <a:t>Planteamiento </a:t>
            </a:r>
            <a:r>
              <a:rPr spc="130" dirty="0">
                <a:solidFill>
                  <a:srgbClr val="37AA00"/>
                </a:solidFill>
              </a:rPr>
              <a:t>del</a:t>
            </a:r>
            <a:r>
              <a:rPr spc="260" dirty="0">
                <a:solidFill>
                  <a:srgbClr val="37AA00"/>
                </a:solidFill>
              </a:rPr>
              <a:t> </a:t>
            </a:r>
            <a:r>
              <a:rPr spc="235" dirty="0">
                <a:solidFill>
                  <a:srgbClr val="37AA00"/>
                </a:solidFill>
              </a:rPr>
              <a:t>Problema: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5108" y="1970325"/>
            <a:ext cx="5418455" cy="29264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199"/>
              </a:lnSpc>
              <a:spcBef>
                <a:spcPts val="100"/>
              </a:spcBef>
            </a:pPr>
            <a:r>
              <a:rPr lang="es-ES" sz="2400" b="1" dirty="0">
                <a:solidFill>
                  <a:schemeClr val="dk1"/>
                </a:solidFill>
              </a:rPr>
              <a:t>En la empresa PORTAFOLIO INMOBILIARIO, se ha identificado una disminución significativa en la satisfacción de los clientes durante el último año, lo que se refleja en una disminución en las ventas y un aumento en las quejas recibidas</a:t>
            </a:r>
            <a:endParaRPr sz="24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D01C5E7-B628-4E51-AB0F-174B35E83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295400"/>
            <a:ext cx="4057859" cy="51437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976" y="0"/>
            <a:ext cx="11920220" cy="1755139"/>
            <a:chOff x="271976" y="0"/>
            <a:chExt cx="11920220" cy="17551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976" y="0"/>
              <a:ext cx="11920023" cy="17547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4857" y="303047"/>
              <a:ext cx="857249" cy="83819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884835" y="2209800"/>
            <a:ext cx="1495425" cy="841375"/>
          </a:xfrm>
          <a:custGeom>
            <a:avLst/>
            <a:gdLst/>
            <a:ahLst/>
            <a:cxnLst/>
            <a:rect l="l" t="t" r="r" b="b"/>
            <a:pathLst>
              <a:path w="1495425" h="841375">
                <a:moveTo>
                  <a:pt x="896695" y="840979"/>
                </a:moveTo>
                <a:lnTo>
                  <a:pt x="852723" y="826408"/>
                </a:lnTo>
                <a:lnTo>
                  <a:pt x="830894" y="784101"/>
                </a:lnTo>
                <a:lnTo>
                  <a:pt x="822680" y="737518"/>
                </a:lnTo>
                <a:lnTo>
                  <a:pt x="818193" y="676325"/>
                </a:lnTo>
                <a:lnTo>
                  <a:pt x="814915" y="616002"/>
                </a:lnTo>
                <a:lnTo>
                  <a:pt x="814076" y="610090"/>
                </a:lnTo>
                <a:lnTo>
                  <a:pt x="779879" y="584508"/>
                </a:lnTo>
                <a:lnTo>
                  <a:pt x="725264" y="581342"/>
                </a:lnTo>
                <a:lnTo>
                  <a:pt x="707144" y="581347"/>
                </a:lnTo>
                <a:lnTo>
                  <a:pt x="688767" y="581636"/>
                </a:lnTo>
                <a:lnTo>
                  <a:pt x="670134" y="582206"/>
                </a:lnTo>
                <a:lnTo>
                  <a:pt x="648323" y="583009"/>
                </a:lnTo>
                <a:lnTo>
                  <a:pt x="619997" y="584001"/>
                </a:lnTo>
                <a:lnTo>
                  <a:pt x="543804" y="586553"/>
                </a:lnTo>
                <a:lnTo>
                  <a:pt x="500215" y="587389"/>
                </a:lnTo>
                <a:lnTo>
                  <a:pt x="423703" y="588116"/>
                </a:lnTo>
                <a:lnTo>
                  <a:pt x="385077" y="588643"/>
                </a:lnTo>
                <a:lnTo>
                  <a:pt x="345727" y="589667"/>
                </a:lnTo>
                <a:lnTo>
                  <a:pt x="305654" y="591188"/>
                </a:lnTo>
                <a:lnTo>
                  <a:pt x="264858" y="593206"/>
                </a:lnTo>
                <a:lnTo>
                  <a:pt x="189454" y="598493"/>
                </a:lnTo>
                <a:lnTo>
                  <a:pt x="151760" y="601192"/>
                </a:lnTo>
                <a:lnTo>
                  <a:pt x="114010" y="603223"/>
                </a:lnTo>
                <a:lnTo>
                  <a:pt x="101382" y="603458"/>
                </a:lnTo>
                <a:lnTo>
                  <a:pt x="88457" y="602956"/>
                </a:lnTo>
                <a:lnTo>
                  <a:pt x="47572" y="590592"/>
                </a:lnTo>
                <a:lnTo>
                  <a:pt x="17423" y="548743"/>
                </a:lnTo>
                <a:lnTo>
                  <a:pt x="6366" y="504682"/>
                </a:lnTo>
                <a:lnTo>
                  <a:pt x="717" y="445652"/>
                </a:lnTo>
                <a:lnTo>
                  <a:pt x="0" y="415956"/>
                </a:lnTo>
                <a:lnTo>
                  <a:pt x="410" y="386337"/>
                </a:lnTo>
                <a:lnTo>
                  <a:pt x="6919" y="343243"/>
                </a:lnTo>
                <a:lnTo>
                  <a:pt x="27648" y="309648"/>
                </a:lnTo>
                <a:lnTo>
                  <a:pt x="96844" y="277915"/>
                </a:lnTo>
                <a:lnTo>
                  <a:pt x="135570" y="272333"/>
                </a:lnTo>
                <a:lnTo>
                  <a:pt x="183509" y="268016"/>
                </a:lnTo>
                <a:lnTo>
                  <a:pt x="242968" y="263342"/>
                </a:lnTo>
                <a:lnTo>
                  <a:pt x="299815" y="259047"/>
                </a:lnTo>
                <a:lnTo>
                  <a:pt x="354048" y="255131"/>
                </a:lnTo>
                <a:lnTo>
                  <a:pt x="405669" y="251595"/>
                </a:lnTo>
                <a:lnTo>
                  <a:pt x="454676" y="248438"/>
                </a:lnTo>
                <a:lnTo>
                  <a:pt x="460018" y="248103"/>
                </a:lnTo>
                <a:lnTo>
                  <a:pt x="465195" y="247757"/>
                </a:lnTo>
                <a:lnTo>
                  <a:pt x="508144" y="244700"/>
                </a:lnTo>
                <a:lnTo>
                  <a:pt x="584016" y="239382"/>
                </a:lnTo>
                <a:lnTo>
                  <a:pt x="668586" y="234039"/>
                </a:lnTo>
                <a:lnTo>
                  <a:pt x="715233" y="232077"/>
                </a:lnTo>
                <a:lnTo>
                  <a:pt x="761889" y="230594"/>
                </a:lnTo>
                <a:lnTo>
                  <a:pt x="808548" y="229308"/>
                </a:lnTo>
                <a:lnTo>
                  <a:pt x="808954" y="229299"/>
                </a:lnTo>
                <a:lnTo>
                  <a:pt x="809144" y="229092"/>
                </a:lnTo>
                <a:lnTo>
                  <a:pt x="807032" y="194696"/>
                </a:lnTo>
                <a:lnTo>
                  <a:pt x="805296" y="160684"/>
                </a:lnTo>
                <a:lnTo>
                  <a:pt x="804023" y="126648"/>
                </a:lnTo>
                <a:lnTo>
                  <a:pt x="803332" y="92585"/>
                </a:lnTo>
                <a:lnTo>
                  <a:pt x="803345" y="83370"/>
                </a:lnTo>
                <a:lnTo>
                  <a:pt x="808755" y="36339"/>
                </a:lnTo>
                <a:lnTo>
                  <a:pt x="832242" y="4679"/>
                </a:lnTo>
                <a:lnTo>
                  <a:pt x="853895" y="0"/>
                </a:lnTo>
                <a:lnTo>
                  <a:pt x="865954" y="1298"/>
                </a:lnTo>
                <a:lnTo>
                  <a:pt x="902114" y="14132"/>
                </a:lnTo>
                <a:lnTo>
                  <a:pt x="943552" y="36395"/>
                </a:lnTo>
                <a:lnTo>
                  <a:pt x="993574" y="65488"/>
                </a:lnTo>
                <a:lnTo>
                  <a:pt x="1043355" y="94983"/>
                </a:lnTo>
                <a:lnTo>
                  <a:pt x="1092020" y="124197"/>
                </a:lnTo>
                <a:lnTo>
                  <a:pt x="1140590" y="153569"/>
                </a:lnTo>
                <a:lnTo>
                  <a:pt x="1189063" y="183098"/>
                </a:lnTo>
                <a:lnTo>
                  <a:pt x="1237440" y="212785"/>
                </a:lnTo>
                <a:lnTo>
                  <a:pt x="1241919" y="215544"/>
                </a:lnTo>
                <a:lnTo>
                  <a:pt x="1246339" y="218244"/>
                </a:lnTo>
                <a:lnTo>
                  <a:pt x="1301058" y="251373"/>
                </a:lnTo>
                <a:lnTo>
                  <a:pt x="1346338" y="279029"/>
                </a:lnTo>
                <a:lnTo>
                  <a:pt x="1389409" y="305834"/>
                </a:lnTo>
                <a:lnTo>
                  <a:pt x="1433136" y="333768"/>
                </a:lnTo>
                <a:lnTo>
                  <a:pt x="1464217" y="356051"/>
                </a:lnTo>
                <a:lnTo>
                  <a:pt x="1490419" y="385379"/>
                </a:lnTo>
                <a:lnTo>
                  <a:pt x="1495140" y="417432"/>
                </a:lnTo>
                <a:lnTo>
                  <a:pt x="1486445" y="439217"/>
                </a:lnTo>
                <a:lnTo>
                  <a:pt x="1454494" y="474916"/>
                </a:lnTo>
                <a:lnTo>
                  <a:pt x="1416673" y="505574"/>
                </a:lnTo>
                <a:lnTo>
                  <a:pt x="1363982" y="544325"/>
                </a:lnTo>
                <a:lnTo>
                  <a:pt x="1324769" y="572896"/>
                </a:lnTo>
                <a:lnTo>
                  <a:pt x="1285450" y="601409"/>
                </a:lnTo>
                <a:lnTo>
                  <a:pt x="1246074" y="629803"/>
                </a:lnTo>
                <a:lnTo>
                  <a:pt x="1206690" y="658016"/>
                </a:lnTo>
                <a:lnTo>
                  <a:pt x="1167345" y="685987"/>
                </a:lnTo>
                <a:lnTo>
                  <a:pt x="1128087" y="713653"/>
                </a:lnTo>
                <a:lnTo>
                  <a:pt x="1088966" y="740952"/>
                </a:lnTo>
                <a:lnTo>
                  <a:pt x="1034605" y="776997"/>
                </a:lnTo>
                <a:lnTo>
                  <a:pt x="977873" y="810215"/>
                </a:lnTo>
                <a:lnTo>
                  <a:pt x="941912" y="827137"/>
                </a:lnTo>
                <a:lnTo>
                  <a:pt x="904488" y="839515"/>
                </a:lnTo>
                <a:lnTo>
                  <a:pt x="896695" y="840979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solidFill>
                  <a:srgbClr val="37AA00"/>
                </a:solidFill>
                <a:latin typeface="Calibri"/>
                <a:cs typeface="Calibri"/>
              </a:rPr>
              <a:t>TRI:</a:t>
            </a:r>
          </a:p>
        </p:txBody>
      </p:sp>
      <p:sp>
        <p:nvSpPr>
          <p:cNvPr id="12" name="object 12"/>
          <p:cNvSpPr/>
          <p:nvPr/>
        </p:nvSpPr>
        <p:spPr>
          <a:xfrm>
            <a:off x="197010" y="3218743"/>
            <a:ext cx="1495425" cy="841375"/>
          </a:xfrm>
          <a:custGeom>
            <a:avLst/>
            <a:gdLst/>
            <a:ahLst/>
            <a:cxnLst/>
            <a:rect l="l" t="t" r="r" b="b"/>
            <a:pathLst>
              <a:path w="1495425" h="841375">
                <a:moveTo>
                  <a:pt x="896695" y="840979"/>
                </a:moveTo>
                <a:lnTo>
                  <a:pt x="852723" y="826408"/>
                </a:lnTo>
                <a:lnTo>
                  <a:pt x="830894" y="784101"/>
                </a:lnTo>
                <a:lnTo>
                  <a:pt x="822680" y="737518"/>
                </a:lnTo>
                <a:lnTo>
                  <a:pt x="818193" y="676325"/>
                </a:lnTo>
                <a:lnTo>
                  <a:pt x="814915" y="616002"/>
                </a:lnTo>
                <a:lnTo>
                  <a:pt x="814076" y="610090"/>
                </a:lnTo>
                <a:lnTo>
                  <a:pt x="779879" y="584508"/>
                </a:lnTo>
                <a:lnTo>
                  <a:pt x="725264" y="581342"/>
                </a:lnTo>
                <a:lnTo>
                  <a:pt x="707144" y="581347"/>
                </a:lnTo>
                <a:lnTo>
                  <a:pt x="688767" y="581636"/>
                </a:lnTo>
                <a:lnTo>
                  <a:pt x="670134" y="582206"/>
                </a:lnTo>
                <a:lnTo>
                  <a:pt x="648323" y="583009"/>
                </a:lnTo>
                <a:lnTo>
                  <a:pt x="619997" y="584001"/>
                </a:lnTo>
                <a:lnTo>
                  <a:pt x="543804" y="586553"/>
                </a:lnTo>
                <a:lnTo>
                  <a:pt x="500215" y="587389"/>
                </a:lnTo>
                <a:lnTo>
                  <a:pt x="423703" y="588116"/>
                </a:lnTo>
                <a:lnTo>
                  <a:pt x="385077" y="588643"/>
                </a:lnTo>
                <a:lnTo>
                  <a:pt x="345727" y="589667"/>
                </a:lnTo>
                <a:lnTo>
                  <a:pt x="305654" y="591188"/>
                </a:lnTo>
                <a:lnTo>
                  <a:pt x="264858" y="593206"/>
                </a:lnTo>
                <a:lnTo>
                  <a:pt x="189454" y="598493"/>
                </a:lnTo>
                <a:lnTo>
                  <a:pt x="151760" y="601192"/>
                </a:lnTo>
                <a:lnTo>
                  <a:pt x="114010" y="603223"/>
                </a:lnTo>
                <a:lnTo>
                  <a:pt x="101382" y="603458"/>
                </a:lnTo>
                <a:lnTo>
                  <a:pt x="88457" y="602956"/>
                </a:lnTo>
                <a:lnTo>
                  <a:pt x="47572" y="590592"/>
                </a:lnTo>
                <a:lnTo>
                  <a:pt x="17423" y="548743"/>
                </a:lnTo>
                <a:lnTo>
                  <a:pt x="6366" y="504682"/>
                </a:lnTo>
                <a:lnTo>
                  <a:pt x="717" y="445652"/>
                </a:lnTo>
                <a:lnTo>
                  <a:pt x="0" y="415956"/>
                </a:lnTo>
                <a:lnTo>
                  <a:pt x="410" y="386337"/>
                </a:lnTo>
                <a:lnTo>
                  <a:pt x="6919" y="343243"/>
                </a:lnTo>
                <a:lnTo>
                  <a:pt x="27648" y="309648"/>
                </a:lnTo>
                <a:lnTo>
                  <a:pt x="96844" y="277915"/>
                </a:lnTo>
                <a:lnTo>
                  <a:pt x="135570" y="272333"/>
                </a:lnTo>
                <a:lnTo>
                  <a:pt x="183509" y="268016"/>
                </a:lnTo>
                <a:lnTo>
                  <a:pt x="242968" y="263342"/>
                </a:lnTo>
                <a:lnTo>
                  <a:pt x="299815" y="259047"/>
                </a:lnTo>
                <a:lnTo>
                  <a:pt x="354048" y="255131"/>
                </a:lnTo>
                <a:lnTo>
                  <a:pt x="405669" y="251595"/>
                </a:lnTo>
                <a:lnTo>
                  <a:pt x="454676" y="248438"/>
                </a:lnTo>
                <a:lnTo>
                  <a:pt x="460018" y="248103"/>
                </a:lnTo>
                <a:lnTo>
                  <a:pt x="465195" y="247757"/>
                </a:lnTo>
                <a:lnTo>
                  <a:pt x="508144" y="244700"/>
                </a:lnTo>
                <a:lnTo>
                  <a:pt x="584016" y="239382"/>
                </a:lnTo>
                <a:lnTo>
                  <a:pt x="668586" y="234039"/>
                </a:lnTo>
                <a:lnTo>
                  <a:pt x="715233" y="232077"/>
                </a:lnTo>
                <a:lnTo>
                  <a:pt x="761889" y="230594"/>
                </a:lnTo>
                <a:lnTo>
                  <a:pt x="808548" y="229308"/>
                </a:lnTo>
                <a:lnTo>
                  <a:pt x="808954" y="229299"/>
                </a:lnTo>
                <a:lnTo>
                  <a:pt x="809144" y="229092"/>
                </a:lnTo>
                <a:lnTo>
                  <a:pt x="807032" y="194696"/>
                </a:lnTo>
                <a:lnTo>
                  <a:pt x="805296" y="160684"/>
                </a:lnTo>
                <a:lnTo>
                  <a:pt x="804023" y="126648"/>
                </a:lnTo>
                <a:lnTo>
                  <a:pt x="803332" y="92585"/>
                </a:lnTo>
                <a:lnTo>
                  <a:pt x="803345" y="83370"/>
                </a:lnTo>
                <a:lnTo>
                  <a:pt x="808755" y="36339"/>
                </a:lnTo>
                <a:lnTo>
                  <a:pt x="832242" y="4679"/>
                </a:lnTo>
                <a:lnTo>
                  <a:pt x="853895" y="0"/>
                </a:lnTo>
                <a:lnTo>
                  <a:pt x="865954" y="1298"/>
                </a:lnTo>
                <a:lnTo>
                  <a:pt x="902114" y="14132"/>
                </a:lnTo>
                <a:lnTo>
                  <a:pt x="943552" y="36395"/>
                </a:lnTo>
                <a:lnTo>
                  <a:pt x="993574" y="65488"/>
                </a:lnTo>
                <a:lnTo>
                  <a:pt x="1043355" y="94983"/>
                </a:lnTo>
                <a:lnTo>
                  <a:pt x="1092020" y="124197"/>
                </a:lnTo>
                <a:lnTo>
                  <a:pt x="1140590" y="153569"/>
                </a:lnTo>
                <a:lnTo>
                  <a:pt x="1189063" y="183098"/>
                </a:lnTo>
                <a:lnTo>
                  <a:pt x="1237440" y="212785"/>
                </a:lnTo>
                <a:lnTo>
                  <a:pt x="1241919" y="215544"/>
                </a:lnTo>
                <a:lnTo>
                  <a:pt x="1246339" y="218244"/>
                </a:lnTo>
                <a:lnTo>
                  <a:pt x="1301058" y="251373"/>
                </a:lnTo>
                <a:lnTo>
                  <a:pt x="1346338" y="279029"/>
                </a:lnTo>
                <a:lnTo>
                  <a:pt x="1389409" y="305834"/>
                </a:lnTo>
                <a:lnTo>
                  <a:pt x="1433136" y="333768"/>
                </a:lnTo>
                <a:lnTo>
                  <a:pt x="1464217" y="356051"/>
                </a:lnTo>
                <a:lnTo>
                  <a:pt x="1490419" y="385379"/>
                </a:lnTo>
                <a:lnTo>
                  <a:pt x="1495140" y="417432"/>
                </a:lnTo>
                <a:lnTo>
                  <a:pt x="1486445" y="439217"/>
                </a:lnTo>
                <a:lnTo>
                  <a:pt x="1454494" y="474916"/>
                </a:lnTo>
                <a:lnTo>
                  <a:pt x="1416673" y="505574"/>
                </a:lnTo>
                <a:lnTo>
                  <a:pt x="1363982" y="544325"/>
                </a:lnTo>
                <a:lnTo>
                  <a:pt x="1324769" y="572896"/>
                </a:lnTo>
                <a:lnTo>
                  <a:pt x="1285450" y="601409"/>
                </a:lnTo>
                <a:lnTo>
                  <a:pt x="1246074" y="629803"/>
                </a:lnTo>
                <a:lnTo>
                  <a:pt x="1206690" y="658016"/>
                </a:lnTo>
                <a:lnTo>
                  <a:pt x="1167345" y="685987"/>
                </a:lnTo>
                <a:lnTo>
                  <a:pt x="1128087" y="713653"/>
                </a:lnTo>
                <a:lnTo>
                  <a:pt x="1088966" y="740952"/>
                </a:lnTo>
                <a:lnTo>
                  <a:pt x="1034605" y="776997"/>
                </a:lnTo>
                <a:lnTo>
                  <a:pt x="977873" y="810215"/>
                </a:lnTo>
                <a:lnTo>
                  <a:pt x="941912" y="827137"/>
                </a:lnTo>
                <a:lnTo>
                  <a:pt x="904488" y="839515"/>
                </a:lnTo>
                <a:lnTo>
                  <a:pt x="896695" y="840979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410" y="3385130"/>
            <a:ext cx="11887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libri"/>
                <a:cs typeface="Calibri"/>
              </a:rPr>
              <a:t>Encuesta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1719" y="2370809"/>
            <a:ext cx="13214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latin typeface="Calibri"/>
                <a:cs typeface="Calibri"/>
              </a:rPr>
              <a:t>Entrevista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56189" y="4701405"/>
            <a:ext cx="1684655" cy="954405"/>
          </a:xfrm>
          <a:custGeom>
            <a:avLst/>
            <a:gdLst/>
            <a:ahLst/>
            <a:cxnLst/>
            <a:rect l="l" t="t" r="r" b="b"/>
            <a:pathLst>
              <a:path w="1684654" h="954404">
                <a:moveTo>
                  <a:pt x="1010148" y="954370"/>
                </a:moveTo>
                <a:lnTo>
                  <a:pt x="960612" y="937835"/>
                </a:lnTo>
                <a:lnTo>
                  <a:pt x="936022" y="889822"/>
                </a:lnTo>
                <a:lnTo>
                  <a:pt x="928297" y="850741"/>
                </a:lnTo>
                <a:lnTo>
                  <a:pt x="924013" y="802620"/>
                </a:lnTo>
                <a:lnTo>
                  <a:pt x="919846" y="734434"/>
                </a:lnTo>
                <a:lnTo>
                  <a:pt x="918020" y="699059"/>
                </a:lnTo>
                <a:lnTo>
                  <a:pt x="917076" y="692349"/>
                </a:lnTo>
                <a:lnTo>
                  <a:pt x="878552" y="663319"/>
                </a:lnTo>
                <a:lnTo>
                  <a:pt x="837152" y="660039"/>
                </a:lnTo>
                <a:lnTo>
                  <a:pt x="817027" y="659725"/>
                </a:lnTo>
                <a:lnTo>
                  <a:pt x="796614" y="659731"/>
                </a:lnTo>
                <a:lnTo>
                  <a:pt x="775912" y="660058"/>
                </a:lnTo>
                <a:lnTo>
                  <a:pt x="754922" y="660706"/>
                </a:lnTo>
                <a:lnTo>
                  <a:pt x="730351" y="661617"/>
                </a:lnTo>
                <a:lnTo>
                  <a:pt x="698442" y="662742"/>
                </a:lnTo>
                <a:lnTo>
                  <a:pt x="659194" y="664083"/>
                </a:lnTo>
                <a:lnTo>
                  <a:pt x="612608" y="665639"/>
                </a:lnTo>
                <a:lnTo>
                  <a:pt x="563504" y="666587"/>
                </a:lnTo>
                <a:lnTo>
                  <a:pt x="525044" y="667015"/>
                </a:lnTo>
                <a:lnTo>
                  <a:pt x="477312" y="667413"/>
                </a:lnTo>
                <a:lnTo>
                  <a:pt x="433798" y="668011"/>
                </a:lnTo>
                <a:lnTo>
                  <a:pt x="389470" y="669173"/>
                </a:lnTo>
                <a:lnTo>
                  <a:pt x="344327" y="670899"/>
                </a:lnTo>
                <a:lnTo>
                  <a:pt x="298369" y="673189"/>
                </a:lnTo>
                <a:lnTo>
                  <a:pt x="255877" y="675967"/>
                </a:lnTo>
                <a:lnTo>
                  <a:pt x="213425" y="679189"/>
                </a:lnTo>
                <a:lnTo>
                  <a:pt x="170961" y="682252"/>
                </a:lnTo>
                <a:lnTo>
                  <a:pt x="128435" y="684557"/>
                </a:lnTo>
                <a:lnTo>
                  <a:pt x="114209" y="684823"/>
                </a:lnTo>
                <a:lnTo>
                  <a:pt x="99649" y="684254"/>
                </a:lnTo>
                <a:lnTo>
                  <a:pt x="53591" y="670223"/>
                </a:lnTo>
                <a:lnTo>
                  <a:pt x="27921" y="641252"/>
                </a:lnTo>
                <a:lnTo>
                  <a:pt x="12259" y="598353"/>
                </a:lnTo>
                <a:lnTo>
                  <a:pt x="3120" y="539359"/>
                </a:lnTo>
                <a:lnTo>
                  <a:pt x="0" y="472040"/>
                </a:lnTo>
                <a:lnTo>
                  <a:pt x="462" y="438428"/>
                </a:lnTo>
                <a:lnTo>
                  <a:pt x="7795" y="389524"/>
                </a:lnTo>
                <a:lnTo>
                  <a:pt x="31147" y="351399"/>
                </a:lnTo>
                <a:lnTo>
                  <a:pt x="66743" y="328094"/>
                </a:lnTo>
                <a:lnTo>
                  <a:pt x="109098" y="315387"/>
                </a:lnTo>
                <a:lnTo>
                  <a:pt x="152722" y="309052"/>
                </a:lnTo>
                <a:lnTo>
                  <a:pt x="190820" y="305467"/>
                </a:lnTo>
                <a:lnTo>
                  <a:pt x="262750" y="299703"/>
                </a:lnTo>
                <a:lnTo>
                  <a:pt x="316729" y="295552"/>
                </a:lnTo>
                <a:lnTo>
                  <a:pt x="368664" y="291699"/>
                </a:lnTo>
                <a:lnTo>
                  <a:pt x="418555" y="288146"/>
                </a:lnTo>
                <a:lnTo>
                  <a:pt x="466401" y="284891"/>
                </a:lnTo>
                <a:lnTo>
                  <a:pt x="518221" y="281555"/>
                </a:lnTo>
                <a:lnTo>
                  <a:pt x="524054" y="281163"/>
                </a:lnTo>
                <a:lnTo>
                  <a:pt x="572436" y="277694"/>
                </a:lnTo>
                <a:lnTo>
                  <a:pt x="615172" y="274660"/>
                </a:lnTo>
                <a:lnTo>
                  <a:pt x="657908" y="271659"/>
                </a:lnTo>
                <a:lnTo>
                  <a:pt x="700645" y="268689"/>
                </a:lnTo>
                <a:lnTo>
                  <a:pt x="753178" y="265595"/>
                </a:lnTo>
                <a:lnTo>
                  <a:pt x="805727" y="263368"/>
                </a:lnTo>
                <a:lnTo>
                  <a:pt x="858286" y="261686"/>
                </a:lnTo>
                <a:lnTo>
                  <a:pt x="910849" y="260226"/>
                </a:lnTo>
                <a:lnTo>
                  <a:pt x="911306" y="260215"/>
                </a:lnTo>
                <a:lnTo>
                  <a:pt x="911520" y="259981"/>
                </a:lnTo>
                <a:lnTo>
                  <a:pt x="909141" y="220947"/>
                </a:lnTo>
                <a:lnTo>
                  <a:pt x="907184" y="182349"/>
                </a:lnTo>
                <a:lnTo>
                  <a:pt x="905751" y="143724"/>
                </a:lnTo>
                <a:lnTo>
                  <a:pt x="904972" y="105068"/>
                </a:lnTo>
                <a:lnTo>
                  <a:pt x="904987" y="94611"/>
                </a:lnTo>
                <a:lnTo>
                  <a:pt x="911082" y="41239"/>
                </a:lnTo>
                <a:lnTo>
                  <a:pt x="937540" y="5310"/>
                </a:lnTo>
                <a:lnTo>
                  <a:pt x="961932" y="0"/>
                </a:lnTo>
                <a:lnTo>
                  <a:pt x="975518" y="1473"/>
                </a:lnTo>
                <a:lnTo>
                  <a:pt x="1016253" y="16038"/>
                </a:lnTo>
                <a:lnTo>
                  <a:pt x="1050247" y="34051"/>
                </a:lnTo>
                <a:lnTo>
                  <a:pt x="1091143" y="57753"/>
                </a:lnTo>
                <a:lnTo>
                  <a:pt x="1147358" y="90996"/>
                </a:lnTo>
                <a:lnTo>
                  <a:pt x="1219230" y="134298"/>
                </a:lnTo>
                <a:lnTo>
                  <a:pt x="1263028" y="160921"/>
                </a:lnTo>
                <a:lnTo>
                  <a:pt x="1306756" y="187658"/>
                </a:lnTo>
                <a:lnTo>
                  <a:pt x="1350415" y="214510"/>
                </a:lnTo>
                <a:lnTo>
                  <a:pt x="1399051" y="244607"/>
                </a:lnTo>
                <a:lnTo>
                  <a:pt x="1404030" y="247670"/>
                </a:lnTo>
                <a:lnTo>
                  <a:pt x="1454887" y="278675"/>
                </a:lnTo>
                <a:lnTo>
                  <a:pt x="1496757" y="304338"/>
                </a:lnTo>
                <a:lnTo>
                  <a:pt x="1536207" y="328808"/>
                </a:lnTo>
                <a:lnTo>
                  <a:pt x="1574891" y="353235"/>
                </a:lnTo>
                <a:lnTo>
                  <a:pt x="1614461" y="378770"/>
                </a:lnTo>
                <a:lnTo>
                  <a:pt x="1649475" y="404058"/>
                </a:lnTo>
                <a:lnTo>
                  <a:pt x="1678992" y="437340"/>
                </a:lnTo>
                <a:lnTo>
                  <a:pt x="1684311" y="473716"/>
                </a:lnTo>
                <a:lnTo>
                  <a:pt x="1674515" y="498437"/>
                </a:lnTo>
                <a:lnTo>
                  <a:pt x="1638521" y="538949"/>
                </a:lnTo>
                <a:lnTo>
                  <a:pt x="1595916" y="573742"/>
                </a:lnTo>
                <a:lnTo>
                  <a:pt x="1541457" y="614114"/>
                </a:lnTo>
                <a:lnTo>
                  <a:pt x="1502212" y="642938"/>
                </a:lnTo>
                <a:lnTo>
                  <a:pt x="1462864" y="671724"/>
                </a:lnTo>
                <a:lnTo>
                  <a:pt x="1423451" y="700421"/>
                </a:lnTo>
                <a:lnTo>
                  <a:pt x="1384011" y="728980"/>
                </a:lnTo>
                <a:lnTo>
                  <a:pt x="1344582" y="757352"/>
                </a:lnTo>
                <a:lnTo>
                  <a:pt x="1305203" y="785489"/>
                </a:lnTo>
                <a:lnTo>
                  <a:pt x="1265911" y="813340"/>
                </a:lnTo>
                <a:lnTo>
                  <a:pt x="1226745" y="840856"/>
                </a:lnTo>
                <a:lnTo>
                  <a:pt x="1165507" y="881760"/>
                </a:lnTo>
                <a:lnTo>
                  <a:pt x="1101597" y="919458"/>
                </a:lnTo>
                <a:lnTo>
                  <a:pt x="1061085" y="938661"/>
                </a:lnTo>
                <a:lnTo>
                  <a:pt x="1018926" y="952708"/>
                </a:lnTo>
                <a:lnTo>
                  <a:pt x="1010148" y="954370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941719" y="4735302"/>
            <a:ext cx="1431925" cy="77787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254"/>
              </a:spcBef>
            </a:pPr>
            <a:r>
              <a:rPr sz="2500" spc="-10" dirty="0">
                <a:latin typeface="Calibri"/>
                <a:cs typeface="Calibri"/>
              </a:rPr>
              <a:t>Evidencia fotográfica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FD45B5B-E59B-44C5-92D5-E0114C8C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93" y="3749877"/>
            <a:ext cx="3682107" cy="255269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003D12B-3B39-4D23-A392-A93737511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435" y="1443364"/>
            <a:ext cx="3682107" cy="216387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F3FA561-BA49-45FB-923C-C43052F0E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8641" y="1537699"/>
            <a:ext cx="2032559" cy="1975208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E9CCF05E-7267-49CE-8558-AA6F11CC5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2023" y="1508403"/>
            <a:ext cx="2362968" cy="2004503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FCD4056-711F-4CA0-A73C-021A8BF1C82E}"/>
              </a:ext>
            </a:extLst>
          </p:cNvPr>
          <p:cNvSpPr txBox="1"/>
          <p:nvPr/>
        </p:nvSpPr>
        <p:spPr>
          <a:xfrm>
            <a:off x="8419716" y="5178607"/>
            <a:ext cx="236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FALTANTE</a:t>
            </a:r>
            <a:endParaRPr lang="es-CO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4857" y="303047"/>
            <a:ext cx="857249" cy="8381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5857" y="1535896"/>
            <a:ext cx="5902960" cy="997585"/>
          </a:xfrm>
          <a:custGeom>
            <a:avLst/>
            <a:gdLst/>
            <a:ahLst/>
            <a:cxnLst/>
            <a:rect l="l" t="t" r="r" b="b"/>
            <a:pathLst>
              <a:path w="5902959" h="997585">
                <a:moveTo>
                  <a:pt x="5578804" y="996981"/>
                </a:moveTo>
                <a:lnTo>
                  <a:pt x="323850" y="996981"/>
                </a:lnTo>
                <a:lnTo>
                  <a:pt x="272882" y="992947"/>
                </a:lnTo>
                <a:lnTo>
                  <a:pt x="223629" y="981084"/>
                </a:lnTo>
                <a:lnTo>
                  <a:pt x="176960" y="961753"/>
                </a:lnTo>
                <a:lnTo>
                  <a:pt x="133745" y="935315"/>
                </a:lnTo>
                <a:lnTo>
                  <a:pt x="94853" y="902128"/>
                </a:lnTo>
                <a:lnTo>
                  <a:pt x="61667" y="863236"/>
                </a:lnTo>
                <a:lnTo>
                  <a:pt x="35228" y="820021"/>
                </a:lnTo>
                <a:lnTo>
                  <a:pt x="15897" y="773351"/>
                </a:lnTo>
                <a:lnTo>
                  <a:pt x="4034" y="724098"/>
                </a:lnTo>
                <a:lnTo>
                  <a:pt x="0" y="673131"/>
                </a:lnTo>
                <a:lnTo>
                  <a:pt x="0" y="323850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7" y="133745"/>
                </a:lnTo>
                <a:lnTo>
                  <a:pt x="94853" y="94853"/>
                </a:lnTo>
                <a:lnTo>
                  <a:pt x="133745" y="61666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50" y="0"/>
                </a:lnTo>
                <a:lnTo>
                  <a:pt x="5578804" y="0"/>
                </a:lnTo>
                <a:lnTo>
                  <a:pt x="5629771" y="4034"/>
                </a:lnTo>
                <a:lnTo>
                  <a:pt x="5679024" y="15897"/>
                </a:lnTo>
                <a:lnTo>
                  <a:pt x="5725693" y="35228"/>
                </a:lnTo>
                <a:lnTo>
                  <a:pt x="5768908" y="61666"/>
                </a:lnTo>
                <a:lnTo>
                  <a:pt x="5807800" y="94853"/>
                </a:lnTo>
                <a:lnTo>
                  <a:pt x="5840987" y="133745"/>
                </a:lnTo>
                <a:lnTo>
                  <a:pt x="5867426" y="176960"/>
                </a:lnTo>
                <a:lnTo>
                  <a:pt x="5886757" y="223629"/>
                </a:lnTo>
                <a:lnTo>
                  <a:pt x="5898620" y="272882"/>
                </a:lnTo>
                <a:lnTo>
                  <a:pt x="5902654" y="323850"/>
                </a:lnTo>
                <a:lnTo>
                  <a:pt x="5902654" y="673131"/>
                </a:lnTo>
                <a:lnTo>
                  <a:pt x="5898620" y="724098"/>
                </a:lnTo>
                <a:lnTo>
                  <a:pt x="5886757" y="773351"/>
                </a:lnTo>
                <a:lnTo>
                  <a:pt x="5867426" y="820021"/>
                </a:lnTo>
                <a:lnTo>
                  <a:pt x="5840987" y="863236"/>
                </a:lnTo>
                <a:lnTo>
                  <a:pt x="5807800" y="902128"/>
                </a:lnTo>
                <a:lnTo>
                  <a:pt x="5768908" y="935315"/>
                </a:lnTo>
                <a:lnTo>
                  <a:pt x="5725693" y="961753"/>
                </a:lnTo>
                <a:lnTo>
                  <a:pt x="5679024" y="981084"/>
                </a:lnTo>
                <a:lnTo>
                  <a:pt x="5629771" y="992947"/>
                </a:lnTo>
                <a:lnTo>
                  <a:pt x="5578804" y="996981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99730" y="1544780"/>
            <a:ext cx="5614035" cy="1002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lang="es-MX" sz="1600" dirty="0"/>
              <a:t> 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aplicativo web está diseñado para hacer más fácil y práctico el proceso de alquiler y arriendo de propiedades, proporcionando una plataforma intuitiva que optimiza la gestión y comunicación entre clientes y agentes inmobiliarios.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81038" y="3163181"/>
            <a:ext cx="5625465" cy="1209040"/>
          </a:xfrm>
          <a:custGeom>
            <a:avLst/>
            <a:gdLst/>
            <a:ahLst/>
            <a:cxnLst/>
            <a:rect l="l" t="t" r="r" b="b"/>
            <a:pathLst>
              <a:path w="5625465" h="1209039">
                <a:moveTo>
                  <a:pt x="5301311" y="1208531"/>
                </a:moveTo>
                <a:lnTo>
                  <a:pt x="323849" y="1208531"/>
                </a:lnTo>
                <a:lnTo>
                  <a:pt x="272882" y="1204497"/>
                </a:lnTo>
                <a:lnTo>
                  <a:pt x="223629" y="1192634"/>
                </a:lnTo>
                <a:lnTo>
                  <a:pt x="176960" y="1173303"/>
                </a:lnTo>
                <a:lnTo>
                  <a:pt x="133745" y="1146864"/>
                </a:lnTo>
                <a:lnTo>
                  <a:pt x="94853" y="1113678"/>
                </a:lnTo>
                <a:lnTo>
                  <a:pt x="61667" y="1074786"/>
                </a:lnTo>
                <a:lnTo>
                  <a:pt x="35228" y="1031570"/>
                </a:lnTo>
                <a:lnTo>
                  <a:pt x="15897" y="984901"/>
                </a:lnTo>
                <a:lnTo>
                  <a:pt x="4034" y="935648"/>
                </a:lnTo>
                <a:lnTo>
                  <a:pt x="0" y="884681"/>
                </a:lnTo>
                <a:lnTo>
                  <a:pt x="0" y="323849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7" y="133745"/>
                </a:lnTo>
                <a:lnTo>
                  <a:pt x="94853" y="94853"/>
                </a:lnTo>
                <a:lnTo>
                  <a:pt x="133745" y="61666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49" y="0"/>
                </a:lnTo>
                <a:lnTo>
                  <a:pt x="5301311" y="0"/>
                </a:lnTo>
                <a:lnTo>
                  <a:pt x="5352278" y="4034"/>
                </a:lnTo>
                <a:lnTo>
                  <a:pt x="5401531" y="15897"/>
                </a:lnTo>
                <a:lnTo>
                  <a:pt x="5448200" y="35228"/>
                </a:lnTo>
                <a:lnTo>
                  <a:pt x="5491415" y="61666"/>
                </a:lnTo>
                <a:lnTo>
                  <a:pt x="5530307" y="94853"/>
                </a:lnTo>
                <a:lnTo>
                  <a:pt x="5563494" y="133745"/>
                </a:lnTo>
                <a:lnTo>
                  <a:pt x="5589933" y="176960"/>
                </a:lnTo>
                <a:lnTo>
                  <a:pt x="5609264" y="223629"/>
                </a:lnTo>
                <a:lnTo>
                  <a:pt x="5621127" y="272882"/>
                </a:lnTo>
                <a:lnTo>
                  <a:pt x="5625161" y="323849"/>
                </a:lnTo>
                <a:lnTo>
                  <a:pt x="5625161" y="884681"/>
                </a:lnTo>
                <a:lnTo>
                  <a:pt x="5621127" y="935648"/>
                </a:lnTo>
                <a:lnTo>
                  <a:pt x="5609264" y="984901"/>
                </a:lnTo>
                <a:lnTo>
                  <a:pt x="5589933" y="1031570"/>
                </a:lnTo>
                <a:lnTo>
                  <a:pt x="5563494" y="1074786"/>
                </a:lnTo>
                <a:lnTo>
                  <a:pt x="5530307" y="1113678"/>
                </a:lnTo>
                <a:lnTo>
                  <a:pt x="5491415" y="1146864"/>
                </a:lnTo>
                <a:lnTo>
                  <a:pt x="5448200" y="1173303"/>
                </a:lnTo>
                <a:lnTo>
                  <a:pt x="5401531" y="1192634"/>
                </a:lnTo>
                <a:lnTo>
                  <a:pt x="5352278" y="1204497"/>
                </a:lnTo>
                <a:lnTo>
                  <a:pt x="5301311" y="1208531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4030" y="3321068"/>
            <a:ext cx="5570855" cy="82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 marR="5080" indent="-18669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fundamental que el aplicativo se centre en las funciones que reflejan las fortalezas de la fundación, aprovechando sus capacidades para brindar un mejor servicio.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0160" y="4999568"/>
            <a:ext cx="5704840" cy="1036955"/>
          </a:xfrm>
          <a:custGeom>
            <a:avLst/>
            <a:gdLst/>
            <a:ahLst/>
            <a:cxnLst/>
            <a:rect l="l" t="t" r="r" b="b"/>
            <a:pathLst>
              <a:path w="5704840" h="1036954">
                <a:moveTo>
                  <a:pt x="5380595" y="1036623"/>
                </a:moveTo>
                <a:lnTo>
                  <a:pt x="323849" y="1036623"/>
                </a:lnTo>
                <a:lnTo>
                  <a:pt x="272882" y="1032589"/>
                </a:lnTo>
                <a:lnTo>
                  <a:pt x="223629" y="1020726"/>
                </a:lnTo>
                <a:lnTo>
                  <a:pt x="176960" y="1001395"/>
                </a:lnTo>
                <a:lnTo>
                  <a:pt x="133745" y="974956"/>
                </a:lnTo>
                <a:lnTo>
                  <a:pt x="94853" y="941770"/>
                </a:lnTo>
                <a:lnTo>
                  <a:pt x="61666" y="902878"/>
                </a:lnTo>
                <a:lnTo>
                  <a:pt x="35228" y="859662"/>
                </a:lnTo>
                <a:lnTo>
                  <a:pt x="15897" y="812993"/>
                </a:lnTo>
                <a:lnTo>
                  <a:pt x="4034" y="763740"/>
                </a:lnTo>
                <a:lnTo>
                  <a:pt x="0" y="712773"/>
                </a:lnTo>
                <a:lnTo>
                  <a:pt x="0" y="323849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6" y="133745"/>
                </a:lnTo>
                <a:lnTo>
                  <a:pt x="94853" y="94853"/>
                </a:lnTo>
                <a:lnTo>
                  <a:pt x="133745" y="61667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49" y="0"/>
                </a:lnTo>
                <a:lnTo>
                  <a:pt x="5380595" y="0"/>
                </a:lnTo>
                <a:lnTo>
                  <a:pt x="5431562" y="4034"/>
                </a:lnTo>
                <a:lnTo>
                  <a:pt x="5480815" y="15897"/>
                </a:lnTo>
                <a:lnTo>
                  <a:pt x="5527484" y="35228"/>
                </a:lnTo>
                <a:lnTo>
                  <a:pt x="5570700" y="61667"/>
                </a:lnTo>
                <a:lnTo>
                  <a:pt x="5609592" y="94853"/>
                </a:lnTo>
                <a:lnTo>
                  <a:pt x="5642778" y="133745"/>
                </a:lnTo>
                <a:lnTo>
                  <a:pt x="5669216" y="176960"/>
                </a:lnTo>
                <a:lnTo>
                  <a:pt x="5688547" y="223629"/>
                </a:lnTo>
                <a:lnTo>
                  <a:pt x="5700410" y="272882"/>
                </a:lnTo>
                <a:lnTo>
                  <a:pt x="5704444" y="323849"/>
                </a:lnTo>
                <a:lnTo>
                  <a:pt x="5704444" y="712773"/>
                </a:lnTo>
                <a:lnTo>
                  <a:pt x="5700410" y="763740"/>
                </a:lnTo>
                <a:lnTo>
                  <a:pt x="5688547" y="812993"/>
                </a:lnTo>
                <a:lnTo>
                  <a:pt x="5669216" y="859662"/>
                </a:lnTo>
                <a:lnTo>
                  <a:pt x="5642778" y="902878"/>
                </a:lnTo>
                <a:lnTo>
                  <a:pt x="5609592" y="941770"/>
                </a:lnTo>
                <a:lnTo>
                  <a:pt x="5570700" y="974956"/>
                </a:lnTo>
                <a:lnTo>
                  <a:pt x="5527484" y="1001395"/>
                </a:lnTo>
                <a:lnTo>
                  <a:pt x="5480815" y="1020726"/>
                </a:lnTo>
                <a:lnTo>
                  <a:pt x="5431562" y="1032589"/>
                </a:lnTo>
                <a:lnTo>
                  <a:pt x="5380595" y="1036623"/>
                </a:lnTo>
                <a:close/>
              </a:path>
            </a:pathLst>
          </a:custGeom>
          <a:solidFill>
            <a:srgbClr val="FFC7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7665" y="5027502"/>
            <a:ext cx="4829810" cy="82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510">
              <a:lnSpc>
                <a:spcPct val="113300"/>
              </a:lnSpc>
              <a:spcBef>
                <a:spcPts val="100"/>
              </a:spcBef>
            </a:pPr>
            <a:r>
              <a:rPr sz="1600" spc="10" dirty="0">
                <a:latin typeface="Times New Roman"/>
                <a:cs typeface="Times New Roman"/>
              </a:rPr>
              <a:t>3.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Se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sz="1600" spc="10" dirty="0" err="1">
                <a:latin typeface="Times New Roman"/>
                <a:cs typeface="Times New Roman"/>
              </a:rPr>
              <a:t>requiere</a:t>
            </a:r>
            <a:r>
              <a:rPr sz="1600" spc="90" dirty="0">
                <a:latin typeface="Times New Roman"/>
                <a:cs typeface="Times New Roman"/>
              </a:rPr>
              <a:t> </a:t>
            </a:r>
            <a:r>
              <a:rPr lang="es-MX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objetivo es evitar los problemas que se han presentado anteriormente, garantizando un proceso más fluido y sin inconvenientes para los usuarios.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193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pc="190" dirty="0">
                <a:solidFill>
                  <a:srgbClr val="37AA00"/>
                </a:solidFill>
              </a:rPr>
              <a:t>Conclusiones: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C412FDD-7294-4793-B4BB-1B4FEE1CF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90" y="1074032"/>
            <a:ext cx="2136510" cy="178117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9753ECA7-419B-45E6-BD6E-28356AE7E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35" y="893056"/>
            <a:ext cx="2143125" cy="214312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97F9EAC-009C-4E4B-ABEA-ABED1AFB2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28" y="2987588"/>
            <a:ext cx="2307372" cy="157162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4051588-D6E7-4FE8-BF5B-2E0685D43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51" y="2906144"/>
            <a:ext cx="2619375" cy="174307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3AF15B7-5194-46DB-94A2-04E786EEAA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275" y="4559213"/>
            <a:ext cx="2048326" cy="205341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BB9A0A3-745C-4459-8D3E-3A4049D484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04" y="4860631"/>
            <a:ext cx="297180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920" y="245374"/>
            <a:ext cx="10650855" cy="1005437"/>
          </a:xfrm>
          <a:prstGeom prst="rect">
            <a:avLst/>
          </a:prstGeom>
        </p:spPr>
        <p:txBody>
          <a:bodyPr vert="horz" wrap="square" lIns="0" tIns="264193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pc="170" dirty="0" err="1">
                <a:solidFill>
                  <a:srgbClr val="37AA00"/>
                </a:solidFill>
              </a:rPr>
              <a:t>Objetivos</a:t>
            </a:r>
            <a:r>
              <a:rPr spc="170" dirty="0">
                <a:solidFill>
                  <a:srgbClr val="37AA00"/>
                </a:solidFill>
              </a:rPr>
              <a:t>:</a:t>
            </a:r>
            <a:endParaRPr spc="170" dirty="0">
              <a:solidFill>
                <a:srgbClr val="FF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099" y="1812796"/>
            <a:ext cx="5929630" cy="4061368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3100" b="1" spc="-10" dirty="0">
                <a:latin typeface="Times New Roman"/>
                <a:cs typeface="Times New Roman"/>
              </a:rPr>
              <a:t>General:</a:t>
            </a:r>
            <a:endParaRPr sz="3100" dirty="0">
              <a:latin typeface="Times New Roman"/>
              <a:cs typeface="Times New Roman"/>
            </a:endParaRPr>
          </a:p>
          <a:p>
            <a:pPr marL="355600" marR="1172210" lvl="0" indent="-342900">
              <a:buClr>
                <a:srgbClr val="FFFFFF"/>
              </a:buClr>
              <a:buSzPts val="2000"/>
              <a:buFont typeface="Arial"/>
              <a:buChar char="•"/>
            </a:pPr>
            <a:r>
              <a:rPr lang="es-MX" sz="2800" dirty="0">
                <a:solidFill>
                  <a:schemeClr val="bg1"/>
                </a:solidFill>
              </a:rPr>
              <a:t>"Proporcionar servicios </a:t>
            </a:r>
            <a:r>
              <a:rPr lang="es-MX" sz="2000" dirty="0">
                <a:solidFill>
                  <a:schemeClr val="tx1"/>
                </a:solidFill>
              </a:rPr>
              <a:t>integrales de compra, venta y alquiler de propiedades, ofreciendo a nuestros clientes soluciones personalizadas y un asesoramiento experto, con el fin de facilitar el acceso a un hogar o inversión inmobiliaria que se ajuste a sus necesidades y expectativas, al mismo tiempo que promovemos un desarrollo sostenible en la comunidad."</a:t>
            </a:r>
            <a:r>
              <a:rPr lang="es-MX" sz="20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8" name="Google Shape;77;p5">
            <a:extLst>
              <a:ext uri="{FF2B5EF4-FFF2-40B4-BE49-F238E27FC236}">
                <a16:creationId xmlns:a16="http://schemas.microsoft.com/office/drawing/2014/main" id="{7154B168-E6A2-444D-B5A0-3B713C025D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8400" y="1162675"/>
            <a:ext cx="5715000" cy="5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687" y="1646018"/>
            <a:ext cx="3075305" cy="1988185"/>
          </a:xfrm>
          <a:custGeom>
            <a:avLst/>
            <a:gdLst/>
            <a:ahLst/>
            <a:cxnLst/>
            <a:rect l="l" t="t" r="r" b="b"/>
            <a:pathLst>
              <a:path w="3075304" h="1988185">
                <a:moveTo>
                  <a:pt x="2754326" y="1988026"/>
                </a:moveTo>
                <a:lnTo>
                  <a:pt x="323850" y="1988026"/>
                </a:lnTo>
                <a:lnTo>
                  <a:pt x="272882" y="1983992"/>
                </a:lnTo>
                <a:lnTo>
                  <a:pt x="223629" y="1972129"/>
                </a:lnTo>
                <a:lnTo>
                  <a:pt x="176960" y="1952798"/>
                </a:lnTo>
                <a:lnTo>
                  <a:pt x="133745" y="1926359"/>
                </a:lnTo>
                <a:lnTo>
                  <a:pt x="94853" y="1893173"/>
                </a:lnTo>
                <a:lnTo>
                  <a:pt x="61667" y="1854281"/>
                </a:lnTo>
                <a:lnTo>
                  <a:pt x="35228" y="1811066"/>
                </a:lnTo>
                <a:lnTo>
                  <a:pt x="15897" y="1764397"/>
                </a:lnTo>
                <a:lnTo>
                  <a:pt x="4034" y="1715144"/>
                </a:lnTo>
                <a:lnTo>
                  <a:pt x="0" y="1664177"/>
                </a:lnTo>
                <a:lnTo>
                  <a:pt x="0" y="323850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7" y="133745"/>
                </a:lnTo>
                <a:lnTo>
                  <a:pt x="94853" y="94853"/>
                </a:lnTo>
                <a:lnTo>
                  <a:pt x="133745" y="61667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50" y="0"/>
                </a:lnTo>
                <a:lnTo>
                  <a:pt x="2754326" y="0"/>
                </a:lnTo>
                <a:lnTo>
                  <a:pt x="2805293" y="4034"/>
                </a:lnTo>
                <a:lnTo>
                  <a:pt x="2854546" y="15897"/>
                </a:lnTo>
                <a:lnTo>
                  <a:pt x="2901215" y="35228"/>
                </a:lnTo>
                <a:lnTo>
                  <a:pt x="2944430" y="61667"/>
                </a:lnTo>
                <a:lnTo>
                  <a:pt x="2983322" y="94853"/>
                </a:lnTo>
                <a:lnTo>
                  <a:pt x="3016509" y="133745"/>
                </a:lnTo>
                <a:lnTo>
                  <a:pt x="3042948" y="176960"/>
                </a:lnTo>
                <a:lnTo>
                  <a:pt x="3062278" y="223629"/>
                </a:lnTo>
                <a:lnTo>
                  <a:pt x="3074141" y="272882"/>
                </a:lnTo>
                <a:lnTo>
                  <a:pt x="3075228" y="286616"/>
                </a:lnTo>
                <a:lnTo>
                  <a:pt x="3075228" y="1701410"/>
                </a:lnTo>
                <a:lnTo>
                  <a:pt x="3062278" y="1764397"/>
                </a:lnTo>
                <a:lnTo>
                  <a:pt x="3042948" y="1811066"/>
                </a:lnTo>
                <a:lnTo>
                  <a:pt x="3016509" y="1854281"/>
                </a:lnTo>
                <a:lnTo>
                  <a:pt x="2983322" y="1893173"/>
                </a:lnTo>
                <a:lnTo>
                  <a:pt x="2944430" y="1926359"/>
                </a:lnTo>
                <a:lnTo>
                  <a:pt x="2901215" y="1952798"/>
                </a:lnTo>
                <a:lnTo>
                  <a:pt x="2854546" y="1972129"/>
                </a:lnTo>
                <a:lnTo>
                  <a:pt x="2805293" y="1983992"/>
                </a:lnTo>
                <a:lnTo>
                  <a:pt x="2754326" y="1988026"/>
                </a:lnTo>
                <a:close/>
              </a:path>
            </a:pathLst>
          </a:custGeom>
          <a:solidFill>
            <a:srgbClr val="9D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4205" y="1903828"/>
            <a:ext cx="2943225" cy="169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2400" spc="100" dirty="0">
                <a:latin typeface="Times New Roman"/>
                <a:cs typeface="Times New Roman"/>
              </a:rPr>
              <a:t>1</a:t>
            </a:r>
            <a:r>
              <a:rPr lang="es-MX" sz="2400" dirty="0">
                <a:solidFill>
                  <a:schemeClr val="tx1"/>
                </a:solidFill>
              </a:rPr>
              <a:t>*Mejorar la satisfacción del cliente</a:t>
            </a:r>
            <a:r>
              <a:rPr lang="es-MX" sz="2400" dirty="0">
                <a:solidFill>
                  <a:srgbClr val="FFFFFF"/>
                </a:solidFill>
              </a:rPr>
              <a:t>.</a:t>
            </a:r>
            <a:endParaRPr lang="es-MX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indent="-635" algn="ctr">
              <a:lnSpc>
                <a:spcPct val="114599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0275" y="1646018"/>
            <a:ext cx="3813175" cy="1988185"/>
          </a:xfrm>
          <a:custGeom>
            <a:avLst/>
            <a:gdLst/>
            <a:ahLst/>
            <a:cxnLst/>
            <a:rect l="l" t="t" r="r" b="b"/>
            <a:pathLst>
              <a:path w="3813175" h="1988185">
                <a:moveTo>
                  <a:pt x="3490734" y="1988026"/>
                </a:moveTo>
                <a:lnTo>
                  <a:pt x="323850" y="1988026"/>
                </a:lnTo>
                <a:lnTo>
                  <a:pt x="272883" y="1983992"/>
                </a:lnTo>
                <a:lnTo>
                  <a:pt x="223630" y="1972129"/>
                </a:lnTo>
                <a:lnTo>
                  <a:pt x="176961" y="1952798"/>
                </a:lnTo>
                <a:lnTo>
                  <a:pt x="133745" y="1926359"/>
                </a:lnTo>
                <a:lnTo>
                  <a:pt x="94853" y="1893173"/>
                </a:lnTo>
                <a:lnTo>
                  <a:pt x="61667" y="1854281"/>
                </a:lnTo>
                <a:lnTo>
                  <a:pt x="35228" y="1811066"/>
                </a:lnTo>
                <a:lnTo>
                  <a:pt x="15897" y="1764397"/>
                </a:lnTo>
                <a:lnTo>
                  <a:pt x="4034" y="1715144"/>
                </a:lnTo>
                <a:lnTo>
                  <a:pt x="0" y="1664177"/>
                </a:lnTo>
                <a:lnTo>
                  <a:pt x="0" y="323850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7" y="133745"/>
                </a:lnTo>
                <a:lnTo>
                  <a:pt x="94853" y="94853"/>
                </a:lnTo>
                <a:lnTo>
                  <a:pt x="133745" y="61667"/>
                </a:lnTo>
                <a:lnTo>
                  <a:pt x="176961" y="35228"/>
                </a:lnTo>
                <a:lnTo>
                  <a:pt x="223630" y="15897"/>
                </a:lnTo>
                <a:lnTo>
                  <a:pt x="272883" y="4034"/>
                </a:lnTo>
                <a:lnTo>
                  <a:pt x="323850" y="0"/>
                </a:lnTo>
                <a:lnTo>
                  <a:pt x="3490734" y="0"/>
                </a:lnTo>
                <a:lnTo>
                  <a:pt x="3541701" y="4034"/>
                </a:lnTo>
                <a:lnTo>
                  <a:pt x="3590954" y="15897"/>
                </a:lnTo>
                <a:lnTo>
                  <a:pt x="3637624" y="35228"/>
                </a:lnTo>
                <a:lnTo>
                  <a:pt x="3680839" y="61667"/>
                </a:lnTo>
                <a:lnTo>
                  <a:pt x="3719731" y="94853"/>
                </a:lnTo>
                <a:lnTo>
                  <a:pt x="3752917" y="133745"/>
                </a:lnTo>
                <a:lnTo>
                  <a:pt x="3779356" y="176960"/>
                </a:lnTo>
                <a:lnTo>
                  <a:pt x="3798687" y="223629"/>
                </a:lnTo>
                <a:lnTo>
                  <a:pt x="3810550" y="272882"/>
                </a:lnTo>
                <a:lnTo>
                  <a:pt x="3812973" y="303492"/>
                </a:lnTo>
                <a:lnTo>
                  <a:pt x="3812973" y="1684534"/>
                </a:lnTo>
                <a:lnTo>
                  <a:pt x="3798687" y="1764397"/>
                </a:lnTo>
                <a:lnTo>
                  <a:pt x="3779356" y="1811066"/>
                </a:lnTo>
                <a:lnTo>
                  <a:pt x="3752917" y="1854281"/>
                </a:lnTo>
                <a:lnTo>
                  <a:pt x="3719731" y="1893173"/>
                </a:lnTo>
                <a:lnTo>
                  <a:pt x="3680839" y="1926359"/>
                </a:lnTo>
                <a:lnTo>
                  <a:pt x="3637624" y="1952798"/>
                </a:lnTo>
                <a:lnTo>
                  <a:pt x="3590954" y="1972129"/>
                </a:lnTo>
                <a:lnTo>
                  <a:pt x="3541701" y="1983992"/>
                </a:lnTo>
                <a:lnTo>
                  <a:pt x="3490734" y="1988026"/>
                </a:lnTo>
                <a:close/>
              </a:path>
            </a:pathLst>
          </a:custGeom>
          <a:solidFill>
            <a:srgbClr val="9D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9364" y="1739350"/>
            <a:ext cx="331660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0">
              <a:buClr>
                <a:srgbClr val="FFFFFF"/>
              </a:buClr>
              <a:buSzPts val="2000"/>
            </a:pPr>
            <a:r>
              <a:rPr sz="2300" dirty="0">
                <a:latin typeface="Times New Roman"/>
                <a:cs typeface="Times New Roman"/>
              </a:rPr>
              <a:t>3.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*</a:t>
            </a:r>
            <a:r>
              <a:rPr lang="es-CO" sz="3200" dirty="0">
                <a:solidFill>
                  <a:schemeClr val="tx1"/>
                </a:solidFill>
              </a:rPr>
              <a:t>Capacitar a todos los agentes inmobiliarios</a:t>
            </a:r>
          </a:p>
        </p:txBody>
      </p:sp>
      <p:sp>
        <p:nvSpPr>
          <p:cNvPr id="6" name="object 6"/>
          <p:cNvSpPr/>
          <p:nvPr/>
        </p:nvSpPr>
        <p:spPr>
          <a:xfrm>
            <a:off x="4631864" y="1646018"/>
            <a:ext cx="2927985" cy="1988185"/>
          </a:xfrm>
          <a:custGeom>
            <a:avLst/>
            <a:gdLst/>
            <a:ahLst/>
            <a:cxnLst/>
            <a:rect l="l" t="t" r="r" b="b"/>
            <a:pathLst>
              <a:path w="2927984" h="1988185">
                <a:moveTo>
                  <a:pt x="2605669" y="1988026"/>
                </a:moveTo>
                <a:lnTo>
                  <a:pt x="323850" y="1988026"/>
                </a:lnTo>
                <a:lnTo>
                  <a:pt x="272883" y="1983992"/>
                </a:lnTo>
                <a:lnTo>
                  <a:pt x="223630" y="1972129"/>
                </a:lnTo>
                <a:lnTo>
                  <a:pt x="176960" y="1952798"/>
                </a:lnTo>
                <a:lnTo>
                  <a:pt x="133745" y="1926359"/>
                </a:lnTo>
                <a:lnTo>
                  <a:pt x="94853" y="1893173"/>
                </a:lnTo>
                <a:lnTo>
                  <a:pt x="61667" y="1854281"/>
                </a:lnTo>
                <a:lnTo>
                  <a:pt x="35228" y="1811066"/>
                </a:lnTo>
                <a:lnTo>
                  <a:pt x="15897" y="1764397"/>
                </a:lnTo>
                <a:lnTo>
                  <a:pt x="4034" y="1715144"/>
                </a:lnTo>
                <a:lnTo>
                  <a:pt x="0" y="1664177"/>
                </a:lnTo>
                <a:lnTo>
                  <a:pt x="0" y="323850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8" y="176960"/>
                </a:lnTo>
                <a:lnTo>
                  <a:pt x="61667" y="133745"/>
                </a:lnTo>
                <a:lnTo>
                  <a:pt x="94853" y="94853"/>
                </a:lnTo>
                <a:lnTo>
                  <a:pt x="133745" y="61667"/>
                </a:lnTo>
                <a:lnTo>
                  <a:pt x="176960" y="35228"/>
                </a:lnTo>
                <a:lnTo>
                  <a:pt x="223630" y="15897"/>
                </a:lnTo>
                <a:lnTo>
                  <a:pt x="272883" y="4034"/>
                </a:lnTo>
                <a:lnTo>
                  <a:pt x="323850" y="0"/>
                </a:lnTo>
                <a:lnTo>
                  <a:pt x="2605669" y="0"/>
                </a:lnTo>
                <a:lnTo>
                  <a:pt x="2656636" y="4034"/>
                </a:lnTo>
                <a:lnTo>
                  <a:pt x="2705889" y="15897"/>
                </a:lnTo>
                <a:lnTo>
                  <a:pt x="2752558" y="35228"/>
                </a:lnTo>
                <a:lnTo>
                  <a:pt x="2795773" y="61667"/>
                </a:lnTo>
                <a:lnTo>
                  <a:pt x="2834665" y="94853"/>
                </a:lnTo>
                <a:lnTo>
                  <a:pt x="2867852" y="133745"/>
                </a:lnTo>
                <a:lnTo>
                  <a:pt x="2894291" y="176960"/>
                </a:lnTo>
                <a:lnTo>
                  <a:pt x="2913622" y="223629"/>
                </a:lnTo>
                <a:lnTo>
                  <a:pt x="2925484" y="272882"/>
                </a:lnTo>
                <a:lnTo>
                  <a:pt x="2927680" y="300615"/>
                </a:lnTo>
                <a:lnTo>
                  <a:pt x="2927680" y="1687411"/>
                </a:lnTo>
                <a:lnTo>
                  <a:pt x="2913622" y="1764397"/>
                </a:lnTo>
                <a:lnTo>
                  <a:pt x="2894291" y="1811066"/>
                </a:lnTo>
                <a:lnTo>
                  <a:pt x="2867852" y="1854281"/>
                </a:lnTo>
                <a:lnTo>
                  <a:pt x="2834665" y="1893173"/>
                </a:lnTo>
                <a:lnTo>
                  <a:pt x="2795773" y="1926359"/>
                </a:lnTo>
                <a:lnTo>
                  <a:pt x="2752558" y="1952798"/>
                </a:lnTo>
                <a:lnTo>
                  <a:pt x="2705889" y="1972129"/>
                </a:lnTo>
                <a:lnTo>
                  <a:pt x="2656636" y="1983992"/>
                </a:lnTo>
                <a:lnTo>
                  <a:pt x="2605669" y="1988026"/>
                </a:lnTo>
                <a:close/>
              </a:path>
            </a:pathLst>
          </a:custGeom>
          <a:solidFill>
            <a:srgbClr val="9DCF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682982" y="1694278"/>
            <a:ext cx="282575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algn="ctr">
              <a:buClr>
                <a:srgbClr val="FFFFFF"/>
              </a:buClr>
              <a:buSzPts val="2000"/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lang="es-MX" sz="2400" dirty="0">
                <a:solidFill>
                  <a:schemeClr val="bg1"/>
                </a:solidFill>
              </a:rPr>
              <a:t>*</a:t>
            </a:r>
            <a:r>
              <a:rPr lang="es-MX" sz="2400" dirty="0">
                <a:solidFill>
                  <a:schemeClr val="tx1"/>
                </a:solidFill>
              </a:rPr>
              <a:t>Desarrollar estrategias de marketing digital.</a:t>
            </a:r>
            <a:endParaRPr lang="es-MX" sz="2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611" rIns="0" bIns="0" rtlCol="0">
            <a:spAutoFit/>
          </a:bodyPr>
          <a:lstStyle/>
          <a:p>
            <a:pPr marL="424180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Específicos: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613A741-2116-46DE-AE28-9782C00FBC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7" y="4114800"/>
            <a:ext cx="3338113" cy="21336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FBF3438-8411-4A49-A5C2-6A4EFCBD4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600" y="4396959"/>
            <a:ext cx="3813175" cy="1851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4721" y="526024"/>
            <a:ext cx="50082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rgbClr val="37AA00"/>
                </a:solidFill>
              </a:rPr>
              <a:t>Norma</a:t>
            </a:r>
            <a:r>
              <a:rPr spc="254" dirty="0">
                <a:solidFill>
                  <a:srgbClr val="37AA00"/>
                </a:solidFill>
              </a:rPr>
              <a:t> </a:t>
            </a:r>
            <a:r>
              <a:rPr spc="305" dirty="0">
                <a:solidFill>
                  <a:srgbClr val="37AA00"/>
                </a:solidFill>
              </a:rPr>
              <a:t>IEEE-</a:t>
            </a:r>
            <a:r>
              <a:rPr spc="60" dirty="0">
                <a:solidFill>
                  <a:srgbClr val="37AA00"/>
                </a:solidFill>
              </a:rPr>
              <a:t>830: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34148" y="1359917"/>
            <a:ext cx="4860290" cy="3994683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R="232410" algn="ctr">
              <a:lnSpc>
                <a:spcPct val="100000"/>
              </a:lnSpc>
              <a:spcBef>
                <a:spcPts val="1390"/>
              </a:spcBef>
            </a:pPr>
            <a:r>
              <a:rPr lang="es-CO" spc="-10" dirty="0"/>
              <a:t>Propósito:</a:t>
            </a:r>
          </a:p>
          <a:p>
            <a:pPr indent="-1905" algn="just" rtl="0">
              <a:spcBef>
                <a:spcPts val="0"/>
              </a:spcBef>
              <a:spcAft>
                <a:spcPts val="0"/>
              </a:spcAft>
            </a:pP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 presente documento tiene como propósito definir las especificaciones de requisitos funcionales y no funcionales para el desarrollo de un sistema de información web (</a:t>
            </a:r>
            <a:r>
              <a:rPr lang="es-MX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Saavp</a:t>
            </a:r>
            <a:r>
              <a:rPr lang="es-MX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modelo cliente /servidor, que permitirá sistematizar y gestionar distintos procesos administrativos y de servicios online, dirigido al uso de usuarios externos, empleados y administradores.</a:t>
            </a:r>
            <a:endParaRPr lang="es-MX" sz="2000" b="0" dirty="0">
              <a:effectLst/>
            </a:endParaRPr>
          </a:p>
          <a:p>
            <a:br>
              <a:rPr lang="es-MX" sz="2000" dirty="0"/>
            </a:br>
            <a:endParaRPr lang="es-MX"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6599" y="1471447"/>
            <a:ext cx="4971415" cy="4320540"/>
          </a:xfrm>
          <a:custGeom>
            <a:avLst/>
            <a:gdLst/>
            <a:ahLst/>
            <a:cxnLst/>
            <a:rect l="l" t="t" r="r" b="b"/>
            <a:pathLst>
              <a:path w="4971415" h="4320540">
                <a:moveTo>
                  <a:pt x="4647222" y="4320011"/>
                </a:moveTo>
                <a:lnTo>
                  <a:pt x="323849" y="4320011"/>
                </a:lnTo>
                <a:lnTo>
                  <a:pt x="272882" y="4315977"/>
                </a:lnTo>
                <a:lnTo>
                  <a:pt x="223629" y="4304114"/>
                </a:lnTo>
                <a:lnTo>
                  <a:pt x="176960" y="4284783"/>
                </a:lnTo>
                <a:lnTo>
                  <a:pt x="133745" y="4258344"/>
                </a:lnTo>
                <a:lnTo>
                  <a:pt x="94853" y="4225158"/>
                </a:lnTo>
                <a:lnTo>
                  <a:pt x="61666" y="4186266"/>
                </a:lnTo>
                <a:lnTo>
                  <a:pt x="35227" y="4143051"/>
                </a:lnTo>
                <a:lnTo>
                  <a:pt x="15897" y="4096381"/>
                </a:lnTo>
                <a:lnTo>
                  <a:pt x="4034" y="4047128"/>
                </a:lnTo>
                <a:lnTo>
                  <a:pt x="0" y="3996161"/>
                </a:lnTo>
                <a:lnTo>
                  <a:pt x="0" y="323849"/>
                </a:lnTo>
                <a:lnTo>
                  <a:pt x="4034" y="272882"/>
                </a:lnTo>
                <a:lnTo>
                  <a:pt x="15897" y="223629"/>
                </a:lnTo>
                <a:lnTo>
                  <a:pt x="35227" y="176960"/>
                </a:lnTo>
                <a:lnTo>
                  <a:pt x="61666" y="133745"/>
                </a:lnTo>
                <a:lnTo>
                  <a:pt x="94853" y="94853"/>
                </a:lnTo>
                <a:lnTo>
                  <a:pt x="133745" y="61666"/>
                </a:lnTo>
                <a:lnTo>
                  <a:pt x="176960" y="35228"/>
                </a:lnTo>
                <a:lnTo>
                  <a:pt x="223629" y="15897"/>
                </a:lnTo>
                <a:lnTo>
                  <a:pt x="272882" y="4034"/>
                </a:lnTo>
                <a:lnTo>
                  <a:pt x="323849" y="0"/>
                </a:lnTo>
                <a:lnTo>
                  <a:pt x="4647222" y="0"/>
                </a:lnTo>
                <a:lnTo>
                  <a:pt x="4698189" y="4034"/>
                </a:lnTo>
                <a:lnTo>
                  <a:pt x="4747442" y="15897"/>
                </a:lnTo>
                <a:lnTo>
                  <a:pt x="4794111" y="35228"/>
                </a:lnTo>
                <a:lnTo>
                  <a:pt x="4837326" y="61666"/>
                </a:lnTo>
                <a:lnTo>
                  <a:pt x="4876218" y="94853"/>
                </a:lnTo>
                <a:lnTo>
                  <a:pt x="4909405" y="133745"/>
                </a:lnTo>
                <a:lnTo>
                  <a:pt x="4935844" y="176960"/>
                </a:lnTo>
                <a:lnTo>
                  <a:pt x="4955175" y="223629"/>
                </a:lnTo>
                <a:lnTo>
                  <a:pt x="4967037" y="272882"/>
                </a:lnTo>
                <a:lnTo>
                  <a:pt x="4971072" y="323849"/>
                </a:lnTo>
                <a:lnTo>
                  <a:pt x="4971072" y="3996161"/>
                </a:lnTo>
                <a:lnTo>
                  <a:pt x="4967037" y="4047128"/>
                </a:lnTo>
                <a:lnTo>
                  <a:pt x="4955175" y="4096381"/>
                </a:lnTo>
                <a:lnTo>
                  <a:pt x="4935844" y="4143051"/>
                </a:lnTo>
                <a:lnTo>
                  <a:pt x="4909405" y="4186266"/>
                </a:lnTo>
                <a:lnTo>
                  <a:pt x="4876218" y="4225158"/>
                </a:lnTo>
                <a:lnTo>
                  <a:pt x="4837326" y="4258344"/>
                </a:lnTo>
                <a:lnTo>
                  <a:pt x="4794111" y="4284783"/>
                </a:lnTo>
                <a:lnTo>
                  <a:pt x="4747442" y="4304114"/>
                </a:lnTo>
                <a:lnTo>
                  <a:pt x="4698189" y="4315977"/>
                </a:lnTo>
                <a:lnTo>
                  <a:pt x="4647222" y="4320011"/>
                </a:lnTo>
                <a:close/>
              </a:path>
            </a:pathLst>
          </a:custGeom>
          <a:solidFill>
            <a:srgbClr val="9D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803487" y="1462636"/>
            <a:ext cx="4637405" cy="384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8820" marR="467359" indent="326390">
              <a:lnSpc>
                <a:spcPct val="115399"/>
              </a:lnSpc>
              <a:spcBef>
                <a:spcPts val="100"/>
              </a:spcBef>
            </a:pPr>
            <a:r>
              <a:rPr spc="-40" dirty="0"/>
              <a:t>Descripción</a:t>
            </a:r>
            <a:r>
              <a:rPr spc="-70" dirty="0"/>
              <a:t> </a:t>
            </a:r>
            <a:r>
              <a:rPr spc="-10" dirty="0"/>
              <a:t>General </a:t>
            </a:r>
            <a:r>
              <a:rPr spc="-35" dirty="0"/>
              <a:t>Perspectiva</a:t>
            </a:r>
            <a:r>
              <a:rPr spc="-110" dirty="0"/>
              <a:t> </a:t>
            </a:r>
            <a:r>
              <a:rPr spc="-25" dirty="0"/>
              <a:t>del</a:t>
            </a:r>
            <a:r>
              <a:rPr spc="-105" dirty="0"/>
              <a:t> </a:t>
            </a:r>
            <a:r>
              <a:rPr spc="-85" dirty="0"/>
              <a:t>product</a:t>
            </a:r>
            <a:r>
              <a:rPr lang="es-MX" spc="-85" dirty="0"/>
              <a:t>o</a:t>
            </a:r>
            <a:r>
              <a:rPr spc="-85" dirty="0"/>
              <a:t>:</a:t>
            </a:r>
            <a:endParaRPr lang="es-CO" spc="-85" dirty="0"/>
          </a:p>
          <a:p>
            <a:pPr marL="12700" marR="5080" algn="ctr">
              <a:lnSpc>
                <a:spcPct val="116100"/>
              </a:lnSpc>
              <a:spcBef>
                <a:spcPts val="2385"/>
              </a:spcBef>
            </a:pPr>
            <a:r>
              <a:rPr lang="es-MX" sz="2100" b="0" spc="105" dirty="0">
                <a:latin typeface="Times New Roman"/>
                <a:cs typeface="Times New Roman"/>
              </a:rPr>
              <a:t>La</a:t>
            </a:r>
            <a:r>
              <a:rPr lang="es-MX" sz="2100" b="0" spc="110" dirty="0">
                <a:latin typeface="Times New Roman"/>
                <a:cs typeface="Times New Roman"/>
              </a:rPr>
              <a:t> </a:t>
            </a:r>
            <a:r>
              <a:rPr lang="es-MX" sz="2100" b="0" dirty="0">
                <a:latin typeface="Times New Roman"/>
                <a:cs typeface="Times New Roman"/>
              </a:rPr>
              <a:t>perspectiva</a:t>
            </a:r>
            <a:r>
              <a:rPr lang="es-MX" sz="2100" b="0" spc="114" dirty="0">
                <a:latin typeface="Times New Roman"/>
                <a:cs typeface="Times New Roman"/>
              </a:rPr>
              <a:t> </a:t>
            </a:r>
            <a:r>
              <a:rPr lang="es-MX" sz="2100" b="0" dirty="0">
                <a:latin typeface="Times New Roman"/>
                <a:cs typeface="Times New Roman"/>
              </a:rPr>
              <a:t>de</a:t>
            </a:r>
            <a:r>
              <a:rPr lang="es-MX" sz="2100" b="0" spc="110" dirty="0">
                <a:latin typeface="Times New Roman"/>
                <a:cs typeface="Times New Roman"/>
              </a:rPr>
              <a:t> </a:t>
            </a:r>
            <a:r>
              <a:rPr lang="es-MX" sz="2100" b="0" spc="70" dirty="0">
                <a:latin typeface="Times New Roman"/>
                <a:cs typeface="Times New Roman"/>
              </a:rPr>
              <a:t>nuestro</a:t>
            </a:r>
            <a:r>
              <a:rPr lang="es-MX" sz="2100" b="0" spc="114" dirty="0">
                <a:latin typeface="Times New Roman"/>
                <a:cs typeface="Times New Roman"/>
              </a:rPr>
              <a:t> </a:t>
            </a:r>
            <a:r>
              <a:rPr lang="es-MX" sz="2100" b="0" spc="45" dirty="0">
                <a:latin typeface="Times New Roman"/>
                <a:cs typeface="Times New Roman"/>
              </a:rPr>
              <a:t>aplicativo</a:t>
            </a:r>
            <a:r>
              <a:rPr lang="es-MX" sz="2100" b="0" spc="114" dirty="0">
                <a:latin typeface="Times New Roman"/>
                <a:cs typeface="Times New Roman"/>
              </a:rPr>
              <a:t> </a:t>
            </a:r>
            <a:r>
              <a:rPr lang="es-MX" sz="2100" b="0" spc="-20" dirty="0">
                <a:latin typeface="Times New Roman"/>
                <a:cs typeface="Times New Roman"/>
              </a:rPr>
              <a:t>será brindar eficientemente la compra y venta para los clientes y cumplir con las incógnitas propuestas. y que sea </a:t>
            </a:r>
            <a:r>
              <a:rPr lang="es-CO" sz="21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CO" sz="21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ccesible desde cualquier dispositivo, ofrece una solución moderna y segura para el sector inmobiliario</a:t>
            </a:r>
            <a:r>
              <a:rPr lang="es-CO" sz="1800" b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920" y="245374"/>
            <a:ext cx="10650855" cy="1034877"/>
          </a:xfrm>
          <a:prstGeom prst="rect">
            <a:avLst/>
          </a:prstGeom>
        </p:spPr>
        <p:txBody>
          <a:bodyPr vert="horz" wrap="square" lIns="0" tIns="293349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00"/>
              </a:spcBef>
            </a:pPr>
            <a:r>
              <a:rPr spc="250" dirty="0">
                <a:solidFill>
                  <a:srgbClr val="37AA00"/>
                </a:solidFill>
              </a:rPr>
              <a:t>Funciones</a:t>
            </a:r>
            <a:r>
              <a:rPr spc="260" dirty="0">
                <a:solidFill>
                  <a:srgbClr val="37AA00"/>
                </a:solidFill>
              </a:rPr>
              <a:t> </a:t>
            </a:r>
            <a:r>
              <a:rPr spc="130" dirty="0">
                <a:solidFill>
                  <a:srgbClr val="37AA00"/>
                </a:solidFill>
              </a:rPr>
              <a:t>del</a:t>
            </a:r>
            <a:r>
              <a:rPr spc="260" dirty="0">
                <a:solidFill>
                  <a:srgbClr val="37AA00"/>
                </a:solidFill>
              </a:rPr>
              <a:t> </a:t>
            </a:r>
            <a:r>
              <a:rPr spc="185" dirty="0" err="1">
                <a:solidFill>
                  <a:srgbClr val="37AA00"/>
                </a:solidFill>
              </a:rPr>
              <a:t>Aplicativo</a:t>
            </a:r>
            <a:r>
              <a:rPr spc="185" dirty="0">
                <a:solidFill>
                  <a:srgbClr val="37AA00"/>
                </a:solidFill>
              </a:rPr>
              <a:t>:</a:t>
            </a:r>
            <a:r>
              <a:rPr lang="es-MX" spc="185" dirty="0">
                <a:solidFill>
                  <a:srgbClr val="37AA00"/>
                </a:solidFill>
              </a:rPr>
              <a:t> </a:t>
            </a:r>
            <a:endParaRPr spc="185" dirty="0">
              <a:solidFill>
                <a:srgbClr val="37AA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920" y="2438400"/>
            <a:ext cx="10883900" cy="18164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399"/>
              </a:lnSpc>
              <a:spcBef>
                <a:spcPts val="100"/>
              </a:spcBef>
            </a:pPr>
            <a:r>
              <a:rPr sz="2600" spc="55" dirty="0">
                <a:latin typeface="Times New Roman"/>
                <a:cs typeface="Times New Roman"/>
              </a:rPr>
              <a:t>El aplicativo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web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SAA</a:t>
            </a:r>
            <a:r>
              <a:rPr lang="es-CO" sz="2600" spc="110" dirty="0">
                <a:latin typeface="Times New Roman"/>
                <a:cs typeface="Times New Roman"/>
              </a:rPr>
              <a:t>VP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permitiría a los usuarios buscar, filtrar y ver propiedades disponibles según sus preferencias. Además, ofrecería una plataforma de comunicación directa con los agentes inmobiliarios para facilitar consultas y coordinaciones de visitas</a:t>
            </a:r>
            <a:r>
              <a:rPr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657</Words>
  <Application>Microsoft Office PowerPoint</Application>
  <PresentationFormat>Panorámica</PresentationFormat>
  <Paragraphs>61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Arial MT</vt:lpstr>
      <vt:lpstr>Calibri</vt:lpstr>
      <vt:lpstr>Lucida Sans Unicode</vt:lpstr>
      <vt:lpstr>Times New Roman</vt:lpstr>
      <vt:lpstr>Office Theme</vt:lpstr>
      <vt:lpstr>Técnica en Programación de Software Colegio Técnico José Felix Restrepo Proyecto Productivo: SAAVP</vt:lpstr>
      <vt:lpstr>Empresa: </vt:lpstr>
      <vt:lpstr>Planteamiento del Problema:</vt:lpstr>
      <vt:lpstr>TRI:</vt:lpstr>
      <vt:lpstr>Conclusiones:</vt:lpstr>
      <vt:lpstr>Objetivos:</vt:lpstr>
      <vt:lpstr>Específicos:</vt:lpstr>
      <vt:lpstr>Norma IEEE-830:</vt:lpstr>
      <vt:lpstr>Funciones del Aplicativo: </vt:lpstr>
      <vt:lpstr>Presentación de PowerPoint</vt:lpstr>
      <vt:lpstr>Presentación de PowerPoint</vt:lpstr>
      <vt:lpstr>RNF:</vt:lpstr>
      <vt:lpstr>RNF:</vt:lpstr>
      <vt:lpstr>Personal Involucrado:</vt:lpstr>
      <vt:lpstr>Diagrama de Casos de Uso:</vt:lpstr>
      <vt:lpstr>Diagrama de Casos de Uso:</vt:lpstr>
      <vt:lpstr>Diagrama de Clases:</vt:lpstr>
      <vt:lpstr>MER:</vt:lpstr>
      <vt:lpstr>Metodología y Ciclo de Vida Desarrollo Software:</vt:lpstr>
      <vt:lpstr>Tipos de Usuario:</vt:lpstr>
      <vt:lpstr>¿Por qué usamos Scrum?:</vt:lpstr>
      <vt:lpstr>Estructura y Tamaño Sprint:</vt:lpstr>
      <vt:lpstr>Proyecto Productivo: SAAVP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Presentacion SENA-1.pdf</dc:title>
  <dc:creator>1021679693</dc:creator>
  <cp:keywords>DAGUEjGhCTI,BAF8z__goA4</cp:keywords>
  <cp:lastModifiedBy>User</cp:lastModifiedBy>
  <cp:revision>16</cp:revision>
  <dcterms:created xsi:type="dcterms:W3CDTF">2025-02-17T19:21:47Z</dcterms:created>
  <dcterms:modified xsi:type="dcterms:W3CDTF">2025-03-17T19:46:37Z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2025-02-17T00:00:00Z</vt:filetime>
  </property>
  <property fmtid="{D5CDD505-2E9C-101B-9397-08002B2CF9AE}" pid="5" name="Producer">
    <vt:lpwstr>Canva</vt:lpwstr>
  </property>
</Properties>
</file>