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408C-9444-4732-B182-5787F903D5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338BB13-6CE0-4DBA-8885-A4631CBD1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0BB76453-B138-4D19-BCCA-354F10225A16}"/>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BD26DB29-692D-46BB-8A14-AA866AE2344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A561F2-4F86-48B0-A72E-2E7871D878B6}"/>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200943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6DEB-213E-4EF4-9999-827D8105921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D92D7D0-9621-4C8E-B042-62E86776A6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0670193-C9C4-446F-B863-49E376C9D728}"/>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D008A7F7-F0BB-471C-A8CD-D0509B05BD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D0AE04F-8FE5-4078-BC09-2E95EF4825CA}"/>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59396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E6362-4C9B-42ED-8D1C-06B9070FED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A1F1F4E-FC9D-46A8-B8A1-D047532004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B2D868A-8750-4C3B-92C1-F985B3E16857}"/>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62DF0814-4B51-455C-B126-24383FA4C6A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B68B3E6-C629-4D6C-832B-C570B955BDEF}"/>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279923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41F-549E-4EFB-825F-6C01168AC83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AD63521-4F29-4446-A679-ED3794D40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A7F9826-4A87-4AB1-AE80-86488954039F}"/>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62116416-B4FE-4D9E-BEF3-0B2F838C335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E33EA28-AA2E-44EF-AC2E-2CE07BB909E3}"/>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399978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2064-EA6B-4FFB-9A56-C1F898711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B3102D3-AEE8-4290-8FDC-7E891114D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A412E-D1E1-48AD-9D4F-6058A7255B66}"/>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FDD9D165-9AEE-46E8-9A2D-9B2050701FB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AE82FDC-2E76-46D1-93D5-BE25759BFF15}"/>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140231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EA32-2494-420C-8E93-6B79FA73153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A761C87-49F1-4293-B7FC-029076253E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F5BC0085-2A23-48A3-AAA8-F678A9677A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7A6F7F61-B9F6-4D79-B1FF-7013F3645BC2}"/>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6" name="Footer Placeholder 5">
            <a:extLst>
              <a:ext uri="{FF2B5EF4-FFF2-40B4-BE49-F238E27FC236}">
                <a16:creationId xmlns:a16="http://schemas.microsoft.com/office/drawing/2014/main" id="{8EEC4A72-77D0-4D1B-80B8-0D4F425D1CE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0543793-7369-4F1A-AE55-C72AD17A1F1C}"/>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48837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9D73-2CF6-4D88-9C2C-4401B7A34557}"/>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ECE7058-9D2E-4954-86E7-3D57BFC64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BB250-99A8-415D-BC0E-A03A06E88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4AC52381-BB99-40CE-BDA9-691AF473E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B6172-4A27-4850-AD70-3E4A88BDD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8B92FFD3-2A95-49B9-87D3-ED3577351FD2}"/>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8" name="Footer Placeholder 7">
            <a:extLst>
              <a:ext uri="{FF2B5EF4-FFF2-40B4-BE49-F238E27FC236}">
                <a16:creationId xmlns:a16="http://schemas.microsoft.com/office/drawing/2014/main" id="{5D012E5C-3D43-4584-B306-934D03ED47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4A1E1653-7D9C-4822-9F79-C0562C4D171C}"/>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200756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E753-5171-4B68-86DB-BAD63CD1D59B}"/>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385D313-9E2F-4C8B-903C-4EE384A9B414}"/>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4" name="Footer Placeholder 3">
            <a:extLst>
              <a:ext uri="{FF2B5EF4-FFF2-40B4-BE49-F238E27FC236}">
                <a16:creationId xmlns:a16="http://schemas.microsoft.com/office/drawing/2014/main" id="{C8AC09E5-ED84-426C-B3A5-4CCD17F8EC7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9F61473-FE38-4D38-B6C4-75830C7BDF6B}"/>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40385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4285D-0E9A-4759-88BD-ABD7D43EF1DC}"/>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3" name="Footer Placeholder 2">
            <a:extLst>
              <a:ext uri="{FF2B5EF4-FFF2-40B4-BE49-F238E27FC236}">
                <a16:creationId xmlns:a16="http://schemas.microsoft.com/office/drawing/2014/main" id="{4CD9BA8C-8873-4D71-B0F8-F87AF0278C3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39C70A5-E9B6-47C9-B307-40CC888EEB60}"/>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111510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5DFD-ACA4-4DA7-8415-B47860929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734FF8B-464B-4FB0-AAAE-156FB19B4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7C9EE855-DE1E-4543-B593-AF27529D9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0BEDA-2C0E-471B-A641-DCCB3933D6CA}"/>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6" name="Footer Placeholder 5">
            <a:extLst>
              <a:ext uri="{FF2B5EF4-FFF2-40B4-BE49-F238E27FC236}">
                <a16:creationId xmlns:a16="http://schemas.microsoft.com/office/drawing/2014/main" id="{773DF16E-C16A-42A4-823B-F16F739C73D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6E322C4-41A9-41F0-84BA-9CE09F3D38E6}"/>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399684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2385-01F4-4823-9713-1A7550A95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31DB825-AB12-40EE-926A-73BC17B24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235636B0-3CAA-4172-8DD8-DB714A6A0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82F00-95B5-4457-868E-CDB30DCF0BDC}"/>
              </a:ext>
            </a:extLst>
          </p:cNvPr>
          <p:cNvSpPr>
            <a:spLocks noGrp="1"/>
          </p:cNvSpPr>
          <p:nvPr>
            <p:ph type="dt" sz="half" idx="10"/>
          </p:nvPr>
        </p:nvSpPr>
        <p:spPr/>
        <p:txBody>
          <a:bodyPr/>
          <a:lstStyle/>
          <a:p>
            <a:fld id="{D409E1F4-0E7E-40AE-A920-865C3CC0DF79}" type="datetimeFigureOut">
              <a:rPr lang="en-KE" smtClean="0"/>
              <a:t>31/08/2024</a:t>
            </a:fld>
            <a:endParaRPr lang="en-KE"/>
          </a:p>
        </p:txBody>
      </p:sp>
      <p:sp>
        <p:nvSpPr>
          <p:cNvPr id="6" name="Footer Placeholder 5">
            <a:extLst>
              <a:ext uri="{FF2B5EF4-FFF2-40B4-BE49-F238E27FC236}">
                <a16:creationId xmlns:a16="http://schemas.microsoft.com/office/drawing/2014/main" id="{07E72443-ACCF-42B2-AA0D-8377104DA74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A5D1E73-418E-462D-B994-0C5ED72C09A0}"/>
              </a:ext>
            </a:extLst>
          </p:cNvPr>
          <p:cNvSpPr>
            <a:spLocks noGrp="1"/>
          </p:cNvSpPr>
          <p:nvPr>
            <p:ph type="sldNum" sz="quarter" idx="12"/>
          </p:nvPr>
        </p:nvSpPr>
        <p:spPr/>
        <p:txBody>
          <a:bodyPr/>
          <a:lstStyle/>
          <a:p>
            <a:fld id="{BA08CAB8-DA03-4C94-B39C-3ACEDB6A54DD}" type="slidenum">
              <a:rPr lang="en-KE" smtClean="0"/>
              <a:t>‹#›</a:t>
            </a:fld>
            <a:endParaRPr lang="en-KE"/>
          </a:p>
        </p:txBody>
      </p:sp>
    </p:spTree>
    <p:extLst>
      <p:ext uri="{BB962C8B-B14F-4D97-AF65-F5344CB8AC3E}">
        <p14:creationId xmlns:p14="http://schemas.microsoft.com/office/powerpoint/2010/main" val="270879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820C2-B173-4319-BE35-FF1FA50070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9791633-E451-43A0-A46D-D2A54E5AE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6E626E3-FD6A-4745-8552-20AAE7739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9E1F4-0E7E-40AE-A920-865C3CC0DF79}" type="datetimeFigureOut">
              <a:rPr lang="en-KE" smtClean="0"/>
              <a:t>31/08/2024</a:t>
            </a:fld>
            <a:endParaRPr lang="en-KE"/>
          </a:p>
        </p:txBody>
      </p:sp>
      <p:sp>
        <p:nvSpPr>
          <p:cNvPr id="5" name="Footer Placeholder 4">
            <a:extLst>
              <a:ext uri="{FF2B5EF4-FFF2-40B4-BE49-F238E27FC236}">
                <a16:creationId xmlns:a16="http://schemas.microsoft.com/office/drawing/2014/main" id="{AA95FF99-E04D-44C3-B603-6448EAA93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50777F2B-10A2-4444-9BD8-AD158D6D2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8CAB8-DA03-4C94-B39C-3ACEDB6A54DD}" type="slidenum">
              <a:rPr lang="en-KE" smtClean="0"/>
              <a:t>‹#›</a:t>
            </a:fld>
            <a:endParaRPr lang="en-KE"/>
          </a:p>
        </p:txBody>
      </p:sp>
    </p:spTree>
    <p:extLst>
      <p:ext uri="{BB962C8B-B14F-4D97-AF65-F5344CB8AC3E}">
        <p14:creationId xmlns:p14="http://schemas.microsoft.com/office/powerpoint/2010/main" val="418617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BC28-A60F-49CB-B3A9-419A6AD5F029}"/>
              </a:ext>
            </a:extLst>
          </p:cNvPr>
          <p:cNvSpPr>
            <a:spLocks noGrp="1"/>
          </p:cNvSpPr>
          <p:nvPr>
            <p:ph type="title"/>
          </p:nvPr>
        </p:nvSpPr>
        <p:spPr/>
        <p:txBody>
          <a:bodyPr/>
          <a:lstStyle/>
          <a:p>
            <a:pPr algn="ctr"/>
            <a:r>
              <a:rPr lang="en-US" b="1" dirty="0"/>
              <a:t>Phase 3 Project</a:t>
            </a:r>
            <a:endParaRPr lang="en-KE" b="1" dirty="0"/>
          </a:p>
        </p:txBody>
      </p:sp>
      <p:sp>
        <p:nvSpPr>
          <p:cNvPr id="3" name="Content Placeholder 2">
            <a:extLst>
              <a:ext uri="{FF2B5EF4-FFF2-40B4-BE49-F238E27FC236}">
                <a16:creationId xmlns:a16="http://schemas.microsoft.com/office/drawing/2014/main" id="{86DE1FCC-37A5-44B9-B5EF-33EB9737D243}"/>
              </a:ext>
            </a:extLst>
          </p:cNvPr>
          <p:cNvSpPr>
            <a:spLocks noGrp="1"/>
          </p:cNvSpPr>
          <p:nvPr>
            <p:ph sz="half" idx="1"/>
          </p:nvPr>
        </p:nvSpPr>
        <p:spPr>
          <a:xfrm>
            <a:off x="447575" y="1690688"/>
            <a:ext cx="5181600" cy="4351338"/>
          </a:xfrm>
        </p:spPr>
        <p:txBody>
          <a:bodyPr/>
          <a:lstStyle/>
          <a:p>
            <a:pPr marL="0" indent="0">
              <a:buNone/>
            </a:pPr>
            <a:r>
              <a:rPr lang="en-US" dirty="0" err="1"/>
              <a:t>Name:Laura</a:t>
            </a:r>
            <a:r>
              <a:rPr lang="en-US" dirty="0"/>
              <a:t> Kanda </a:t>
            </a:r>
            <a:r>
              <a:rPr lang="en-US" dirty="0" err="1"/>
              <a:t>Mwichekha</a:t>
            </a:r>
            <a:endParaRPr lang="en-US" dirty="0"/>
          </a:p>
          <a:p>
            <a:pPr marL="0" indent="0">
              <a:buNone/>
            </a:pPr>
            <a:endParaRPr lang="en-US" dirty="0"/>
          </a:p>
          <a:p>
            <a:pPr marL="0" indent="0">
              <a:buNone/>
            </a:pPr>
            <a:r>
              <a:rPr lang="en-US" dirty="0"/>
              <a:t>Study Mode: </a:t>
            </a:r>
            <a:r>
              <a:rPr lang="en-US" dirty="0" err="1"/>
              <a:t>Partime</a:t>
            </a:r>
            <a:endParaRPr lang="en-US" dirty="0"/>
          </a:p>
          <a:p>
            <a:pPr marL="0" indent="0">
              <a:buNone/>
            </a:pPr>
            <a:endParaRPr lang="en-US" dirty="0"/>
          </a:p>
          <a:p>
            <a:pPr marL="0" indent="0">
              <a:buNone/>
            </a:pPr>
            <a:r>
              <a:rPr lang="en-US" err="1"/>
              <a:t>Topic</a:t>
            </a:r>
            <a:r>
              <a:rPr lang="en-US"/>
              <a:t>: SyriaTel</a:t>
            </a:r>
            <a:r>
              <a:rPr lang="en-US" dirty="0"/>
              <a:t> Customer Churn Prediction</a:t>
            </a:r>
          </a:p>
        </p:txBody>
      </p:sp>
      <p:pic>
        <p:nvPicPr>
          <p:cNvPr id="5" name="Content Placeholder 4">
            <a:extLst>
              <a:ext uri="{FF2B5EF4-FFF2-40B4-BE49-F238E27FC236}">
                <a16:creationId xmlns:a16="http://schemas.microsoft.com/office/drawing/2014/main" id="{08F3C527-A800-4255-BE95-B50D3AE34073}"/>
              </a:ext>
            </a:extLst>
          </p:cNvPr>
          <p:cNvPicPr>
            <a:picLocks noGrp="1" noChangeAspect="1"/>
          </p:cNvPicPr>
          <p:nvPr>
            <p:ph sz="half" idx="2"/>
          </p:nvPr>
        </p:nvPicPr>
        <p:blipFill>
          <a:blip r:embed="rId2"/>
          <a:stretch>
            <a:fillRect/>
          </a:stretch>
        </p:blipFill>
        <p:spPr>
          <a:xfrm>
            <a:off x="6172199" y="1386037"/>
            <a:ext cx="5724625" cy="4244742"/>
          </a:xfrm>
          <a:prstGeom prst="rect">
            <a:avLst/>
          </a:prstGeom>
        </p:spPr>
      </p:pic>
    </p:spTree>
    <p:extLst>
      <p:ext uri="{BB962C8B-B14F-4D97-AF65-F5344CB8AC3E}">
        <p14:creationId xmlns:p14="http://schemas.microsoft.com/office/powerpoint/2010/main" val="86273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2E78-AFA0-4E82-BA92-CCD211DF04A3}"/>
              </a:ext>
            </a:extLst>
          </p:cNvPr>
          <p:cNvSpPr>
            <a:spLocks noGrp="1"/>
          </p:cNvSpPr>
          <p:nvPr>
            <p:ph type="title"/>
          </p:nvPr>
        </p:nvSpPr>
        <p:spPr/>
        <p:txBody>
          <a:bodyPr/>
          <a:lstStyle/>
          <a:p>
            <a:r>
              <a:rPr lang="en-US" dirty="0"/>
              <a:t>Data Preparation</a:t>
            </a:r>
            <a:endParaRPr lang="en-KE" dirty="0"/>
          </a:p>
        </p:txBody>
      </p:sp>
      <p:sp>
        <p:nvSpPr>
          <p:cNvPr id="3" name="Content Placeholder 2">
            <a:extLst>
              <a:ext uri="{FF2B5EF4-FFF2-40B4-BE49-F238E27FC236}">
                <a16:creationId xmlns:a16="http://schemas.microsoft.com/office/drawing/2014/main" id="{13A946B0-F38B-4B44-95F6-54FC51573872}"/>
              </a:ext>
            </a:extLst>
          </p:cNvPr>
          <p:cNvSpPr>
            <a:spLocks noGrp="1"/>
          </p:cNvSpPr>
          <p:nvPr>
            <p:ph idx="1"/>
          </p:nvPr>
        </p:nvSpPr>
        <p:spPr/>
        <p:txBody>
          <a:bodyPr>
            <a:normAutofit fontScale="55000" lnSpcReduction="20000"/>
          </a:bodyPr>
          <a:lstStyle/>
          <a:p>
            <a:pPr marL="0" indent="0">
              <a:buNone/>
            </a:pPr>
            <a:r>
              <a:rPr lang="en-US" dirty="0"/>
              <a:t>I had to go through various steps to prepare the data for modelling.</a:t>
            </a:r>
          </a:p>
          <a:p>
            <a:pPr marL="0" indent="0">
              <a:buNone/>
            </a:pPr>
            <a:r>
              <a:rPr lang="en-US" dirty="0"/>
              <a:t>Illustrated below are some of the steps I undertook.</a:t>
            </a:r>
          </a:p>
          <a:p>
            <a:pPr marL="0" indent="0">
              <a:buNone/>
            </a:pPr>
            <a:r>
              <a:rPr lang="en-US" b="1" dirty="0"/>
              <a:t>1.Removing irrelevant columns</a:t>
            </a:r>
          </a:p>
          <a:p>
            <a:pPr marL="0" indent="0">
              <a:buNone/>
            </a:pPr>
            <a:r>
              <a:rPr lang="en-US" dirty="0"/>
              <a:t>Given that the dataset does not contain any missing values and duplicates, the next step was to streamline the data by removing columns that were not essential for the analysis or modeling.</a:t>
            </a:r>
          </a:p>
          <a:p>
            <a:pPr marL="0" indent="0">
              <a:buNone/>
            </a:pPr>
            <a:r>
              <a:rPr lang="en-US" dirty="0"/>
              <a:t>One of the columns I removed was phone number, which is a unique identifier for customers but is unlikely to be a predictive feature for  the model</a:t>
            </a:r>
          </a:p>
          <a:p>
            <a:pPr marL="0" indent="0">
              <a:buNone/>
            </a:pPr>
            <a:r>
              <a:rPr lang="en-US" dirty="0"/>
              <a:t>This process of column removal was crucial for several reasons such as</a:t>
            </a:r>
          </a:p>
          <a:p>
            <a:pPr marL="0" indent="0">
              <a:buNone/>
            </a:pPr>
            <a:r>
              <a:rPr lang="en-US" dirty="0"/>
              <a:t>Dimensionality Reduction: By eliminating unnecessary columns, I was able to reduce the dimensionality of my data. This simplification  led to faster model training and improved model interpretability.</a:t>
            </a:r>
          </a:p>
          <a:p>
            <a:pPr marL="0" indent="0">
              <a:buNone/>
            </a:pPr>
            <a:r>
              <a:rPr lang="en-US" dirty="0"/>
              <a:t>Efficiency: Removing non-essential columns enhanced the efficiency of data processing and model training. It reduces computational demands, making our workflow more efficient.</a:t>
            </a:r>
          </a:p>
          <a:p>
            <a:pPr marL="0" indent="0">
              <a:buNone/>
            </a:pPr>
            <a:r>
              <a:rPr lang="en-US" dirty="0"/>
              <a:t>Model Performance: Unnecessary columns can introduce noise into my analysis and modeling, potentially leading to less accurate results. Eliminating such columns can result in a cleaner and more focused dataset.</a:t>
            </a:r>
          </a:p>
          <a:p>
            <a:pPr marL="0" indent="0">
              <a:buNone/>
            </a:pPr>
            <a:r>
              <a:rPr lang="en-US" b="1" dirty="0"/>
              <a:t>2.Feature Engineering</a:t>
            </a:r>
          </a:p>
          <a:p>
            <a:pPr marL="0" indent="0">
              <a:buNone/>
            </a:pPr>
            <a:r>
              <a:rPr lang="en-US" dirty="0"/>
              <a:t>In our dataset, I  identified that both the target variable and certain feature columns are categorical in nature. To effectively use this data in the modeling process, I decided to </a:t>
            </a:r>
            <a:r>
              <a:rPr lang="en-US" b="1" dirty="0"/>
              <a:t>encode</a:t>
            </a:r>
            <a:r>
              <a:rPr lang="en-US" dirty="0"/>
              <a:t> the data into numerical format</a:t>
            </a:r>
          </a:p>
        </p:txBody>
      </p:sp>
    </p:spTree>
    <p:extLst>
      <p:ext uri="{BB962C8B-B14F-4D97-AF65-F5344CB8AC3E}">
        <p14:creationId xmlns:p14="http://schemas.microsoft.com/office/powerpoint/2010/main" val="375523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A718-AC59-431B-BFDE-9B1F629991C2}"/>
              </a:ext>
            </a:extLst>
          </p:cNvPr>
          <p:cNvSpPr>
            <a:spLocks noGrp="1"/>
          </p:cNvSpPr>
          <p:nvPr>
            <p:ph type="title"/>
          </p:nvPr>
        </p:nvSpPr>
        <p:spPr/>
        <p:txBody>
          <a:bodyPr/>
          <a:lstStyle/>
          <a:p>
            <a:r>
              <a:rPr lang="en-US" dirty="0"/>
              <a:t>Data Preparation</a:t>
            </a:r>
            <a:endParaRPr lang="en-KE" dirty="0"/>
          </a:p>
        </p:txBody>
      </p:sp>
      <p:sp>
        <p:nvSpPr>
          <p:cNvPr id="3" name="Content Placeholder 2">
            <a:extLst>
              <a:ext uri="{FF2B5EF4-FFF2-40B4-BE49-F238E27FC236}">
                <a16:creationId xmlns:a16="http://schemas.microsoft.com/office/drawing/2014/main" id="{FC48BB19-8330-4470-8710-D2D4C77716A5}"/>
              </a:ext>
            </a:extLst>
          </p:cNvPr>
          <p:cNvSpPr>
            <a:spLocks noGrp="1"/>
          </p:cNvSpPr>
          <p:nvPr>
            <p:ph idx="1"/>
          </p:nvPr>
        </p:nvSpPr>
        <p:spPr/>
        <p:txBody>
          <a:bodyPr>
            <a:normAutofit fontScale="85000" lnSpcReduction="10000"/>
          </a:bodyPr>
          <a:lstStyle/>
          <a:p>
            <a:pPr marL="0" indent="0">
              <a:buNone/>
            </a:pPr>
            <a:r>
              <a:rPr lang="en-US" dirty="0"/>
              <a:t>Encoding:</a:t>
            </a:r>
          </a:p>
          <a:p>
            <a:pPr marL="0" indent="0">
              <a:buNone/>
            </a:pPr>
            <a:r>
              <a:rPr lang="en-US" dirty="0"/>
              <a:t>Encoding categorical variables was a crucial step, as many machine learning algorithms require numerical inputs for model training. By performing appropriate encoding techniques, I was able to perform label encoding this enabled me to convert the categorical values into a numerical representation that the model could understand.</a:t>
            </a:r>
          </a:p>
          <a:p>
            <a:pPr marL="0" indent="0">
              <a:buNone/>
            </a:pPr>
            <a:r>
              <a:rPr lang="en-US" dirty="0"/>
              <a:t>Handling imbalanced data:</a:t>
            </a:r>
          </a:p>
          <a:p>
            <a:pPr marL="0" indent="0">
              <a:buNone/>
            </a:pPr>
            <a:r>
              <a:rPr lang="en-US" dirty="0"/>
              <a:t>From the </a:t>
            </a:r>
            <a:r>
              <a:rPr lang="en-US" dirty="0" err="1"/>
              <a:t>dataset,the</a:t>
            </a:r>
            <a:r>
              <a:rPr lang="en-US" dirty="0"/>
              <a:t> churn column had imbalanced data, I split the data roughly in half: 85.51% of the data fell into the 'False' or 0 category, and 14.49% of the data fall into the 'True' or 1 category. This suggested the imbalance in the dataset, with a larger percentage of non-churned </a:t>
            </a:r>
            <a:r>
              <a:rPr lang="en-US" dirty="0" err="1"/>
              <a:t>clients.To</a:t>
            </a:r>
            <a:r>
              <a:rPr lang="en-US" dirty="0"/>
              <a:t> address this issue, I employed the Synthetic Minority Over-sampling Technique, or SMOTE. Through the creation of </a:t>
            </a:r>
            <a:r>
              <a:rPr lang="en-US" dirty="0" err="1"/>
              <a:t>duplicates,this</a:t>
            </a:r>
            <a:r>
              <a:rPr lang="en-US" dirty="0"/>
              <a:t> increased the number of cases in the minority class.</a:t>
            </a:r>
            <a:endParaRPr lang="en-KE" dirty="0"/>
          </a:p>
        </p:txBody>
      </p:sp>
    </p:spTree>
    <p:extLst>
      <p:ext uri="{BB962C8B-B14F-4D97-AF65-F5344CB8AC3E}">
        <p14:creationId xmlns:p14="http://schemas.microsoft.com/office/powerpoint/2010/main" val="231027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B798-5AE3-4CD0-9608-D5810DD069E4}"/>
              </a:ext>
            </a:extLst>
          </p:cNvPr>
          <p:cNvSpPr>
            <a:spLocks noGrp="1"/>
          </p:cNvSpPr>
          <p:nvPr>
            <p:ph type="title"/>
          </p:nvPr>
        </p:nvSpPr>
        <p:spPr/>
        <p:txBody>
          <a:bodyPr/>
          <a:lstStyle/>
          <a:p>
            <a:r>
              <a:rPr lang="en-US" dirty="0"/>
              <a:t>Modelling</a:t>
            </a:r>
            <a:endParaRPr lang="en-KE" dirty="0"/>
          </a:p>
        </p:txBody>
      </p:sp>
      <p:sp>
        <p:nvSpPr>
          <p:cNvPr id="3" name="Content Placeholder 2">
            <a:extLst>
              <a:ext uri="{FF2B5EF4-FFF2-40B4-BE49-F238E27FC236}">
                <a16:creationId xmlns:a16="http://schemas.microsoft.com/office/drawing/2014/main" id="{C3393ABE-2460-442D-A650-D6D732296BF8}"/>
              </a:ext>
            </a:extLst>
          </p:cNvPr>
          <p:cNvSpPr>
            <a:spLocks noGrp="1"/>
          </p:cNvSpPr>
          <p:nvPr>
            <p:ph idx="1"/>
          </p:nvPr>
        </p:nvSpPr>
        <p:spPr/>
        <p:txBody>
          <a:bodyPr>
            <a:normAutofit/>
          </a:bodyPr>
          <a:lstStyle/>
          <a:p>
            <a:pPr marL="0" indent="0">
              <a:buNone/>
            </a:pPr>
            <a:r>
              <a:rPr lang="en-US" dirty="0"/>
              <a:t>I developed a predictive model designed to anticipate whether a customer is on the verge of discontinuing their engagement with Syria. The primary objective was to curtail financial losses stemming from customers </a:t>
            </a:r>
            <a:r>
              <a:rPr lang="en-US" dirty="0" err="1"/>
              <a:t>whohave</a:t>
            </a:r>
            <a:r>
              <a:rPr lang="en-US" dirty="0"/>
              <a:t> a short-lived association with the entity.</a:t>
            </a:r>
          </a:p>
          <a:p>
            <a:pPr marL="0" indent="0">
              <a:buNone/>
            </a:pPr>
            <a:r>
              <a:rPr lang="en-US" dirty="0"/>
              <a:t>Models Used were:</a:t>
            </a:r>
          </a:p>
          <a:p>
            <a:pPr marL="0" indent="0">
              <a:buNone/>
            </a:pPr>
            <a:r>
              <a:rPr lang="en-US" dirty="0"/>
              <a:t>• Logistic Regression</a:t>
            </a:r>
          </a:p>
          <a:p>
            <a:pPr marL="0" indent="0">
              <a:buNone/>
            </a:pPr>
            <a:r>
              <a:rPr lang="en-US" dirty="0"/>
              <a:t>• Decision Trees</a:t>
            </a:r>
          </a:p>
          <a:p>
            <a:pPr marL="0" indent="0">
              <a:buNone/>
            </a:pPr>
            <a:r>
              <a:rPr lang="en-US" dirty="0"/>
              <a:t>• KNN Classifier Model</a:t>
            </a:r>
            <a:endParaRPr lang="en-KE" dirty="0"/>
          </a:p>
        </p:txBody>
      </p:sp>
    </p:spTree>
    <p:extLst>
      <p:ext uri="{BB962C8B-B14F-4D97-AF65-F5344CB8AC3E}">
        <p14:creationId xmlns:p14="http://schemas.microsoft.com/office/powerpoint/2010/main" val="181513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D648-1683-4D71-9538-728F0DBC2FDF}"/>
              </a:ext>
            </a:extLst>
          </p:cNvPr>
          <p:cNvSpPr>
            <a:spLocks noGrp="1"/>
          </p:cNvSpPr>
          <p:nvPr>
            <p:ph type="title"/>
          </p:nvPr>
        </p:nvSpPr>
        <p:spPr/>
        <p:txBody>
          <a:bodyPr/>
          <a:lstStyle/>
          <a:p>
            <a:r>
              <a:rPr lang="en-US" dirty="0"/>
              <a:t>Evaluation</a:t>
            </a:r>
            <a:endParaRPr lang="en-KE" dirty="0"/>
          </a:p>
        </p:txBody>
      </p:sp>
      <p:sp>
        <p:nvSpPr>
          <p:cNvPr id="3" name="Content Placeholder 2">
            <a:extLst>
              <a:ext uri="{FF2B5EF4-FFF2-40B4-BE49-F238E27FC236}">
                <a16:creationId xmlns:a16="http://schemas.microsoft.com/office/drawing/2014/main" id="{2CEBA585-6CC0-41BC-BF1D-4F9949AEAD2D}"/>
              </a:ext>
            </a:extLst>
          </p:cNvPr>
          <p:cNvSpPr>
            <a:spLocks noGrp="1"/>
          </p:cNvSpPr>
          <p:nvPr>
            <p:ph idx="1"/>
          </p:nvPr>
        </p:nvSpPr>
        <p:spPr/>
        <p:txBody>
          <a:bodyPr>
            <a:normAutofit fontScale="77500" lnSpcReduction="20000"/>
          </a:bodyPr>
          <a:lstStyle/>
          <a:p>
            <a:pPr marL="0" indent="0">
              <a:buNone/>
            </a:pPr>
            <a:r>
              <a:rPr lang="en-US" dirty="0"/>
              <a:t>The logistic regression model showed a balanced performance with</a:t>
            </a:r>
          </a:p>
          <a:p>
            <a:pPr marL="0" indent="0">
              <a:buNone/>
            </a:pPr>
            <a:r>
              <a:rPr lang="en-US" dirty="0"/>
              <a:t>reasonably good accuracy, precision, recall, and F1 score. It captured</a:t>
            </a:r>
          </a:p>
          <a:p>
            <a:pPr marL="0" indent="0">
              <a:buNone/>
            </a:pPr>
            <a:r>
              <a:rPr lang="en-US" dirty="0"/>
              <a:t>positive cases effectively while maintaining precision. The ROC AUC score</a:t>
            </a:r>
          </a:p>
          <a:p>
            <a:pPr marL="0" indent="0">
              <a:buNone/>
            </a:pPr>
            <a:r>
              <a:rPr lang="en-US" dirty="0"/>
              <a:t>was also decent.</a:t>
            </a:r>
          </a:p>
          <a:p>
            <a:pPr marL="0" indent="0">
              <a:buNone/>
            </a:pPr>
            <a:endParaRPr lang="en-US" dirty="0"/>
          </a:p>
          <a:p>
            <a:pPr marL="0" indent="0">
              <a:buNone/>
            </a:pPr>
            <a:r>
              <a:rPr lang="en-US" dirty="0"/>
              <a:t>The decision tree model exhibited high accuracy, especially for the majority</a:t>
            </a:r>
          </a:p>
          <a:p>
            <a:pPr marL="0" indent="0">
              <a:buNone/>
            </a:pPr>
            <a:r>
              <a:rPr lang="en-US" dirty="0"/>
              <a:t>class. However, it had lower precision, recall, and F1 score for the minority</a:t>
            </a:r>
          </a:p>
          <a:p>
            <a:pPr marL="0" indent="0">
              <a:buNone/>
            </a:pPr>
            <a:r>
              <a:rPr lang="en-US" dirty="0"/>
              <a:t>class. This suggested that it may not perform as well on classifying the</a:t>
            </a:r>
          </a:p>
          <a:p>
            <a:pPr marL="0" indent="0">
              <a:buNone/>
            </a:pPr>
            <a:r>
              <a:rPr lang="en-US" dirty="0"/>
              <a:t>minority class.</a:t>
            </a:r>
          </a:p>
          <a:p>
            <a:pPr marL="0" indent="0">
              <a:buNone/>
            </a:pPr>
            <a:endParaRPr lang="en-US" dirty="0"/>
          </a:p>
          <a:p>
            <a:pPr marL="0" indent="0">
              <a:buNone/>
            </a:pPr>
            <a:r>
              <a:rPr lang="en-US" dirty="0"/>
              <a:t>The KNN classifier model achieved decent accuracy and performance for the majority class but struggled with the minority class just like the decision tree</a:t>
            </a:r>
            <a:endParaRPr lang="en-KE" dirty="0"/>
          </a:p>
        </p:txBody>
      </p:sp>
    </p:spTree>
    <p:extLst>
      <p:ext uri="{BB962C8B-B14F-4D97-AF65-F5344CB8AC3E}">
        <p14:creationId xmlns:p14="http://schemas.microsoft.com/office/powerpoint/2010/main" val="378552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6D18-AD77-49FC-9C79-828DFD01D7A5}"/>
              </a:ext>
            </a:extLst>
          </p:cNvPr>
          <p:cNvSpPr>
            <a:spLocks noGrp="1"/>
          </p:cNvSpPr>
          <p:nvPr>
            <p:ph type="title"/>
          </p:nvPr>
        </p:nvSpPr>
        <p:spPr/>
        <p:txBody>
          <a:bodyPr/>
          <a:lstStyle/>
          <a:p>
            <a:r>
              <a:rPr lang="en-US" dirty="0"/>
              <a:t>Model of choice-</a:t>
            </a:r>
            <a:r>
              <a:rPr lang="en-US" dirty="0" err="1"/>
              <a:t>Deciscion</a:t>
            </a:r>
            <a:r>
              <a:rPr lang="en-US" dirty="0"/>
              <a:t> Trees</a:t>
            </a:r>
            <a:endParaRPr lang="en-KE" dirty="0"/>
          </a:p>
        </p:txBody>
      </p:sp>
      <p:sp>
        <p:nvSpPr>
          <p:cNvPr id="3" name="Content Placeholder 2">
            <a:extLst>
              <a:ext uri="{FF2B5EF4-FFF2-40B4-BE49-F238E27FC236}">
                <a16:creationId xmlns:a16="http://schemas.microsoft.com/office/drawing/2014/main" id="{685D9253-0036-40C9-A17D-7294FCDA7630}"/>
              </a:ext>
            </a:extLst>
          </p:cNvPr>
          <p:cNvSpPr>
            <a:spLocks noGrp="1"/>
          </p:cNvSpPr>
          <p:nvPr>
            <p:ph idx="1"/>
          </p:nvPr>
        </p:nvSpPr>
        <p:spPr/>
        <p:txBody>
          <a:bodyPr>
            <a:normAutofit fontScale="62500" lnSpcReduction="20000"/>
          </a:bodyPr>
          <a:lstStyle/>
          <a:p>
            <a:pPr marL="0" indent="0">
              <a:buNone/>
            </a:pPr>
            <a:r>
              <a:rPr lang="en-US" dirty="0"/>
              <a:t>The decision tree model was evaluated with precision, recall, and F1 score for both Class 0 and Class 1.</a:t>
            </a:r>
          </a:p>
          <a:p>
            <a:pPr marL="0" indent="0">
              <a:buNone/>
            </a:pPr>
            <a:r>
              <a:rPr lang="en-US" dirty="0"/>
              <a:t> </a:t>
            </a:r>
          </a:p>
          <a:p>
            <a:pPr marL="0" indent="0">
              <a:buNone/>
            </a:pPr>
            <a:r>
              <a:rPr lang="en-US" dirty="0"/>
              <a:t> From the accuracy results the model correctly predicted the class labels for the majority of instances in the test data. The precision metric is very important as it measures how accurate the model is at identifying the majority class, which is the customers who don't churn. </a:t>
            </a:r>
          </a:p>
          <a:p>
            <a:pPr marL="0" indent="0">
              <a:buNone/>
            </a:pPr>
            <a:endParaRPr lang="en-US" dirty="0"/>
          </a:p>
          <a:p>
            <a:pPr marL="0" indent="0">
              <a:buNone/>
            </a:pPr>
            <a:r>
              <a:rPr lang="en-US" dirty="0"/>
              <a:t>The downside of the model is that it has lower precision, recall, and F1 score for the minority class. This suggests that it may not perform as well on classifying the minority class, the same way it does the majority class. </a:t>
            </a:r>
          </a:p>
          <a:p>
            <a:pPr marL="0" indent="0">
              <a:buNone/>
            </a:pPr>
            <a:endParaRPr lang="en-US" dirty="0"/>
          </a:p>
          <a:p>
            <a:pPr marL="0" indent="0">
              <a:buNone/>
            </a:pPr>
            <a:r>
              <a:rPr lang="en-US" dirty="0"/>
              <a:t>But this is majorly attributed to the fact that our data is also highly imbalanced. But compared to the other two models, this one performs much better. </a:t>
            </a:r>
          </a:p>
          <a:p>
            <a:pPr marL="0" indent="0">
              <a:buNone/>
            </a:pPr>
            <a:endParaRPr lang="en-US" dirty="0"/>
          </a:p>
          <a:p>
            <a:pPr marL="0" indent="0">
              <a:buNone/>
            </a:pPr>
            <a:r>
              <a:rPr lang="en-US" dirty="0"/>
              <a:t>The model performs well in terms of precision and recall for both classes on the holdout test data, thus it can be deployed in a real-world scenario.</a:t>
            </a:r>
            <a:endParaRPr lang="en-KE" dirty="0"/>
          </a:p>
        </p:txBody>
      </p:sp>
    </p:spTree>
    <p:extLst>
      <p:ext uri="{BB962C8B-B14F-4D97-AF65-F5344CB8AC3E}">
        <p14:creationId xmlns:p14="http://schemas.microsoft.com/office/powerpoint/2010/main" val="46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6359-F860-4FF0-85E6-C7BB97EFFF83}"/>
              </a:ext>
            </a:extLst>
          </p:cNvPr>
          <p:cNvSpPr>
            <a:spLocks noGrp="1"/>
          </p:cNvSpPr>
          <p:nvPr>
            <p:ph type="title"/>
          </p:nvPr>
        </p:nvSpPr>
        <p:spPr/>
        <p:txBody>
          <a:bodyPr/>
          <a:lstStyle/>
          <a:p>
            <a:r>
              <a:rPr lang="en-US" dirty="0"/>
              <a:t>Recommendations and Future Investigations</a:t>
            </a:r>
            <a:endParaRPr lang="en-KE" dirty="0"/>
          </a:p>
        </p:txBody>
      </p:sp>
      <p:sp>
        <p:nvSpPr>
          <p:cNvPr id="3" name="Content Placeholder 2">
            <a:extLst>
              <a:ext uri="{FF2B5EF4-FFF2-40B4-BE49-F238E27FC236}">
                <a16:creationId xmlns:a16="http://schemas.microsoft.com/office/drawing/2014/main" id="{C8D0FDDB-E221-446E-B21F-4D4DEF0DFB0C}"/>
              </a:ext>
            </a:extLst>
          </p:cNvPr>
          <p:cNvSpPr>
            <a:spLocks noGrp="1"/>
          </p:cNvSpPr>
          <p:nvPr>
            <p:ph idx="1"/>
          </p:nvPr>
        </p:nvSpPr>
        <p:spPr/>
        <p:txBody>
          <a:bodyPr>
            <a:normAutofit fontScale="77500" lnSpcReduction="20000"/>
          </a:bodyPr>
          <a:lstStyle/>
          <a:p>
            <a:pPr marL="0" indent="0">
              <a:buNone/>
            </a:pPr>
            <a:r>
              <a:rPr lang="en-US" dirty="0"/>
              <a:t>• Customer Service Calls Investigation: Dig deeper to understand why some customers need to contact customer service frequently. This will help in finding ways to better assist them. </a:t>
            </a:r>
          </a:p>
          <a:p>
            <a:pPr marL="0" indent="0">
              <a:buNone/>
            </a:pPr>
            <a:endParaRPr lang="en-US" dirty="0"/>
          </a:p>
          <a:p>
            <a:pPr marL="0" indent="0">
              <a:buNone/>
            </a:pPr>
            <a:r>
              <a:rPr lang="en-US" dirty="0"/>
              <a:t>• High Churn States Analysis: Look into the states where many customers are leaving to identify any patterns or reasons for the high churn rates.</a:t>
            </a:r>
          </a:p>
          <a:p>
            <a:pPr marL="0" indent="0">
              <a:buNone/>
            </a:pPr>
            <a:endParaRPr lang="en-US" dirty="0"/>
          </a:p>
          <a:p>
            <a:pPr marL="0" indent="0">
              <a:buNone/>
            </a:pPr>
            <a:r>
              <a:rPr lang="en-US" dirty="0"/>
              <a:t> • Incentives for High Bill Customers: Find ways to encourage customers with high daily charges (over $55) to stay with Syria Tel. This might involve offering extra benefits and perks. Currently, all of these high-bill customers are leaving, which is a concern.</a:t>
            </a:r>
          </a:p>
          <a:p>
            <a:pPr marL="0" indent="0">
              <a:buNone/>
            </a:pPr>
            <a:endParaRPr lang="en-US" dirty="0"/>
          </a:p>
          <a:p>
            <a:pPr marL="0" indent="0">
              <a:buNone/>
            </a:pPr>
            <a:r>
              <a:rPr lang="en-US" dirty="0"/>
              <a:t> • Incentives for Customers who stay more than 6 months: Find ways to encourage customers to stay with the company even longer, e.g., giving them loyalty points, offers, etc., as this will help in creating a form of loyalty. CONCLUS</a:t>
            </a:r>
            <a:endParaRPr lang="en-KE" dirty="0"/>
          </a:p>
        </p:txBody>
      </p:sp>
    </p:spTree>
    <p:extLst>
      <p:ext uri="{BB962C8B-B14F-4D97-AF65-F5344CB8AC3E}">
        <p14:creationId xmlns:p14="http://schemas.microsoft.com/office/powerpoint/2010/main" val="359480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76E4-91FB-4A87-9EE5-060B9F4A0A0F}"/>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485118CD-72C0-4431-A7F8-B41588279D49}"/>
              </a:ext>
            </a:extLst>
          </p:cNvPr>
          <p:cNvSpPr>
            <a:spLocks noGrp="1"/>
          </p:cNvSpPr>
          <p:nvPr>
            <p:ph idx="1"/>
          </p:nvPr>
        </p:nvSpPr>
        <p:spPr/>
        <p:txBody>
          <a:bodyPr>
            <a:normAutofit fontScale="85000" lnSpcReduction="20000"/>
          </a:bodyPr>
          <a:lstStyle/>
          <a:p>
            <a:pPr marL="0" indent="0">
              <a:buNone/>
            </a:pPr>
            <a:r>
              <a:rPr lang="en-US" dirty="0"/>
              <a:t>In conclusion, the decision tree model appears to be providing reasonably good results, especially for the majority class, which is typical for imbalanced datasets and is the best option out of the three models built above. </a:t>
            </a:r>
          </a:p>
          <a:p>
            <a:pPr marL="0" indent="0">
              <a:buNone/>
            </a:pPr>
            <a:endParaRPr lang="en-US" dirty="0"/>
          </a:p>
          <a:p>
            <a:pPr marL="0" indent="0">
              <a:buNone/>
            </a:pPr>
            <a:r>
              <a:rPr lang="en-US" dirty="0"/>
              <a:t>The decision tree model is the most suitable model for the given task, especially considering the imbalanced nature of the dataset. This means that the decision tree model is able to effectively predict the target variable for the majority class (i.e., the class with the most instances) while maintaining reasonable performance for the minority class.</a:t>
            </a:r>
          </a:p>
          <a:p>
            <a:pPr marL="0" indent="0">
              <a:buNone/>
            </a:pPr>
            <a:endParaRPr lang="en-US" dirty="0"/>
          </a:p>
          <a:p>
            <a:pPr marL="0" indent="0">
              <a:buNone/>
            </a:pPr>
            <a:r>
              <a:rPr lang="en-US" dirty="0"/>
              <a:t>This is a common scenario in real-world datasets where one class is significantly more prevalent than the other. In such cases, models that are specifically designed to handle imbalanced data, like the decision tree model, often outperform other models.</a:t>
            </a:r>
            <a:endParaRPr lang="en-KE" dirty="0"/>
          </a:p>
        </p:txBody>
      </p:sp>
    </p:spTree>
    <p:extLst>
      <p:ext uri="{BB962C8B-B14F-4D97-AF65-F5344CB8AC3E}">
        <p14:creationId xmlns:p14="http://schemas.microsoft.com/office/powerpoint/2010/main" val="377345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7921-A5B4-4037-A13B-B6FAC9E23BAA}"/>
              </a:ext>
            </a:extLst>
          </p:cNvPr>
          <p:cNvSpPr>
            <a:spLocks noGrp="1"/>
          </p:cNvSpPr>
          <p:nvPr>
            <p:ph type="title"/>
          </p:nvPr>
        </p:nvSpPr>
        <p:spPr/>
        <p:txBody>
          <a:bodyPr/>
          <a:lstStyle/>
          <a:p>
            <a:r>
              <a:rPr lang="en-US" dirty="0"/>
              <a:t>The End!!</a:t>
            </a:r>
            <a:endParaRPr lang="en-KE" dirty="0"/>
          </a:p>
        </p:txBody>
      </p:sp>
      <p:sp>
        <p:nvSpPr>
          <p:cNvPr id="4" name="Text Placeholder 3">
            <a:extLst>
              <a:ext uri="{FF2B5EF4-FFF2-40B4-BE49-F238E27FC236}">
                <a16:creationId xmlns:a16="http://schemas.microsoft.com/office/drawing/2014/main" id="{E98BDD39-BCF3-4494-AEBF-308C6361EB62}"/>
              </a:ext>
            </a:extLst>
          </p:cNvPr>
          <p:cNvSpPr>
            <a:spLocks noGrp="1"/>
          </p:cNvSpPr>
          <p:nvPr>
            <p:ph type="body" sz="half" idx="2"/>
          </p:nvPr>
        </p:nvSpPr>
        <p:spPr/>
        <p:txBody>
          <a:bodyPr/>
          <a:lstStyle/>
          <a:p>
            <a:r>
              <a:rPr lang="en-US" dirty="0"/>
              <a:t>Thank You</a:t>
            </a:r>
          </a:p>
          <a:p>
            <a:endParaRPr lang="en-US" dirty="0"/>
          </a:p>
          <a:p>
            <a:r>
              <a:rPr lang="en-US" dirty="0" err="1"/>
              <a:t>Name:Laura</a:t>
            </a:r>
            <a:r>
              <a:rPr lang="en-US" dirty="0"/>
              <a:t> Kanda </a:t>
            </a:r>
            <a:r>
              <a:rPr lang="en-US" dirty="0" err="1"/>
              <a:t>Mwichekha</a:t>
            </a:r>
            <a:endParaRPr lang="en-US" dirty="0"/>
          </a:p>
          <a:p>
            <a:endParaRPr lang="en-US" dirty="0"/>
          </a:p>
          <a:p>
            <a:r>
              <a:rPr lang="en-US" dirty="0"/>
              <a:t>Email </a:t>
            </a:r>
            <a:r>
              <a:rPr lang="en-US" dirty="0" err="1"/>
              <a:t>Adddress</a:t>
            </a:r>
            <a:r>
              <a:rPr lang="en-US" dirty="0"/>
              <a:t>: lmwichekha@gmail.com</a:t>
            </a:r>
          </a:p>
          <a:p>
            <a:endParaRPr lang="en-US" dirty="0"/>
          </a:p>
          <a:p>
            <a:r>
              <a:rPr lang="en-US" dirty="0"/>
              <a:t>Phone Number:0702873977</a:t>
            </a:r>
          </a:p>
          <a:p>
            <a:endParaRPr lang="en-US" dirty="0"/>
          </a:p>
          <a:p>
            <a:r>
              <a:rPr lang="en-US" dirty="0"/>
              <a:t>Any Questions?</a:t>
            </a:r>
            <a:endParaRPr lang="en-KE" dirty="0"/>
          </a:p>
        </p:txBody>
      </p:sp>
      <p:pic>
        <p:nvPicPr>
          <p:cNvPr id="5" name="Picture 4">
            <a:extLst>
              <a:ext uri="{FF2B5EF4-FFF2-40B4-BE49-F238E27FC236}">
                <a16:creationId xmlns:a16="http://schemas.microsoft.com/office/drawing/2014/main" id="{2DF41105-6632-4C79-832D-D00C6443847E}"/>
              </a:ext>
            </a:extLst>
          </p:cNvPr>
          <p:cNvPicPr>
            <a:picLocks noChangeAspect="1"/>
          </p:cNvPicPr>
          <p:nvPr/>
        </p:nvPicPr>
        <p:blipFill>
          <a:blip r:embed="rId2"/>
          <a:stretch>
            <a:fillRect/>
          </a:stretch>
        </p:blipFill>
        <p:spPr>
          <a:xfrm>
            <a:off x="5571423" y="1257300"/>
            <a:ext cx="5651633" cy="4325353"/>
          </a:xfrm>
          <a:prstGeom prst="rect">
            <a:avLst/>
          </a:prstGeom>
        </p:spPr>
      </p:pic>
    </p:spTree>
    <p:extLst>
      <p:ext uri="{BB962C8B-B14F-4D97-AF65-F5344CB8AC3E}">
        <p14:creationId xmlns:p14="http://schemas.microsoft.com/office/powerpoint/2010/main" val="17120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FB8B-1846-4A37-B063-CD68FF2F12AF}"/>
              </a:ext>
            </a:extLst>
          </p:cNvPr>
          <p:cNvSpPr>
            <a:spLocks noGrp="1"/>
          </p:cNvSpPr>
          <p:nvPr>
            <p:ph type="title"/>
          </p:nvPr>
        </p:nvSpPr>
        <p:spPr/>
        <p:txBody>
          <a:bodyPr/>
          <a:lstStyle/>
          <a:p>
            <a:r>
              <a:rPr lang="en-US" dirty="0" err="1"/>
              <a:t>SyriaTel</a:t>
            </a:r>
            <a:r>
              <a:rPr lang="en-US" dirty="0"/>
              <a:t>  Customer Churn Prediction-Overview</a:t>
            </a:r>
            <a:endParaRPr lang="en-KE" dirty="0"/>
          </a:p>
        </p:txBody>
      </p:sp>
      <p:sp>
        <p:nvSpPr>
          <p:cNvPr id="3" name="Content Placeholder 2">
            <a:extLst>
              <a:ext uri="{FF2B5EF4-FFF2-40B4-BE49-F238E27FC236}">
                <a16:creationId xmlns:a16="http://schemas.microsoft.com/office/drawing/2014/main" id="{8625053D-230D-438E-B3AC-F90052B19527}"/>
              </a:ext>
            </a:extLst>
          </p:cNvPr>
          <p:cNvSpPr>
            <a:spLocks noGrp="1"/>
          </p:cNvSpPr>
          <p:nvPr>
            <p:ph idx="1"/>
          </p:nvPr>
        </p:nvSpPr>
        <p:spPr/>
        <p:txBody>
          <a:bodyPr>
            <a:normAutofit/>
          </a:bodyPr>
          <a:lstStyle/>
          <a:p>
            <a:pPr marL="0" indent="0">
              <a:buNone/>
            </a:pPr>
            <a:r>
              <a:rPr lang="en-US" dirty="0"/>
              <a:t>Customer churn, the rate at which customers stop doing business with a company, is a critical metric for telecommunication companies. Churn can negatively impact revenue, customer lifetime value, and brand reputation. Therefore, predicting customer churn is essential for effective customer retention strategies.</a:t>
            </a:r>
          </a:p>
          <a:p>
            <a:pPr marL="0" indent="0">
              <a:buNone/>
            </a:pPr>
            <a:endParaRPr lang="en-US" dirty="0"/>
          </a:p>
          <a:p>
            <a:pPr marL="0" indent="0">
              <a:buNone/>
            </a:pPr>
            <a:r>
              <a:rPr lang="en-US" dirty="0"/>
              <a:t>The telecom provider </a:t>
            </a:r>
            <a:r>
              <a:rPr lang="en-US" dirty="0" err="1"/>
              <a:t>SyriaTel</a:t>
            </a:r>
            <a:r>
              <a:rPr lang="en-US" dirty="0"/>
              <a:t> wants to minimize revenue loss from client attrition. </a:t>
            </a:r>
            <a:r>
              <a:rPr lang="en-US" dirty="0" err="1"/>
              <a:t>SyriaTel</a:t>
            </a:r>
            <a:r>
              <a:rPr lang="en-US" dirty="0"/>
              <a:t> can enhance customer satisfaction and retain consumers by implementing focused retention methods aimed at identifying high-risk clients.</a:t>
            </a:r>
          </a:p>
          <a:p>
            <a:pPr marL="0" indent="0">
              <a:buNone/>
            </a:pPr>
            <a:endParaRPr lang="en-US" dirty="0"/>
          </a:p>
        </p:txBody>
      </p:sp>
    </p:spTree>
    <p:extLst>
      <p:ext uri="{BB962C8B-B14F-4D97-AF65-F5344CB8AC3E}">
        <p14:creationId xmlns:p14="http://schemas.microsoft.com/office/powerpoint/2010/main" val="102156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9EB4-39AD-4F3D-BA80-94BE95DD3D76}"/>
              </a:ext>
            </a:extLst>
          </p:cNvPr>
          <p:cNvSpPr>
            <a:spLocks noGrp="1"/>
          </p:cNvSpPr>
          <p:nvPr>
            <p:ph type="title"/>
          </p:nvPr>
        </p:nvSpPr>
        <p:spPr/>
        <p:txBody>
          <a:bodyPr/>
          <a:lstStyle/>
          <a:p>
            <a:r>
              <a:rPr lang="en-US" dirty="0"/>
              <a:t>Project Objectives</a:t>
            </a:r>
            <a:endParaRPr lang="en-KE" dirty="0"/>
          </a:p>
        </p:txBody>
      </p:sp>
      <p:sp>
        <p:nvSpPr>
          <p:cNvPr id="3" name="Content Placeholder 2">
            <a:extLst>
              <a:ext uri="{FF2B5EF4-FFF2-40B4-BE49-F238E27FC236}">
                <a16:creationId xmlns:a16="http://schemas.microsoft.com/office/drawing/2014/main" id="{799B7B1E-8AE0-4A9E-A0CB-34BC760B6B35}"/>
              </a:ext>
            </a:extLst>
          </p:cNvPr>
          <p:cNvSpPr>
            <a:spLocks noGrp="1"/>
          </p:cNvSpPr>
          <p:nvPr>
            <p:ph idx="1"/>
          </p:nvPr>
        </p:nvSpPr>
        <p:spPr/>
        <p:txBody>
          <a:bodyPr>
            <a:normAutofit fontScale="70000" lnSpcReduction="20000"/>
          </a:bodyPr>
          <a:lstStyle/>
          <a:p>
            <a:pPr marL="0" indent="0">
              <a:buNone/>
            </a:pPr>
            <a:r>
              <a:rPr lang="en-US" dirty="0"/>
              <a:t>Below are the objectives for the prediction model</a:t>
            </a:r>
          </a:p>
          <a:p>
            <a:pPr marL="0" indent="0">
              <a:buNone/>
            </a:pPr>
            <a:endParaRPr lang="en-US" dirty="0"/>
          </a:p>
          <a:p>
            <a:pPr marL="0" indent="0">
              <a:buNone/>
            </a:pPr>
            <a:r>
              <a:rPr lang="en-US" dirty="0"/>
              <a:t>1.  Determine which customers are at danger of churning: Make an accurate guess as to which ones are most likely to cut off service.</a:t>
            </a:r>
          </a:p>
          <a:p>
            <a:pPr marL="0" indent="0">
              <a:buNone/>
            </a:pPr>
            <a:endParaRPr lang="en-US" dirty="0"/>
          </a:p>
          <a:p>
            <a:pPr marL="0" indent="0">
              <a:buNone/>
            </a:pPr>
            <a:r>
              <a:rPr lang="en-US" dirty="0"/>
              <a:t>2.  Put focused retention methods into practice: Create specialized marketing strategies to speak to the unique requirements of at-risk clients and persuade them to stick with </a:t>
            </a:r>
            <a:r>
              <a:rPr lang="en-US" dirty="0" err="1"/>
              <a:t>SyriaTel</a:t>
            </a:r>
            <a:r>
              <a:rPr lang="en-US" dirty="0"/>
              <a:t>.</a:t>
            </a:r>
          </a:p>
          <a:p>
            <a:pPr marL="0" indent="0">
              <a:buNone/>
            </a:pPr>
            <a:endParaRPr lang="en-US" dirty="0"/>
          </a:p>
          <a:p>
            <a:pPr marL="0" indent="0">
              <a:buNone/>
            </a:pPr>
            <a:r>
              <a:rPr lang="en-US" dirty="0"/>
              <a:t>3.  Boost client contentment Improve the whole customer experience to lower churn rate and increase steadfast loyalty.</a:t>
            </a:r>
          </a:p>
          <a:p>
            <a:pPr marL="0" indent="0">
              <a:buNone/>
            </a:pPr>
            <a:endParaRPr lang="en-US" dirty="0"/>
          </a:p>
          <a:p>
            <a:pPr marL="0" indent="0">
              <a:buNone/>
            </a:pPr>
            <a:r>
              <a:rPr lang="en-US" dirty="0"/>
              <a:t>4.  Efficient resource allocation can be achieved by concentrating retention efforts on customers who are most likely to leave.</a:t>
            </a:r>
            <a:endParaRPr lang="en-KE" dirty="0"/>
          </a:p>
        </p:txBody>
      </p:sp>
    </p:spTree>
    <p:extLst>
      <p:ext uri="{BB962C8B-B14F-4D97-AF65-F5344CB8AC3E}">
        <p14:creationId xmlns:p14="http://schemas.microsoft.com/office/powerpoint/2010/main" val="7146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FAAF-F074-4266-BFC3-833F07AA1B31}"/>
              </a:ext>
            </a:extLst>
          </p:cNvPr>
          <p:cNvSpPr>
            <a:spLocks noGrp="1"/>
          </p:cNvSpPr>
          <p:nvPr>
            <p:ph type="title"/>
          </p:nvPr>
        </p:nvSpPr>
        <p:spPr/>
        <p:txBody>
          <a:bodyPr/>
          <a:lstStyle/>
          <a:p>
            <a:r>
              <a:rPr lang="en-US" dirty="0"/>
              <a:t>Project Overview</a:t>
            </a:r>
            <a:endParaRPr lang="en-KE" dirty="0"/>
          </a:p>
        </p:txBody>
      </p:sp>
      <p:sp>
        <p:nvSpPr>
          <p:cNvPr id="3" name="Content Placeholder 2">
            <a:extLst>
              <a:ext uri="{FF2B5EF4-FFF2-40B4-BE49-F238E27FC236}">
                <a16:creationId xmlns:a16="http://schemas.microsoft.com/office/drawing/2014/main" id="{CF12548F-D7C6-4C61-9118-498191384725}"/>
              </a:ext>
            </a:extLst>
          </p:cNvPr>
          <p:cNvSpPr>
            <a:spLocks noGrp="1"/>
          </p:cNvSpPr>
          <p:nvPr>
            <p:ph idx="1"/>
          </p:nvPr>
        </p:nvSpPr>
        <p:spPr/>
        <p:txBody>
          <a:bodyPr/>
          <a:lstStyle/>
          <a:p>
            <a:r>
              <a:rPr lang="en-US" dirty="0"/>
              <a:t>Business Problem</a:t>
            </a:r>
          </a:p>
          <a:p>
            <a:r>
              <a:rPr lang="en-US" dirty="0"/>
              <a:t>Data loading and understanding</a:t>
            </a:r>
          </a:p>
          <a:p>
            <a:r>
              <a:rPr lang="en-US" dirty="0"/>
              <a:t>Data Preparation</a:t>
            </a:r>
          </a:p>
          <a:p>
            <a:r>
              <a:rPr lang="en-US" dirty="0"/>
              <a:t>Modelling</a:t>
            </a:r>
          </a:p>
          <a:p>
            <a:r>
              <a:rPr lang="en-US" dirty="0"/>
              <a:t>Evaluation</a:t>
            </a:r>
          </a:p>
          <a:p>
            <a:r>
              <a:rPr lang="en-US" dirty="0"/>
              <a:t>Model of choice-</a:t>
            </a:r>
            <a:r>
              <a:rPr lang="en-US" dirty="0" err="1"/>
              <a:t>Deciscion</a:t>
            </a:r>
            <a:r>
              <a:rPr lang="en-US" dirty="0"/>
              <a:t> Trees</a:t>
            </a:r>
          </a:p>
          <a:p>
            <a:r>
              <a:rPr lang="en-US" dirty="0"/>
              <a:t>Recommendation and future investigation</a:t>
            </a:r>
          </a:p>
          <a:p>
            <a:r>
              <a:rPr lang="en-US" dirty="0"/>
              <a:t>Conclusion.</a:t>
            </a:r>
            <a:endParaRPr lang="en-KE" dirty="0"/>
          </a:p>
        </p:txBody>
      </p:sp>
    </p:spTree>
    <p:extLst>
      <p:ext uri="{BB962C8B-B14F-4D97-AF65-F5344CB8AC3E}">
        <p14:creationId xmlns:p14="http://schemas.microsoft.com/office/powerpoint/2010/main" val="286939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596-F816-4CB5-93CB-E18C371177F5}"/>
              </a:ext>
            </a:extLst>
          </p:cNvPr>
          <p:cNvSpPr>
            <a:spLocks noGrp="1"/>
          </p:cNvSpPr>
          <p:nvPr>
            <p:ph type="title"/>
          </p:nvPr>
        </p:nvSpPr>
        <p:spPr/>
        <p:txBody>
          <a:bodyPr/>
          <a:lstStyle/>
          <a:p>
            <a:r>
              <a:rPr lang="en-US" dirty="0"/>
              <a:t>Business Problem</a:t>
            </a:r>
            <a:endParaRPr lang="en-KE" dirty="0"/>
          </a:p>
        </p:txBody>
      </p:sp>
      <p:sp>
        <p:nvSpPr>
          <p:cNvPr id="3" name="Content Placeholder 2">
            <a:extLst>
              <a:ext uri="{FF2B5EF4-FFF2-40B4-BE49-F238E27FC236}">
                <a16:creationId xmlns:a16="http://schemas.microsoft.com/office/drawing/2014/main" id="{E5F5C501-CC20-4697-8517-83B2CC835E29}"/>
              </a:ext>
            </a:extLst>
          </p:cNvPr>
          <p:cNvSpPr>
            <a:spLocks noGrp="1"/>
          </p:cNvSpPr>
          <p:nvPr>
            <p:ph idx="1"/>
          </p:nvPr>
        </p:nvSpPr>
        <p:spPr/>
        <p:txBody>
          <a:bodyPr/>
          <a:lstStyle/>
          <a:p>
            <a:pPr marL="0" indent="0">
              <a:buNone/>
            </a:pPr>
            <a:r>
              <a:rPr lang="en-US" dirty="0"/>
              <a:t>I have been tasked by </a:t>
            </a:r>
            <a:r>
              <a:rPr lang="en-US" dirty="0" err="1"/>
              <a:t>SyriaTel</a:t>
            </a:r>
            <a:r>
              <a:rPr lang="en-US" dirty="0"/>
              <a:t> to build a binary classification model to predict whether a </a:t>
            </a:r>
            <a:r>
              <a:rPr lang="en-US" dirty="0" err="1"/>
              <a:t>SyriaTel</a:t>
            </a:r>
            <a:r>
              <a:rPr lang="en-US" dirty="0"/>
              <a:t> customer will </a:t>
            </a:r>
            <a:r>
              <a:rPr lang="en-US" dirty="0" err="1"/>
              <a:t>churn,i.e</a:t>
            </a:r>
            <a:r>
              <a:rPr lang="en-US" dirty="0"/>
              <a:t> stop doing </a:t>
            </a:r>
            <a:r>
              <a:rPr lang="en-US" dirty="0" err="1"/>
              <a:t>businesss</a:t>
            </a:r>
            <a:r>
              <a:rPr lang="en-US" dirty="0"/>
              <a:t> in the near future.</a:t>
            </a:r>
          </a:p>
          <a:p>
            <a:pPr marL="0" indent="0">
              <a:buNone/>
            </a:pPr>
            <a:endParaRPr lang="en-US" dirty="0"/>
          </a:p>
          <a:p>
            <a:pPr marL="0" indent="0">
              <a:buNone/>
            </a:pPr>
            <a:r>
              <a:rPr lang="en-US" dirty="0"/>
              <a:t>The primary goal is to reduce financial losses due to customer churn</a:t>
            </a:r>
          </a:p>
          <a:p>
            <a:pPr marL="0" indent="0">
              <a:buNone/>
            </a:pPr>
            <a:endParaRPr lang="en-US" dirty="0"/>
          </a:p>
          <a:p>
            <a:pPr marL="0" indent="0">
              <a:buNone/>
            </a:pPr>
            <a:endParaRPr lang="en-KE" dirty="0"/>
          </a:p>
          <a:p>
            <a:pPr marL="0" indent="0">
              <a:buNone/>
            </a:pPr>
            <a:endParaRPr lang="en-KE" dirty="0"/>
          </a:p>
        </p:txBody>
      </p:sp>
    </p:spTree>
    <p:extLst>
      <p:ext uri="{BB962C8B-B14F-4D97-AF65-F5344CB8AC3E}">
        <p14:creationId xmlns:p14="http://schemas.microsoft.com/office/powerpoint/2010/main" val="20522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E804-C650-47C0-80DF-AC4EC8642C6B}"/>
              </a:ext>
            </a:extLst>
          </p:cNvPr>
          <p:cNvSpPr>
            <a:spLocks noGrp="1"/>
          </p:cNvSpPr>
          <p:nvPr>
            <p:ph type="title"/>
          </p:nvPr>
        </p:nvSpPr>
        <p:spPr/>
        <p:txBody>
          <a:bodyPr/>
          <a:lstStyle/>
          <a:p>
            <a:r>
              <a:rPr lang="en-US" dirty="0"/>
              <a:t>Data loading and Understanding</a:t>
            </a:r>
            <a:endParaRPr lang="en-KE" dirty="0"/>
          </a:p>
        </p:txBody>
      </p:sp>
      <p:sp>
        <p:nvSpPr>
          <p:cNvPr id="3" name="Content Placeholder 2">
            <a:extLst>
              <a:ext uri="{FF2B5EF4-FFF2-40B4-BE49-F238E27FC236}">
                <a16:creationId xmlns:a16="http://schemas.microsoft.com/office/drawing/2014/main" id="{3985B76B-7A5E-4BC6-AB99-8C215E728FEB}"/>
              </a:ext>
            </a:extLst>
          </p:cNvPr>
          <p:cNvSpPr>
            <a:spLocks noGrp="1"/>
          </p:cNvSpPr>
          <p:nvPr>
            <p:ph idx="1"/>
          </p:nvPr>
        </p:nvSpPr>
        <p:spPr/>
        <p:txBody>
          <a:bodyPr>
            <a:normAutofit fontScale="55000" lnSpcReduction="20000"/>
          </a:bodyPr>
          <a:lstStyle/>
          <a:p>
            <a:pPr marL="0" indent="0">
              <a:buNone/>
            </a:pPr>
            <a:endParaRPr lang="en-US" dirty="0"/>
          </a:p>
          <a:p>
            <a:pPr marL="0" indent="0">
              <a:buNone/>
            </a:pPr>
            <a:r>
              <a:rPr lang="en-US" dirty="0"/>
              <a:t>During the EDA, there are some findings that  came up and needed to be addressed before getting into modeling. Below are the findings</a:t>
            </a:r>
          </a:p>
          <a:p>
            <a:pPr marL="0" indent="0">
              <a:buNone/>
            </a:pPr>
            <a:r>
              <a:rPr lang="en-US" b="1" dirty="0"/>
              <a:t>Finding 1: Data type Conversion</a:t>
            </a:r>
          </a:p>
          <a:p>
            <a:pPr marL="0" indent="0">
              <a:buNone/>
            </a:pPr>
            <a:r>
              <a:rPr lang="en-US" dirty="0"/>
              <a:t>The area code column was represented as an integer data </a:t>
            </a:r>
            <a:r>
              <a:rPr lang="en-US" dirty="0" err="1"/>
              <a:t>type,the</a:t>
            </a:r>
            <a:r>
              <a:rPr lang="en-US" dirty="0"/>
              <a:t> values were essentially labels or placeholders and not numerical values that can be used for mathematical </a:t>
            </a:r>
            <a:r>
              <a:rPr lang="en-US" dirty="0" err="1"/>
              <a:t>calculations.It</a:t>
            </a:r>
            <a:r>
              <a:rPr lang="en-US" dirty="0"/>
              <a:t> was therefore necessary to convert the data type of the  area code column to a categorical datatype to accurately model .</a:t>
            </a:r>
          </a:p>
          <a:p>
            <a:pPr marL="0" indent="0">
              <a:buNone/>
            </a:pPr>
            <a:r>
              <a:rPr lang="en-US" b="1" dirty="0"/>
              <a:t>Finding 2: High correlation - Multicollinearity</a:t>
            </a:r>
          </a:p>
          <a:p>
            <a:pPr marL="0" indent="0">
              <a:buNone/>
            </a:pPr>
            <a:r>
              <a:rPr lang="en-US" dirty="0"/>
              <a:t>The heatmap analysis revealed several columns in the dataset to exhibit high levels of correlation with each </a:t>
            </a:r>
            <a:r>
              <a:rPr lang="en-US" dirty="0" err="1"/>
              <a:t>other.This</a:t>
            </a:r>
            <a:r>
              <a:rPr lang="en-US" dirty="0"/>
              <a:t> multicollinearity ,a condition where </a:t>
            </a:r>
            <a:r>
              <a:rPr lang="en-US" dirty="0" err="1"/>
              <a:t>independed</a:t>
            </a:r>
            <a:r>
              <a:rPr lang="en-US" dirty="0"/>
              <a:t> variables are  </a:t>
            </a:r>
            <a:r>
              <a:rPr lang="en-US" dirty="0" err="1"/>
              <a:t>highligh</a:t>
            </a:r>
            <a:r>
              <a:rPr lang="en-US" dirty="0"/>
              <a:t> </a:t>
            </a:r>
            <a:r>
              <a:rPr lang="en-US" dirty="0" err="1"/>
              <a:t>interrelated,can</a:t>
            </a:r>
            <a:r>
              <a:rPr lang="en-US" dirty="0"/>
              <a:t> cause issues with our </a:t>
            </a:r>
            <a:r>
              <a:rPr lang="en-US" dirty="0" err="1"/>
              <a:t>model,making</a:t>
            </a:r>
            <a:r>
              <a:rPr lang="en-US" dirty="0"/>
              <a:t> it difficult to determine the individual impact of each target </a:t>
            </a:r>
            <a:r>
              <a:rPr lang="en-US" dirty="0" err="1"/>
              <a:t>variable.It</a:t>
            </a:r>
            <a:r>
              <a:rPr lang="en-US" dirty="0"/>
              <a:t> was therefore necessary to address multicollinearity</a:t>
            </a:r>
          </a:p>
          <a:p>
            <a:pPr marL="0" indent="0">
              <a:buNone/>
            </a:pPr>
            <a:r>
              <a:rPr lang="en-US" b="1" dirty="0"/>
              <a:t>Finding 3: Outliers</a:t>
            </a:r>
          </a:p>
          <a:p>
            <a:pPr marL="0" indent="0">
              <a:buNone/>
            </a:pPr>
            <a:r>
              <a:rPr lang="en-US" dirty="0"/>
              <a:t>I  also observed several outliers with the data set illustrated by </a:t>
            </a:r>
            <a:r>
              <a:rPr lang="en-US" dirty="0" err="1"/>
              <a:t>boxplots.This</a:t>
            </a:r>
            <a:r>
              <a:rPr lang="en-US" dirty="0"/>
              <a:t> had the potential to impact the modelling </a:t>
            </a:r>
            <a:r>
              <a:rPr lang="en-US" dirty="0" err="1"/>
              <a:t>process.The</a:t>
            </a:r>
            <a:r>
              <a:rPr lang="en-US" dirty="0"/>
              <a:t> outliers in this case however are not  abnormalities that needed to be eliminated. Rather, they represent a significant feature of the dataset that </a:t>
            </a:r>
            <a:r>
              <a:rPr lang="en-US" dirty="0" err="1"/>
              <a:t>i</a:t>
            </a:r>
            <a:r>
              <a:rPr lang="en-US" dirty="0"/>
              <a:t> had to  take into consideration while modeling. Ensuring the robustness and correctness of the data requires an understanding of the nature and impact of these outliers.</a:t>
            </a:r>
          </a:p>
          <a:p>
            <a:pPr marL="0" indent="0">
              <a:buNone/>
            </a:pPr>
            <a:endParaRPr lang="en-US" dirty="0"/>
          </a:p>
          <a:p>
            <a:pPr marL="0" indent="0">
              <a:buNone/>
            </a:pPr>
            <a:endParaRPr lang="en-KE" dirty="0"/>
          </a:p>
        </p:txBody>
      </p:sp>
    </p:spTree>
    <p:extLst>
      <p:ext uri="{BB962C8B-B14F-4D97-AF65-F5344CB8AC3E}">
        <p14:creationId xmlns:p14="http://schemas.microsoft.com/office/powerpoint/2010/main" val="62991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A95B-8B5A-479D-9B84-B95ADF9B06C2}"/>
              </a:ext>
            </a:extLst>
          </p:cNvPr>
          <p:cNvSpPr>
            <a:spLocks noGrp="1"/>
          </p:cNvSpPr>
          <p:nvPr>
            <p:ph type="title"/>
          </p:nvPr>
        </p:nvSpPr>
        <p:spPr/>
        <p:txBody>
          <a:bodyPr/>
          <a:lstStyle/>
          <a:p>
            <a:r>
              <a:rPr lang="en-US" dirty="0"/>
              <a:t>Heat map Showing how the columns are correlated</a:t>
            </a:r>
            <a:endParaRPr lang="en-KE" dirty="0"/>
          </a:p>
        </p:txBody>
      </p:sp>
      <p:pic>
        <p:nvPicPr>
          <p:cNvPr id="6" name="Content Placeholder 5">
            <a:extLst>
              <a:ext uri="{FF2B5EF4-FFF2-40B4-BE49-F238E27FC236}">
                <a16:creationId xmlns:a16="http://schemas.microsoft.com/office/drawing/2014/main" id="{674313E1-5BFC-4593-9158-5E67759D4D75}"/>
              </a:ext>
            </a:extLst>
          </p:cNvPr>
          <p:cNvPicPr>
            <a:picLocks noGrp="1" noChangeAspect="1"/>
          </p:cNvPicPr>
          <p:nvPr>
            <p:ph idx="1"/>
          </p:nvPr>
        </p:nvPicPr>
        <p:blipFill>
          <a:blip r:embed="rId2"/>
          <a:stretch>
            <a:fillRect/>
          </a:stretch>
        </p:blipFill>
        <p:spPr>
          <a:xfrm>
            <a:off x="4129239" y="1828800"/>
            <a:ext cx="7892716" cy="4040188"/>
          </a:xfrm>
        </p:spPr>
      </p:pic>
      <p:sp>
        <p:nvSpPr>
          <p:cNvPr id="4" name="Text Placeholder 3">
            <a:extLst>
              <a:ext uri="{FF2B5EF4-FFF2-40B4-BE49-F238E27FC236}">
                <a16:creationId xmlns:a16="http://schemas.microsoft.com/office/drawing/2014/main" id="{534E2A65-0CD9-4C15-B169-3B548AC8BE8D}"/>
              </a:ext>
            </a:extLst>
          </p:cNvPr>
          <p:cNvSpPr>
            <a:spLocks noGrp="1"/>
          </p:cNvSpPr>
          <p:nvPr>
            <p:ph type="body" sz="half" idx="2"/>
          </p:nvPr>
        </p:nvSpPr>
        <p:spPr>
          <a:xfrm>
            <a:off x="839788" y="2057400"/>
            <a:ext cx="3289451" cy="3811588"/>
          </a:xfrm>
        </p:spPr>
        <p:txBody>
          <a:bodyPr>
            <a:normAutofit fontScale="92500" lnSpcReduction="20000"/>
          </a:bodyPr>
          <a:lstStyle/>
          <a:p>
            <a:r>
              <a:rPr lang="en-US" b="1" dirty="0"/>
              <a:t>Interpretation</a:t>
            </a:r>
            <a:r>
              <a:rPr lang="en-US" dirty="0"/>
              <a:t>: </a:t>
            </a:r>
          </a:p>
          <a:p>
            <a:r>
              <a:rPr lang="en-US" dirty="0"/>
              <a:t>Colors in the heat map represent the correlation coefficient between features. </a:t>
            </a:r>
          </a:p>
          <a:p>
            <a:r>
              <a:rPr lang="en-US" dirty="0"/>
              <a:t>Red indicates a positive correlation, where higher values in one feature correspond with higher values in another feature. </a:t>
            </a:r>
          </a:p>
          <a:p>
            <a:r>
              <a:rPr lang="en-US" dirty="0"/>
              <a:t>Blue indicates a negative correlation, where higher values in one feature correspond with lower values in another feature. </a:t>
            </a:r>
          </a:p>
          <a:p>
            <a:r>
              <a:rPr lang="en-US" dirty="0"/>
              <a:t>White close to zero indicates no correlation between the features. </a:t>
            </a:r>
          </a:p>
          <a:p>
            <a:r>
              <a:rPr lang="en-US" dirty="0"/>
              <a:t>The intensity of the color represents the strength of the correlation. Darker colors represent stronger correlations (positive or negative)</a:t>
            </a:r>
            <a:endParaRPr lang="en-KE" dirty="0"/>
          </a:p>
        </p:txBody>
      </p:sp>
    </p:spTree>
    <p:extLst>
      <p:ext uri="{BB962C8B-B14F-4D97-AF65-F5344CB8AC3E}">
        <p14:creationId xmlns:p14="http://schemas.microsoft.com/office/powerpoint/2010/main" val="167636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B5EA-1DCC-4E25-AF3A-9DB55BC8A457}"/>
              </a:ext>
            </a:extLst>
          </p:cNvPr>
          <p:cNvSpPr>
            <a:spLocks noGrp="1"/>
          </p:cNvSpPr>
          <p:nvPr>
            <p:ph type="title"/>
          </p:nvPr>
        </p:nvSpPr>
        <p:spPr/>
        <p:txBody>
          <a:bodyPr/>
          <a:lstStyle/>
          <a:p>
            <a:r>
              <a:rPr lang="en-US" dirty="0"/>
              <a:t>Scatter plot showing multicollinearity</a:t>
            </a:r>
            <a:endParaRPr lang="en-KE" dirty="0"/>
          </a:p>
        </p:txBody>
      </p:sp>
      <p:pic>
        <p:nvPicPr>
          <p:cNvPr id="6" name="Picture Placeholder 5">
            <a:extLst>
              <a:ext uri="{FF2B5EF4-FFF2-40B4-BE49-F238E27FC236}">
                <a16:creationId xmlns:a16="http://schemas.microsoft.com/office/drawing/2014/main" id="{12677C40-38F7-41AD-A702-833D8D22D9A0}"/>
              </a:ext>
            </a:extLst>
          </p:cNvPr>
          <p:cNvPicPr>
            <a:picLocks noGrp="1" noChangeAspect="1"/>
          </p:cNvPicPr>
          <p:nvPr>
            <p:ph type="pic" idx="1"/>
          </p:nvPr>
        </p:nvPicPr>
        <p:blipFill rotWithShape="1">
          <a:blip r:embed="rId2"/>
          <a:srcRect l="7926" r="7926"/>
          <a:stretch/>
        </p:blipFill>
        <p:spPr>
          <a:xfrm>
            <a:off x="5064510" y="1328286"/>
            <a:ext cx="5024978" cy="2435192"/>
          </a:xfrm>
        </p:spPr>
      </p:pic>
      <p:sp>
        <p:nvSpPr>
          <p:cNvPr id="4" name="Text Placeholder 3">
            <a:extLst>
              <a:ext uri="{FF2B5EF4-FFF2-40B4-BE49-F238E27FC236}">
                <a16:creationId xmlns:a16="http://schemas.microsoft.com/office/drawing/2014/main" id="{FE952A7A-5240-4371-9C94-1ED8D964AB1B}"/>
              </a:ext>
            </a:extLst>
          </p:cNvPr>
          <p:cNvSpPr>
            <a:spLocks noGrp="1"/>
          </p:cNvSpPr>
          <p:nvPr>
            <p:ph type="body" sz="half" idx="2"/>
          </p:nvPr>
        </p:nvSpPr>
        <p:spPr/>
        <p:txBody>
          <a:bodyPr>
            <a:normAutofit lnSpcReduction="10000"/>
          </a:bodyPr>
          <a:lstStyle/>
          <a:p>
            <a:r>
              <a:rPr lang="en-US" dirty="0"/>
              <a:t>The scatter plots have revealed features that exhibit a perfect correlation with each other. Multicollinearity: </a:t>
            </a:r>
          </a:p>
          <a:p>
            <a:r>
              <a:rPr lang="en-US" dirty="0"/>
              <a:t>This perfect correlation indicates multicollinearity, a situation where independent variables are highly interrelated, often moving in perfect synchronization. </a:t>
            </a:r>
          </a:p>
          <a:p>
            <a:r>
              <a:rPr lang="en-US" dirty="0"/>
              <a:t>Modeling Challenges: Multicollinearity poses a significant challenge to the modeling process and can lead to less reliable statistical inferences. </a:t>
            </a:r>
          </a:p>
          <a:p>
            <a:r>
              <a:rPr lang="en-US" dirty="0"/>
              <a:t>In essence, the analysis has identified a strong linear relationship between certain features, suggesting that they may be redundant or providing similar information</a:t>
            </a:r>
            <a:endParaRPr lang="en-KE" dirty="0"/>
          </a:p>
        </p:txBody>
      </p:sp>
      <p:pic>
        <p:nvPicPr>
          <p:cNvPr id="8" name="Picture 7">
            <a:extLst>
              <a:ext uri="{FF2B5EF4-FFF2-40B4-BE49-F238E27FC236}">
                <a16:creationId xmlns:a16="http://schemas.microsoft.com/office/drawing/2014/main" id="{726E755D-5741-4D52-9239-2D072F9E2354}"/>
              </a:ext>
            </a:extLst>
          </p:cNvPr>
          <p:cNvPicPr>
            <a:picLocks noChangeAspect="1"/>
          </p:cNvPicPr>
          <p:nvPr/>
        </p:nvPicPr>
        <p:blipFill>
          <a:blip r:embed="rId3"/>
          <a:stretch>
            <a:fillRect/>
          </a:stretch>
        </p:blipFill>
        <p:spPr>
          <a:xfrm>
            <a:off x="5139891" y="3538840"/>
            <a:ext cx="5024978" cy="2217068"/>
          </a:xfrm>
          <a:prstGeom prst="rect">
            <a:avLst/>
          </a:prstGeom>
        </p:spPr>
      </p:pic>
    </p:spTree>
    <p:extLst>
      <p:ext uri="{BB962C8B-B14F-4D97-AF65-F5344CB8AC3E}">
        <p14:creationId xmlns:p14="http://schemas.microsoft.com/office/powerpoint/2010/main" val="405634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689F-D408-4FD7-99AF-D99C81A0A391}"/>
              </a:ext>
            </a:extLst>
          </p:cNvPr>
          <p:cNvSpPr>
            <a:spLocks noGrp="1"/>
          </p:cNvSpPr>
          <p:nvPr>
            <p:ph type="title"/>
          </p:nvPr>
        </p:nvSpPr>
        <p:spPr/>
        <p:txBody>
          <a:bodyPr/>
          <a:lstStyle/>
          <a:p>
            <a:r>
              <a:rPr lang="en-US" dirty="0"/>
              <a:t>Box plots to identify outliers and visualize the spread of data.</a:t>
            </a:r>
            <a:endParaRPr lang="en-KE" dirty="0"/>
          </a:p>
        </p:txBody>
      </p:sp>
      <p:sp>
        <p:nvSpPr>
          <p:cNvPr id="4" name="Text Placeholder 3">
            <a:extLst>
              <a:ext uri="{FF2B5EF4-FFF2-40B4-BE49-F238E27FC236}">
                <a16:creationId xmlns:a16="http://schemas.microsoft.com/office/drawing/2014/main" id="{1FE9F994-3DED-4A83-AFED-38A35107CC9B}"/>
              </a:ext>
            </a:extLst>
          </p:cNvPr>
          <p:cNvSpPr>
            <a:spLocks noGrp="1"/>
          </p:cNvSpPr>
          <p:nvPr>
            <p:ph type="body" sz="half" idx="2"/>
          </p:nvPr>
        </p:nvSpPr>
        <p:spPr/>
        <p:txBody>
          <a:bodyPr>
            <a:normAutofit fontScale="92500" lnSpcReduction="20000"/>
          </a:bodyPr>
          <a:lstStyle/>
          <a:p>
            <a:r>
              <a:rPr lang="en-US" dirty="0"/>
              <a:t>The boxplot visualizes the distribution of the data for a single </a:t>
            </a:r>
            <a:r>
              <a:rPr lang="en-US" dirty="0" err="1"/>
              <a:t>feature.,in</a:t>
            </a:r>
            <a:r>
              <a:rPr lang="en-US" dirty="0"/>
              <a:t> this case it’s the account length.</a:t>
            </a:r>
          </a:p>
          <a:p>
            <a:r>
              <a:rPr lang="en-US" dirty="0"/>
              <a:t>The box part of the plot represents the interquartile range (IQR), which is the range between the first quartile (Q1) and the third quartile (Q3) of the data. </a:t>
            </a:r>
          </a:p>
          <a:p>
            <a:r>
              <a:rPr lang="en-US" dirty="0"/>
              <a:t>The line in the middle of the box represents the median (Q2) of the data. </a:t>
            </a:r>
          </a:p>
          <a:p>
            <a:r>
              <a:rPr lang="en-US" dirty="0"/>
              <a:t>The whiskers extend from the box towards the minimum and maximum values, up to 1.5 times the IQR. </a:t>
            </a:r>
          </a:p>
          <a:p>
            <a:r>
              <a:rPr lang="en-US" dirty="0"/>
              <a:t>Points beyond the whiskers are considered outliers. </a:t>
            </a:r>
          </a:p>
          <a:p>
            <a:r>
              <a:rPr lang="en-US" dirty="0"/>
              <a:t>By analyzing the boxplots, you can identify features that have outliers, skewness, or a large spread in their data</a:t>
            </a:r>
            <a:endParaRPr lang="en-KE" dirty="0"/>
          </a:p>
        </p:txBody>
      </p:sp>
      <p:pic>
        <p:nvPicPr>
          <p:cNvPr id="6" name="Picture 5">
            <a:extLst>
              <a:ext uri="{FF2B5EF4-FFF2-40B4-BE49-F238E27FC236}">
                <a16:creationId xmlns:a16="http://schemas.microsoft.com/office/drawing/2014/main" id="{03E64824-0A96-447F-90E8-1109360DF9ED}"/>
              </a:ext>
            </a:extLst>
          </p:cNvPr>
          <p:cNvPicPr>
            <a:picLocks noChangeAspect="1"/>
          </p:cNvPicPr>
          <p:nvPr/>
        </p:nvPicPr>
        <p:blipFill>
          <a:blip r:embed="rId2"/>
          <a:stretch>
            <a:fillRect/>
          </a:stretch>
        </p:blipFill>
        <p:spPr>
          <a:xfrm>
            <a:off x="5183188" y="1839830"/>
            <a:ext cx="5991743" cy="3877576"/>
          </a:xfrm>
          <a:prstGeom prst="rect">
            <a:avLst/>
          </a:prstGeom>
        </p:spPr>
      </p:pic>
    </p:spTree>
    <p:extLst>
      <p:ext uri="{BB962C8B-B14F-4D97-AF65-F5344CB8AC3E}">
        <p14:creationId xmlns:p14="http://schemas.microsoft.com/office/powerpoint/2010/main" val="326511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1912</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Phase 3 Project</vt:lpstr>
      <vt:lpstr>SyriaTel  Customer Churn Prediction-Overview</vt:lpstr>
      <vt:lpstr>Project Objectives</vt:lpstr>
      <vt:lpstr>Project Overview</vt:lpstr>
      <vt:lpstr>Business Problem</vt:lpstr>
      <vt:lpstr>Data loading and Understanding</vt:lpstr>
      <vt:lpstr>Heat map Showing how the columns are correlated</vt:lpstr>
      <vt:lpstr>Scatter plot showing multicollinearity</vt:lpstr>
      <vt:lpstr>Box plots to identify outliers and visualize the spread of data.</vt:lpstr>
      <vt:lpstr>Data Preparation</vt:lpstr>
      <vt:lpstr>Data Preparation</vt:lpstr>
      <vt:lpstr>Modelling</vt:lpstr>
      <vt:lpstr>Evaluation</vt:lpstr>
      <vt:lpstr>Model of choice-Deciscion Trees</vt:lpstr>
      <vt:lpstr>Recommendations and Future Investigations</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Project</dc:title>
  <dc:creator>ADMIN</dc:creator>
  <cp:lastModifiedBy>ADMIN</cp:lastModifiedBy>
  <cp:revision>20</cp:revision>
  <dcterms:created xsi:type="dcterms:W3CDTF">2024-08-30T15:58:29Z</dcterms:created>
  <dcterms:modified xsi:type="dcterms:W3CDTF">2024-08-31T16:53:12Z</dcterms:modified>
</cp:coreProperties>
</file>