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70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E85C23-433F-2B25-B79E-C3356E206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mbmbmbmb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AB74E-C67B-CD3E-227C-61C26D09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A675-FF08-415A-9735-043C0F7EC43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0A254-1DDD-C38C-F8C9-039FE81F1F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6F165-7393-43E5-A717-FA32AB125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E8680-3ACC-4D07-9445-E258101D6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7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mbmbmbmb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3F808-54F2-446C-8420-68F20140B8CB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984F6-A687-4C75-A947-5B9F12B94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4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C1FB-8AC6-1807-6826-A360FD83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D029F-AD03-5656-4A38-FFC2408DE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15A3-5F0E-8A5F-DE38-391E37BA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2129-F4B6-4AEC-92FD-A54604039BC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C11B-C5BA-24DF-CF0F-77788C77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AABC6-CA8A-9AFE-174E-2A0B02CF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D70C-FD53-F4C7-1ED9-9B73AF24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1031-3A18-59AD-2953-DC673ACB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5332-CAD5-AA2C-8AAB-C1ECA5FD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FF4D-90E3-49A6-9785-CA97A17B6A2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0067-F23C-97A9-B8E6-41E7B1A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6A8E-B667-C605-7D09-D984616B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2C16D-11E7-90F3-F05A-E6895512E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F0B69-0C7A-84B4-4F5B-8DD5F39A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C751-9279-3059-ADB1-DAE33E20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E184-A65C-4772-AB09-D592157FACC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58B6-0001-1246-19F9-B40F0720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BB17-400E-D43B-BA37-5F6D91AC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267A-EBEA-A515-52C5-9E4F438E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F035-F2EA-EF22-7E67-1F5310F1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88C5-2103-28A4-F36C-82B9BDFE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E53C-5DD7-4333-A167-60DF8BD6F2BF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9FA7-6D38-B5B8-96AA-B28D2D7E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879F-479C-56BB-298A-6E2D814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B7CD-5ED5-7971-5B47-2DAD0196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C567-B0B8-0665-C980-2C1B98BA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B49E-2C93-539B-6039-5C3D6CD1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84E8-D1E0-482E-AB32-E29DAC828E4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347E-2104-6C21-F68D-07C97CEA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64D5-7629-2C79-01E3-71C7191D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CDF2-7E5B-8126-54B6-BD438821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35C4-A191-5664-7198-C971513B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28E45-B459-A6C1-E3A9-EA9B29F6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05B1D-D878-59E2-6B22-FA45F300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6D32-C11F-4C42-A5A4-DFA1F0CB92E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95373-A07D-CCD2-5203-F2DB3CB2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3FF0-871D-8A2B-0581-B7A705CC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7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C6A2-F86B-7568-79A1-27144D2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B804-308A-5126-1F51-36087ECA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0CAED-68ED-31D8-012F-FCCF391B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41D62-2839-AF8E-91B5-9BDF8199D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2E7F0-3623-096A-D984-E7C73A16C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D5066-279F-820F-8D68-95B4F3D6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3004-0C79-4032-BFDF-04DDBF8FAEB1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4D8C7-C1BF-F322-4933-EAE18AF5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C6947-7532-34D5-8AF7-947A7CC1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3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D632-7ED6-1E79-C991-E168F977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BDC65-34D2-A216-B2DD-4493229D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B61D-6FD5-4269-A4AF-63D6E10DA7C6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E2375-2E20-1344-3E1D-084E5BFC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3166C-7B42-56B5-93C9-A03C77D1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4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52A0-5479-BFC0-A224-B6DFC64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A362-FFCC-4F0E-ABFE-14529511E14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0F7D0-9AC0-B7A3-BDFE-3DECB5E9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6E06E-3B2F-7361-3AA9-8FA46D8D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0782-1BFF-12E8-323D-6D3070E7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7C69-444D-BE83-CB57-D3A6F17C2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CD80-01D7-C6A9-7B76-0E4D49BD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F880-2FD6-821E-FFA8-39A79CC8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409B-CAF6-4B38-8165-E3A618DB0A77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7258-2F0C-2E83-10C7-35EF844A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E674-7E7A-E685-A925-FA2F936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4F94-ED74-B34E-4993-42691E78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D15CD-622A-566C-D4E8-0DEEDB9A7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68C20-53D8-1EAD-5821-DDDDE771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92B4-F76A-CB2A-47AF-F0BF66F8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7674-4A4B-47AC-BF0A-AF0130D36FF1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06F87-F4DC-6DBA-54F5-EF3B5A63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CF3-0944-39C9-9F6D-6B5BF64B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85378-228F-2843-3E53-C7215E09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6D9E1-CC35-BE27-9D03-C4461199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05C5-51D4-94D5-3527-BCB8B4A0B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5EC53-C15F-4F3A-BED5-10023E33A3D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C02D-A3D7-D409-DE08-C9CD06FEE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1ABC-028D-D5EB-1BB1-B370A042B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C073-EC90-4A2F-ABBE-6B5A78283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918B-93AE-BAAC-CDD6-42FC9B66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UT Sans" panose="00000500000000000000" pitchFamily="2" charset="0"/>
              </a:rPr>
              <a:t>Andrei Lauren</a:t>
            </a:r>
            <a:r>
              <a:rPr lang="ro-RO" sz="2800" b="1" dirty="0">
                <a:latin typeface="UT Sans" panose="00000500000000000000" pitchFamily="2" charset="0"/>
              </a:rPr>
              <a:t>țiu-Adrian</a:t>
            </a:r>
            <a:br>
              <a:rPr lang="ro-RO" sz="2400" b="1" dirty="0">
                <a:latin typeface="UT Sans" panose="00000500000000000000" pitchFamily="2" charset="0"/>
              </a:rPr>
            </a:br>
            <a:br>
              <a:rPr lang="ro-RO" sz="2400" b="1" dirty="0">
                <a:latin typeface="UT Sans" panose="00000500000000000000" pitchFamily="2" charset="0"/>
              </a:rPr>
            </a:br>
            <a:r>
              <a:rPr lang="ro-RO" sz="4400" b="1" dirty="0">
                <a:latin typeface="UT Sans" panose="00000500000000000000" pitchFamily="2" charset="0"/>
              </a:rPr>
              <a:t>SEGMENTAREA TUMORILOR CEREBRALE DIN RMN-URI</a:t>
            </a:r>
            <a:endParaRPr lang="en-US" sz="2400" b="1" dirty="0">
              <a:latin typeface="UT Sa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C83CC-0E41-6EE1-E63F-B608E5BB8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95095"/>
          </a:xfrm>
        </p:spPr>
        <p:txBody>
          <a:bodyPr>
            <a:normAutofit lnSpcReduction="10000"/>
          </a:bodyPr>
          <a:lstStyle/>
          <a:p>
            <a:endParaRPr lang="ro-RO" dirty="0"/>
          </a:p>
          <a:p>
            <a:endParaRPr lang="ro-RO" dirty="0"/>
          </a:p>
          <a:p>
            <a:endParaRPr lang="ro-RO" b="1" dirty="0"/>
          </a:p>
          <a:p>
            <a:r>
              <a:rPr lang="ro-RO" b="1" dirty="0"/>
              <a:t>Îndrumător:</a:t>
            </a:r>
          </a:p>
          <a:p>
            <a:r>
              <a:rPr lang="ro-RO" b="1" dirty="0"/>
              <a:t>Lect. univ. dr. Vlad Monescu</a:t>
            </a:r>
          </a:p>
          <a:p>
            <a:endParaRPr lang="ro-RO" b="1" dirty="0"/>
          </a:p>
          <a:p>
            <a:r>
              <a:rPr lang="ro-RO" b="1" dirty="0"/>
              <a:t>2022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53A50-6403-1B4D-9B70-F5AFD11B4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2" y="254846"/>
            <a:ext cx="2861015" cy="11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F06F51-50C4-4C68-1D49-15F56BF3D054}"/>
              </a:ext>
            </a:extLst>
          </p:cNvPr>
          <p:cNvSpPr txBox="1"/>
          <p:nvPr/>
        </p:nvSpPr>
        <p:spPr>
          <a:xfrm>
            <a:off x="1164167" y="1652772"/>
            <a:ext cx="986366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UT Sans" panose="00000500000000000000" pitchFamily="2" charset="0"/>
              </a:rPr>
              <a:t>Dezvolt</a:t>
            </a:r>
            <a:r>
              <a:rPr lang="ro-RO" sz="3200" b="1" dirty="0">
                <a:latin typeface="UT Sans" panose="00000500000000000000" pitchFamily="2" charset="0"/>
              </a:rPr>
              <a:t>ări ulterioare:</a:t>
            </a:r>
          </a:p>
          <a:p>
            <a:pPr algn="just">
              <a:lnSpc>
                <a:spcPct val="150000"/>
              </a:lnSpc>
            </a:pPr>
            <a:endParaRPr lang="ro-RO" sz="2400" dirty="0">
              <a:latin typeface="UT Sa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Îmbunătățirea contrastului imaginilor;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Detectarea mai multor tipuri de tumori;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Segmentarea encefalului pentru detectarea poziției tumorii cerebrale;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Adăugarea unui meniu de configurare pentru o calibrare a parametrilor în funcție de imaginile de intrare.</a:t>
            </a:r>
            <a:endParaRPr lang="en-US" sz="2400" dirty="0">
              <a:latin typeface="UT Sa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F9FB13-65B1-DC5F-DC55-563A7636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2912" y="6381750"/>
            <a:ext cx="469821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5CCB75-6765-5CC6-A319-0E66CF79CE92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F9A06C-5835-B788-AF8B-A13C4C436BB4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7F5096-0434-2D12-119A-E9CFBB69F490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17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F06F51-50C4-4C68-1D49-15F56BF3D054}"/>
              </a:ext>
            </a:extLst>
          </p:cNvPr>
          <p:cNvSpPr txBox="1"/>
          <p:nvPr/>
        </p:nvSpPr>
        <p:spPr>
          <a:xfrm>
            <a:off x="1164167" y="1652772"/>
            <a:ext cx="986366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UT Sans" panose="00000500000000000000" pitchFamily="2" charset="0"/>
              </a:rPr>
              <a:t>Concluzii generale:</a:t>
            </a:r>
          </a:p>
          <a:p>
            <a:pPr algn="just">
              <a:lnSpc>
                <a:spcPct val="150000"/>
              </a:lnSpc>
            </a:pPr>
            <a:endParaRPr lang="ro-RO" sz="2400" dirty="0">
              <a:latin typeface="UT Sa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Este detectată tumora cerebrală;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Scopul proiectului este cel propus inițial;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Proiectul poate fi ușor dezvoltat;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Implementarea software este rapidă din punct de vedere al timpului de rulare.</a:t>
            </a:r>
            <a:endParaRPr lang="en-US" sz="2400" dirty="0">
              <a:latin typeface="UT Sa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012A5-AD89-ACD1-4E7E-DF13B7DE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533" y="6398683"/>
            <a:ext cx="558800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7659B-FE2E-2F1C-D786-E74873C2F406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ACB1F9-7989-5634-CAED-7008A7C2A70A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2777D5-1A8F-95B5-30B2-C4BB35F61072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52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F06F51-50C4-4C68-1D49-15F56BF3D054}"/>
              </a:ext>
            </a:extLst>
          </p:cNvPr>
          <p:cNvSpPr txBox="1"/>
          <p:nvPr/>
        </p:nvSpPr>
        <p:spPr>
          <a:xfrm>
            <a:off x="1164167" y="2152305"/>
            <a:ext cx="986366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UT Sans" panose="00000500000000000000" pitchFamily="2" charset="0"/>
              </a:rPr>
              <a:t>Obiectivele proiectului:</a:t>
            </a:r>
          </a:p>
          <a:p>
            <a:pPr algn="just">
              <a:lnSpc>
                <a:spcPct val="150000"/>
              </a:lnSpc>
            </a:pPr>
            <a:endParaRPr lang="ro-RO" sz="2400" dirty="0">
              <a:latin typeface="UT Sa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Detectarea tumorilor cerebrale;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Ajutorul adus medicilor neurologi în diagnosticarea afecțiunii cerebrale;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400" dirty="0">
                <a:latin typeface="UT Sans" panose="00000500000000000000" pitchFamily="2" charset="0"/>
              </a:rPr>
              <a:t>Prevenirea avansării tumorii cerebrale în organismul oamenilor.</a:t>
            </a:r>
            <a:endParaRPr lang="en-US" sz="2400" dirty="0">
              <a:latin typeface="UT Sa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67EF-2E75-F697-E75B-B420C3B2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000" y="6415617"/>
            <a:ext cx="262466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2</a:t>
            </a:fld>
            <a:r>
              <a:rPr lang="ro-RO" dirty="0"/>
              <a:t>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18E-DCE6-96D1-D6E8-B9377E22C763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C4A79-FE44-5087-2CDF-4553F70CE56B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D2E6D6-4DF8-F940-F624-2878CFD3024C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7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66718-C157-3AEF-6E61-78796EBEF80C}"/>
              </a:ext>
            </a:extLst>
          </p:cNvPr>
          <p:cNvSpPr txBox="1"/>
          <p:nvPr/>
        </p:nvSpPr>
        <p:spPr>
          <a:xfrm>
            <a:off x="580643" y="1124296"/>
            <a:ext cx="11171090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latin typeface="UT Sans" panose="00000500000000000000" pitchFamily="2" charset="0"/>
              </a:rPr>
              <a:t>Tumorile cerebrale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000" dirty="0">
                <a:latin typeface="UT Sans" panose="00000500000000000000" pitchFamily="2" charset="0"/>
              </a:rPr>
              <a:t>Sunt unele dintre cele mai grave tipuri de tumori;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000" dirty="0">
                <a:latin typeface="UT Sans" panose="00000500000000000000" pitchFamily="2" charset="0"/>
              </a:rPr>
              <a:t>Reprezintă o masă de țesut sau o aglomerare de celule care se dezvoltă anormal la nivelul creierului;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ro-RO" sz="2000" dirty="0">
                <a:latin typeface="UT Sans" panose="00000500000000000000" pitchFamily="2" charset="0"/>
              </a:rPr>
              <a:t>Dacă nu sunt tratate, acestea duc la complicații foarte grave.</a:t>
            </a:r>
            <a:endParaRPr lang="en-US" sz="2000" dirty="0">
              <a:latin typeface="UT Sa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EE3E87-2C51-28C1-EBCE-03E22E9EB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66" y="2984805"/>
            <a:ext cx="3132667" cy="36302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6BBFC5-BD9B-0E9A-8135-5CF53CA5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6" y="6432450"/>
            <a:ext cx="279400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194D0-B028-5835-410E-E602316E3136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2E1E27-6FF8-2660-D00C-080220A0857F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D7C9FD-80F7-AE92-8A83-D234FCBCB1AD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2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B727-AED8-E364-9F9E-C7EFE6B8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300" y="1039629"/>
            <a:ext cx="6121400" cy="760941"/>
          </a:xfrm>
        </p:spPr>
        <p:txBody>
          <a:bodyPr>
            <a:normAutofit/>
          </a:bodyPr>
          <a:lstStyle/>
          <a:p>
            <a:pPr algn="ctr"/>
            <a:r>
              <a:rPr lang="ro-RO" sz="3200" b="1" dirty="0">
                <a:latin typeface="UT Sans" panose="00000500000000000000" pitchFamily="2" charset="0"/>
              </a:rPr>
              <a:t>Medii și concepte de dezvoltare</a:t>
            </a:r>
            <a:endParaRPr lang="en-US" sz="3200" b="1" dirty="0">
              <a:latin typeface="UT Sans" panose="000005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662585-58D0-6B76-E543-AEE3FCBD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53" y="2925142"/>
            <a:ext cx="4793894" cy="162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FB339-80D1-4624-A794-2566120C23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09" y="1972641"/>
            <a:ext cx="847283" cy="952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91E15-CFE8-375C-0E87-521D0A27A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06" y="1920285"/>
            <a:ext cx="2230559" cy="885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DA51F-8B54-C08B-CB5F-47F089A5DF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09" y="4555066"/>
            <a:ext cx="1041582" cy="1283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07940-FD4A-8136-CEC6-F50C7BA5EE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854" y="4688034"/>
            <a:ext cx="1387262" cy="1017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3D1D0E-1677-003E-EDD7-E474F62E9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34" y="2039999"/>
            <a:ext cx="2478400" cy="885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98D0C-5781-60D9-7842-9BFB41E84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97" y="4781054"/>
            <a:ext cx="3409950" cy="105727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E77A3BE-F809-7EF4-FF4E-FB658770610A}"/>
              </a:ext>
            </a:extLst>
          </p:cNvPr>
          <p:cNvSpPr/>
          <p:nvPr/>
        </p:nvSpPr>
        <p:spPr>
          <a:xfrm>
            <a:off x="3310467" y="3132667"/>
            <a:ext cx="5182480" cy="1244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B05A2E-D590-A8EB-9C89-25E3C7050580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630192" y="2743200"/>
            <a:ext cx="1439232" cy="57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BB3B18-27DD-C888-E7A4-AF6623A20763}"/>
              </a:ext>
            </a:extLst>
          </p:cNvPr>
          <p:cNvCxnSpPr>
            <a:cxnSpLocks/>
            <a:stCxn id="14" idx="3"/>
            <a:endCxn id="8" idx="3"/>
          </p:cNvCxnSpPr>
          <p:nvPr/>
        </p:nvCxnSpPr>
        <p:spPr>
          <a:xfrm flipH="1">
            <a:off x="2824491" y="4195000"/>
            <a:ext cx="1244933" cy="1001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0C557-218C-214B-CB95-00135A75688A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7733990" y="2805427"/>
            <a:ext cx="976864" cy="509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E55EA8-1476-33F3-702F-A7F62A17C03D}"/>
              </a:ext>
            </a:extLst>
          </p:cNvPr>
          <p:cNvCxnSpPr>
            <a:cxnSpLocks/>
            <a:stCxn id="14" idx="5"/>
            <a:endCxn id="9" idx="1"/>
          </p:cNvCxnSpPr>
          <p:nvPr/>
        </p:nvCxnSpPr>
        <p:spPr>
          <a:xfrm>
            <a:off x="7733990" y="4195000"/>
            <a:ext cx="976864" cy="100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E43802-EC85-5611-A2E9-9D0EA92881B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901166" y="2910371"/>
            <a:ext cx="541" cy="222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E5AF8-9052-DBB0-6B58-7763D880C872}"/>
              </a:ext>
            </a:extLst>
          </p:cNvPr>
          <p:cNvCxnSpPr>
            <a:cxnSpLocks/>
          </p:cNvCxnSpPr>
          <p:nvPr/>
        </p:nvCxnSpPr>
        <p:spPr>
          <a:xfrm>
            <a:off x="5901166" y="4392038"/>
            <a:ext cx="0" cy="38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40279-02EE-3BA0-8A0D-C085C1D1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7000" y="6424083"/>
            <a:ext cx="254000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4</a:t>
            </a:fld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BB160E-1CDF-D157-5BAC-DAFA6682BF21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863716-8EC7-23D8-577E-5069F9072CB1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B548C9-0150-A2EA-52E2-34992EBB2E10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66718-C157-3AEF-6E61-78796EBEF80C}"/>
              </a:ext>
            </a:extLst>
          </p:cNvPr>
          <p:cNvSpPr txBox="1"/>
          <p:nvPr/>
        </p:nvSpPr>
        <p:spPr>
          <a:xfrm>
            <a:off x="580643" y="1124296"/>
            <a:ext cx="11171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latin typeface="UT Sans" panose="00000500000000000000" pitchFamily="2" charset="0"/>
              </a:rPr>
              <a:t>Prezentarea dezvoltării proiectului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14C79-861A-1743-56B9-FB32DC85C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3" y="2221970"/>
            <a:ext cx="6881813" cy="3142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A4C-EB65-2716-0EDF-090BA0911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8" y="1493365"/>
            <a:ext cx="1935635" cy="1935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F2758-69B4-D491-9D2B-D115C732C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906" y="4580616"/>
            <a:ext cx="1952852" cy="19385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B9586-0005-ACEB-3DF1-1532E851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66" y="6421248"/>
            <a:ext cx="234799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35119-DBC9-CF20-2708-3EE15A13E05E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05F29-B498-E5F3-0015-1F24168AD550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8F577-0E3D-6C7C-C2B9-0594573262FB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7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66718-C157-3AEF-6E61-78796EBEF80C}"/>
              </a:ext>
            </a:extLst>
          </p:cNvPr>
          <p:cNvSpPr txBox="1"/>
          <p:nvPr/>
        </p:nvSpPr>
        <p:spPr>
          <a:xfrm>
            <a:off x="510454" y="503882"/>
            <a:ext cx="11171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latin typeface="UT Sans" panose="00000500000000000000" pitchFamily="2" charset="0"/>
              </a:rPr>
              <a:t>Preprocesare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9DA21-ADD7-5533-94AE-426DF1F73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133260"/>
            <a:ext cx="10212192" cy="187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AA1D6-F3B4-47D9-031E-AD9ECB7E8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9" y="3317147"/>
            <a:ext cx="2468880" cy="246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28EC5-C91D-1526-1118-0F5369F47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67" y="3317147"/>
            <a:ext cx="2462858" cy="2468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CD889C-5FEE-F059-A0CE-B2A5F8F555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28" y="3317148"/>
            <a:ext cx="2485414" cy="2468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D7E770-2DF1-7C83-E2A0-B10DE1A41CAD}"/>
              </a:ext>
            </a:extLst>
          </p:cNvPr>
          <p:cNvSpPr txBox="1"/>
          <p:nvPr/>
        </p:nvSpPr>
        <p:spPr>
          <a:xfrm>
            <a:off x="1145414" y="5786027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UT Sans" panose="00000500000000000000" pitchFamily="2" charset="0"/>
              </a:rPr>
              <a:t>Imaginea după conversia din RGB în gri</a:t>
            </a:r>
            <a:endParaRPr lang="en-US" sz="1400" dirty="0">
              <a:latin typeface="UT Sa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F9F2A-7754-5D91-6D54-C5F84027F7A3}"/>
              </a:ext>
            </a:extLst>
          </p:cNvPr>
          <p:cNvSpPr txBox="1"/>
          <p:nvPr/>
        </p:nvSpPr>
        <p:spPr>
          <a:xfrm>
            <a:off x="4494413" y="5786027"/>
            <a:ext cx="3255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>
                <a:latin typeface="UT Sans" panose="00000500000000000000" pitchFamily="2" charset="0"/>
              </a:rPr>
              <a:t>Imaginea după aplicarea filtrului gaussian pentru eliminarea zgomotului și după eliminarea fundalului din imagine</a:t>
            </a:r>
            <a:endParaRPr lang="en-US" sz="1400" dirty="0">
              <a:latin typeface="UT Sa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6779B-C278-E7FE-59B8-EB26C15A93F4}"/>
              </a:ext>
            </a:extLst>
          </p:cNvPr>
          <p:cNvSpPr txBox="1"/>
          <p:nvPr/>
        </p:nvSpPr>
        <p:spPr>
          <a:xfrm>
            <a:off x="8349147" y="5814700"/>
            <a:ext cx="280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UT Sans" panose="00000500000000000000" pitchFamily="2" charset="0"/>
              </a:rPr>
              <a:t>Imaginea după eliminarea craniului</a:t>
            </a:r>
            <a:endParaRPr lang="en-US" sz="1400" dirty="0">
              <a:latin typeface="UT Sa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87A7FC-389D-AA76-B230-BBC60186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99" y="6407150"/>
            <a:ext cx="296333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6</a:t>
            </a:fld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F45769-B1C9-32DA-E64F-24A343126748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3CCE77-060A-7F7A-0EA5-4C2DF207977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8A144-DE3E-17D7-A15A-4864CC40402F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73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66718-C157-3AEF-6E61-78796EBEF80C}"/>
              </a:ext>
            </a:extLst>
          </p:cNvPr>
          <p:cNvSpPr txBox="1"/>
          <p:nvPr/>
        </p:nvSpPr>
        <p:spPr>
          <a:xfrm>
            <a:off x="510454" y="503882"/>
            <a:ext cx="11171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latin typeface="UT Sans" panose="00000500000000000000" pitchFamily="2" charset="0"/>
              </a:rPr>
              <a:t>Extragerea caracteristicilor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9DA21-ADD7-5533-94AE-426DF1F73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000" y="1239818"/>
            <a:ext cx="10212192" cy="1662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AA1D6-F3B4-47D9-031E-AD9ECB7E8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2311" y="3317147"/>
            <a:ext cx="2457955" cy="246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28EC5-C91D-1526-1118-0F5369F47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342" y="3317147"/>
            <a:ext cx="2441508" cy="2468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CD889C-5FEE-F059-A0CE-B2A5F8F555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2969" y="3317148"/>
            <a:ext cx="2457931" cy="2468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D7E770-2DF1-7C83-E2A0-B10DE1A41CAD}"/>
              </a:ext>
            </a:extLst>
          </p:cNvPr>
          <p:cNvSpPr txBox="1"/>
          <p:nvPr/>
        </p:nvSpPr>
        <p:spPr>
          <a:xfrm>
            <a:off x="1145414" y="5786027"/>
            <a:ext cx="306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>
                <a:latin typeface="UT Sans" panose="00000500000000000000" pitchFamily="2" charset="0"/>
              </a:rPr>
              <a:t>Imaginea după aplicarea algoritmului de grupare K-</a:t>
            </a:r>
            <a:r>
              <a:rPr lang="ro-RO" sz="1400" dirty="0" err="1">
                <a:latin typeface="UT Sans" panose="00000500000000000000" pitchFamily="2" charset="0"/>
              </a:rPr>
              <a:t>means</a:t>
            </a:r>
            <a:endParaRPr lang="en-US" sz="1400" dirty="0">
              <a:latin typeface="UT Sa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F9F2A-7754-5D91-6D54-C5F84027F7A3}"/>
              </a:ext>
            </a:extLst>
          </p:cNvPr>
          <p:cNvSpPr txBox="1"/>
          <p:nvPr/>
        </p:nvSpPr>
        <p:spPr>
          <a:xfrm>
            <a:off x="4494413" y="5786027"/>
            <a:ext cx="325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>
                <a:latin typeface="UT Sans" panose="00000500000000000000" pitchFamily="2" charset="0"/>
              </a:rPr>
              <a:t>Imaginea după aplicarea operației morfologice de deschidere</a:t>
            </a:r>
            <a:endParaRPr lang="en-US" sz="1400" dirty="0">
              <a:latin typeface="UT Sa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6779B-C278-E7FE-59B8-EB26C15A93F4}"/>
              </a:ext>
            </a:extLst>
          </p:cNvPr>
          <p:cNvSpPr txBox="1"/>
          <p:nvPr/>
        </p:nvSpPr>
        <p:spPr>
          <a:xfrm>
            <a:off x="8349147" y="5814700"/>
            <a:ext cx="2759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>
                <a:latin typeface="UT Sans" panose="00000500000000000000" pitchFamily="2" charset="0"/>
              </a:rPr>
              <a:t>Imaginea după aplicarea algoritmului componentelor conexe</a:t>
            </a:r>
            <a:endParaRPr lang="en-US" sz="1400" dirty="0">
              <a:latin typeface="UT Sa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EAE48-4B4A-6EA3-37DC-50C16634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6" y="6370801"/>
            <a:ext cx="245533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7</a:t>
            </a:fld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3B57F8-59D3-2C40-F2AA-E4BDB5562238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4B5342-B340-B9BF-7F61-ED606E8F9EBE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C0EBCB-ABA1-190F-B4AF-10575FCF817C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17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66718-C157-3AEF-6E61-78796EBEF80C}"/>
              </a:ext>
            </a:extLst>
          </p:cNvPr>
          <p:cNvSpPr txBox="1"/>
          <p:nvPr/>
        </p:nvSpPr>
        <p:spPr>
          <a:xfrm>
            <a:off x="510454" y="503882"/>
            <a:ext cx="11171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latin typeface="UT Sans" panose="00000500000000000000" pitchFamily="2" charset="0"/>
              </a:rPr>
              <a:t>Detectarea tumorii cerebrale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36930-8EF2-C1FB-064A-DBC2065D2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986318"/>
            <a:ext cx="2926080" cy="2926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071A9A-3852-4D47-7622-57000B3B4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89" y="1986318"/>
            <a:ext cx="2913104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8AEAF3-86C9-8C21-BA09-F403F80C8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61" y="1986318"/>
            <a:ext cx="2947698" cy="29260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0EE893-91A4-FEC3-1F50-7010C61CB480}"/>
              </a:ext>
            </a:extLst>
          </p:cNvPr>
          <p:cNvSpPr txBox="1"/>
          <p:nvPr/>
        </p:nvSpPr>
        <p:spPr>
          <a:xfrm>
            <a:off x="282622" y="4912398"/>
            <a:ext cx="352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600" dirty="0">
                <a:latin typeface="UT Sans" panose="00000500000000000000" pitchFamily="2" charset="0"/>
              </a:rPr>
              <a:t>Imaginea după conversia din gri în RGB</a:t>
            </a:r>
            <a:endParaRPr lang="en-US" sz="1600" dirty="0">
              <a:latin typeface="UT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C74532-DDC7-EE83-A562-7945BE07E511}"/>
              </a:ext>
            </a:extLst>
          </p:cNvPr>
          <p:cNvSpPr txBox="1"/>
          <p:nvPr/>
        </p:nvSpPr>
        <p:spPr>
          <a:xfrm>
            <a:off x="4119196" y="4912398"/>
            <a:ext cx="3953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>
                <a:latin typeface="UT Sans" panose="00000500000000000000" pitchFamily="2" charset="0"/>
              </a:rPr>
              <a:t>Imaginea obținută în urma parcurgerii etapelor din faza de extragere a caracteristicilor</a:t>
            </a:r>
            <a:endParaRPr lang="en-US" sz="1600" dirty="0">
              <a:latin typeface="UT Sa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7197F-D565-5B0C-6840-906844531D06}"/>
              </a:ext>
            </a:extLst>
          </p:cNvPr>
          <p:cNvSpPr txBox="1"/>
          <p:nvPr/>
        </p:nvSpPr>
        <p:spPr>
          <a:xfrm>
            <a:off x="8338156" y="4912398"/>
            <a:ext cx="385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>
                <a:latin typeface="UT Sans" panose="00000500000000000000" pitchFamily="2" charset="0"/>
              </a:rPr>
              <a:t>Imaginea finală în care tumora cerebrală este evidențiată</a:t>
            </a:r>
            <a:endParaRPr lang="en-US" sz="1600" dirty="0">
              <a:latin typeface="UT Sans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79FDC-FCB0-992C-DB43-97FC2B75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7155" y="6390216"/>
            <a:ext cx="270933" cy="365125"/>
          </a:xfrm>
        </p:spPr>
        <p:txBody>
          <a:bodyPr/>
          <a:lstStyle/>
          <a:p>
            <a:fld id="{15B2C073-EC90-4A2F-ABBE-6B5A7828348F}" type="slidenum">
              <a:rPr lang="en-US" sz="1600" smtClean="0"/>
              <a:t>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E1EAB1-D535-2E65-A386-AA5F7D72945A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786519-540E-198C-1FA9-C6E37709A7E9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93EF1-869B-D6DC-741E-08D2061EAB46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37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810F-E275-88B0-4CCD-8C503B57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66718-C157-3AEF-6E61-78796EBEF80C}"/>
              </a:ext>
            </a:extLst>
          </p:cNvPr>
          <p:cNvSpPr txBox="1"/>
          <p:nvPr/>
        </p:nvSpPr>
        <p:spPr>
          <a:xfrm>
            <a:off x="3524863" y="539520"/>
            <a:ext cx="538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latin typeface="UT Sans" panose="00000500000000000000" pitchFamily="2" charset="0"/>
              </a:rPr>
              <a:t>DEMO</a:t>
            </a:r>
          </a:p>
        </p:txBody>
      </p:sp>
      <p:pic>
        <p:nvPicPr>
          <p:cNvPr id="2" name="Demo_Aplicatie">
            <a:hlinkClick r:id="" action="ppaction://media"/>
            <a:extLst>
              <a:ext uri="{FF2B5EF4-FFF2-40B4-BE49-F238E27FC236}">
                <a16:creationId xmlns:a16="http://schemas.microsoft.com/office/drawing/2014/main" id="{D1CD9D98-EC51-ACED-8995-253B3FB4F7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7766" y="1190096"/>
            <a:ext cx="10676467" cy="55578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361EB-96BC-07CD-1D83-E63EDBF7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C073-EC90-4A2F-ABBE-6B5A7828348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198B1-FEC6-B94D-DAA4-C4C692E65555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D0F80A-F606-1444-30DD-463E06991BBA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A0F02C-C517-62DB-F484-4590D688F08F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0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258</Words>
  <Application>Microsoft Office PowerPoint</Application>
  <PresentationFormat>Widescreen</PresentationFormat>
  <Paragraphs>54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UT Sans</vt:lpstr>
      <vt:lpstr>Office Theme</vt:lpstr>
      <vt:lpstr>Andrei Laurențiu-Adrian  SEGMENTAREA TUMORILOR CEREBRALE DIN RMN-URI</vt:lpstr>
      <vt:lpstr>PowerPoint Presentation</vt:lpstr>
      <vt:lpstr>PowerPoint Presentation</vt:lpstr>
      <vt:lpstr>Medii și concepte de dezvoltare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Andrei Laurențiu-Adrian  SEGMENTAREA TUMORILOR CEREBRALE DIN RMN-URI</dc:title>
  <dc:creator>Laur Andrei</dc:creator>
  <cp:lastModifiedBy>Laur Andrei</cp:lastModifiedBy>
  <cp:revision>22</cp:revision>
  <dcterms:created xsi:type="dcterms:W3CDTF">2022-06-27T06:16:28Z</dcterms:created>
  <dcterms:modified xsi:type="dcterms:W3CDTF">2022-06-28T08:56:27Z</dcterms:modified>
</cp:coreProperties>
</file>