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64" r:id="rId4"/>
    <p:sldId id="265" r:id="rId5"/>
    <p:sldId id="269" r:id="rId6"/>
    <p:sldId id="273" r:id="rId7"/>
    <p:sldId id="274" r:id="rId8"/>
    <p:sldId id="275" r:id="rId9"/>
    <p:sldId id="276" r:id="rId10"/>
    <p:sldId id="277" r:id="rId11"/>
    <p:sldId id="278" r:id="rId12"/>
    <p:sldId id="268" r:id="rId13"/>
    <p:sldId id="280" r:id="rId14"/>
    <p:sldId id="281" r:id="rId15"/>
    <p:sldId id="283" r:id="rId16"/>
    <p:sldId id="282" r:id="rId17"/>
    <p:sldId id="262" r:id="rId18"/>
    <p:sldId id="284" r:id="rId19"/>
    <p:sldId id="267" r:id="rId20"/>
    <p:sldId id="285" r:id="rId21"/>
    <p:sldId id="263" r:id="rId22"/>
    <p:sldId id="286"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62" autoAdjust="0"/>
  </p:normalViewPr>
  <p:slideViewPr>
    <p:cSldViewPr>
      <p:cViewPr>
        <p:scale>
          <a:sx n="70" d="100"/>
          <a:sy n="70" d="100"/>
        </p:scale>
        <p:origin x="-51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4E957-03F2-46D4-A2D6-2D3451FB1C3D}" type="datetimeFigureOut">
              <a:rPr lang="es-ES" smtClean="0"/>
              <a:t>04/07/2017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9FDDF-B99F-442F-B40C-87431AF55291}" type="slidenum">
              <a:rPr lang="es-ES" smtClean="0"/>
              <a:t>‹Nº›</a:t>
            </a:fld>
            <a:endParaRPr lang="es-ES" dirty="0"/>
          </a:p>
        </p:txBody>
      </p:sp>
    </p:spTree>
    <p:extLst>
      <p:ext uri="{BB962C8B-B14F-4D97-AF65-F5344CB8AC3E}">
        <p14:creationId xmlns:p14="http://schemas.microsoft.com/office/powerpoint/2010/main" val="224700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Good morning. I am Laura </a:t>
            </a:r>
            <a:r>
              <a:rPr lang="en-GB" noProof="0" dirty="0" err="1" smtClean="0"/>
              <a:t>Pla</a:t>
            </a:r>
            <a:r>
              <a:rPr lang="en-GB" noProof="0" dirty="0" smtClean="0"/>
              <a:t> </a:t>
            </a:r>
            <a:r>
              <a:rPr lang="en-GB" noProof="0" dirty="0" err="1" smtClean="0"/>
              <a:t>Olea</a:t>
            </a:r>
            <a:r>
              <a:rPr lang="en-GB" noProof="0" dirty="0" smtClean="0"/>
              <a:t> and I am going to present my study on the computational resolution of the conservation equations.</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a:t>
            </a:fld>
            <a:endParaRPr lang="es-ES"/>
          </a:p>
        </p:txBody>
      </p:sp>
    </p:spTree>
    <p:extLst>
      <p:ext uri="{BB962C8B-B14F-4D97-AF65-F5344CB8AC3E}">
        <p14:creationId xmlns:p14="http://schemas.microsoft.com/office/powerpoint/2010/main" val="255204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17</a:t>
            </a:fld>
            <a:endParaRPr lang="es-ES" dirty="0"/>
          </a:p>
        </p:txBody>
      </p:sp>
    </p:spTree>
    <p:extLst>
      <p:ext uri="{BB962C8B-B14F-4D97-AF65-F5344CB8AC3E}">
        <p14:creationId xmlns:p14="http://schemas.microsoft.com/office/powerpoint/2010/main" val="102397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Eh… Això sobra una</a:t>
            </a:r>
            <a:r>
              <a:rPr lang="ca-ES" baseline="0" noProof="0" dirty="0" smtClean="0"/>
              <a:t> mica. Si no afegeixo res més, aquesta diapositiva només està aquí per passar-la ràpid i ja està.</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18</a:t>
            </a:fld>
            <a:endParaRPr lang="es-ES" dirty="0"/>
          </a:p>
        </p:txBody>
      </p:sp>
    </p:spTree>
    <p:extLst>
      <p:ext uri="{BB962C8B-B14F-4D97-AF65-F5344CB8AC3E}">
        <p14:creationId xmlns:p14="http://schemas.microsoft.com/office/powerpoint/2010/main" val="3152703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err="1" smtClean="0"/>
              <a:t>Vale</a:t>
            </a:r>
            <a:r>
              <a:rPr lang="ca-ES" noProof="0" dirty="0" smtClean="0"/>
              <a:t>, he de trobar una forma</a:t>
            </a:r>
            <a:r>
              <a:rPr lang="ca-ES" baseline="0" noProof="0" dirty="0" smtClean="0"/>
              <a:t> intel·ligent i coherent de posar perquè calculo això.</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20</a:t>
            </a:fld>
            <a:endParaRPr lang="es-ES" dirty="0"/>
          </a:p>
        </p:txBody>
      </p:sp>
    </p:spTree>
    <p:extLst>
      <p:ext uri="{BB962C8B-B14F-4D97-AF65-F5344CB8AC3E}">
        <p14:creationId xmlns:p14="http://schemas.microsoft.com/office/powerpoint/2010/main" val="547398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Hauria</a:t>
            </a:r>
            <a:r>
              <a:rPr lang="ca-ES" baseline="0" noProof="0" dirty="0" smtClean="0"/>
              <a:t> d’afegir el </a:t>
            </a:r>
            <a:r>
              <a:rPr lang="ca-ES" baseline="0" noProof="0" dirty="0" err="1" smtClean="0"/>
              <a:t>future</a:t>
            </a:r>
            <a:r>
              <a:rPr lang="ca-ES" baseline="0" noProof="0" dirty="0" smtClean="0"/>
              <a:t> </a:t>
            </a:r>
            <a:r>
              <a:rPr lang="ca-ES" baseline="0" noProof="0" dirty="0" err="1" smtClean="0"/>
              <a:t>work</a:t>
            </a:r>
            <a:r>
              <a:rPr lang="ca-ES" baseline="0" noProof="0" dirty="0" smtClean="0"/>
              <a:t>?</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21</a:t>
            </a:fld>
            <a:endParaRPr lang="es-ES" dirty="0"/>
          </a:p>
        </p:txBody>
      </p:sp>
    </p:spTree>
    <p:extLst>
      <p:ext uri="{BB962C8B-B14F-4D97-AF65-F5344CB8AC3E}">
        <p14:creationId xmlns:p14="http://schemas.microsoft.com/office/powerpoint/2010/main" val="1097343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He de treure això de </a:t>
            </a:r>
            <a:r>
              <a:rPr lang="ca-ES" noProof="0" dirty="0" err="1" smtClean="0"/>
              <a:t>questions</a:t>
            </a:r>
            <a:r>
              <a:rPr lang="ca-ES" baseline="0" noProof="0" dirty="0" smtClean="0"/>
              <a:t> o posar una altra cosa perquè després la gent encara preguntarà i preferiria que no ho fessin.</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22</a:t>
            </a:fld>
            <a:endParaRPr lang="es-ES" dirty="0"/>
          </a:p>
        </p:txBody>
      </p:sp>
    </p:spTree>
    <p:extLst>
      <p:ext uri="{BB962C8B-B14F-4D97-AF65-F5344CB8AC3E}">
        <p14:creationId xmlns:p14="http://schemas.microsoft.com/office/powerpoint/2010/main" val="400242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What were the objectives of this work? Well, the main objective was to increase my knowledge in the field of the computational methods in order to solve the conservation equations. However, in order to summarize all the knowledge obtained, a</a:t>
            </a:r>
            <a:r>
              <a:rPr lang="en-GB" baseline="0" noProof="0" dirty="0" smtClean="0"/>
              <a:t> second objective was to use these methods to solve a specific case.</a:t>
            </a:r>
          </a:p>
          <a:p>
            <a:r>
              <a:rPr lang="en-GB" baseline="0" noProof="0" dirty="0" smtClean="0"/>
              <a:t>To do so, the methodology was to begin solving some simple cases that required the use of numerical schemes. These cases would provide an introduction to different computational methods. For each case, the resolution began with the identification of the mathematical formulation needed to solve the problem. Then, a convenient discretization method was applied and, finally, a code was developed. At the end of the study, all this knowledge was applied to the specific case, following the same methodology</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3</a:t>
            </a:fld>
            <a:endParaRPr lang="es-ES"/>
          </a:p>
        </p:txBody>
      </p:sp>
    </p:spTree>
    <p:extLst>
      <p:ext uri="{BB962C8B-B14F-4D97-AF65-F5344CB8AC3E}">
        <p14:creationId xmlns:p14="http://schemas.microsoft.com/office/powerpoint/2010/main" val="221054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Explicar això de forma que quedi ORDENAT.</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4</a:t>
            </a:fld>
            <a:endParaRPr lang="es-ES" dirty="0"/>
          </a:p>
        </p:txBody>
      </p:sp>
    </p:spTree>
    <p:extLst>
      <p:ext uri="{BB962C8B-B14F-4D97-AF65-F5344CB8AC3E}">
        <p14:creationId xmlns:p14="http://schemas.microsoft.com/office/powerpoint/2010/main" val="139709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Explicació ULTRA SIMPLE dels mètodes numèrics.</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5</a:t>
            </a:fld>
            <a:endParaRPr lang="es-ES" dirty="0"/>
          </a:p>
        </p:txBody>
      </p:sp>
    </p:spTree>
    <p:extLst>
      <p:ext uri="{BB962C8B-B14F-4D97-AF65-F5344CB8AC3E}">
        <p14:creationId xmlns:p14="http://schemas.microsoft.com/office/powerpoint/2010/main" val="195252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Si em falta temps hauré</a:t>
            </a:r>
            <a:r>
              <a:rPr lang="ca-ES" baseline="0" noProof="0" dirty="0" smtClean="0"/>
              <a:t> de prescindir del Smith-Hutton. :/</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6</a:t>
            </a:fld>
            <a:endParaRPr lang="es-ES" dirty="0"/>
          </a:p>
        </p:txBody>
      </p:sp>
    </p:spTree>
    <p:extLst>
      <p:ext uri="{BB962C8B-B14F-4D97-AF65-F5344CB8AC3E}">
        <p14:creationId xmlns:p14="http://schemas.microsoft.com/office/powerpoint/2010/main" val="1856941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Igual aniria millor posar la</a:t>
            </a:r>
            <a:r>
              <a:rPr lang="ca-ES" baseline="0" noProof="0" dirty="0" smtClean="0"/>
              <a:t> distribució de </a:t>
            </a:r>
            <a:r>
              <a:rPr lang="ca-ES" baseline="0" noProof="0" dirty="0" err="1" smtClean="0"/>
              <a:t>phi</a:t>
            </a:r>
            <a:r>
              <a:rPr lang="ca-ES" baseline="0" noProof="0" dirty="0" smtClean="0"/>
              <a:t> en tot el domini.</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8</a:t>
            </a:fld>
            <a:endParaRPr lang="es-ES" dirty="0"/>
          </a:p>
        </p:txBody>
      </p:sp>
    </p:spTree>
    <p:extLst>
      <p:ext uri="{BB962C8B-B14F-4D97-AF65-F5344CB8AC3E}">
        <p14:creationId xmlns:p14="http://schemas.microsoft.com/office/powerpoint/2010/main" val="131626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Trobar una forma</a:t>
            </a:r>
            <a:r>
              <a:rPr lang="ca-ES" baseline="0" noProof="0" dirty="0" smtClean="0"/>
              <a:t> d’explicar això sense que quedi molt que no ve al cas.</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11</a:t>
            </a:fld>
            <a:endParaRPr lang="es-ES" dirty="0"/>
          </a:p>
        </p:txBody>
      </p:sp>
    </p:spTree>
    <p:extLst>
      <p:ext uri="{BB962C8B-B14F-4D97-AF65-F5344CB8AC3E}">
        <p14:creationId xmlns:p14="http://schemas.microsoft.com/office/powerpoint/2010/main" val="168565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He de trobar una forma d’explicar bé això</a:t>
            </a:r>
            <a:r>
              <a:rPr lang="ca-ES" baseline="0" noProof="0" dirty="0" smtClean="0"/>
              <a:t> de la densitat.</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15</a:t>
            </a:fld>
            <a:endParaRPr lang="es-ES" dirty="0"/>
          </a:p>
        </p:txBody>
      </p:sp>
    </p:spTree>
    <p:extLst>
      <p:ext uri="{BB962C8B-B14F-4D97-AF65-F5344CB8AC3E}">
        <p14:creationId xmlns:p14="http://schemas.microsoft.com/office/powerpoint/2010/main" val="399325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16</a:t>
            </a:fld>
            <a:endParaRPr lang="es-ES" dirty="0"/>
          </a:p>
        </p:txBody>
      </p:sp>
    </p:spTree>
    <p:extLst>
      <p:ext uri="{BB962C8B-B14F-4D97-AF65-F5344CB8AC3E}">
        <p14:creationId xmlns:p14="http://schemas.microsoft.com/office/powerpoint/2010/main" val="249699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3BD59D99-EEA4-4089-BF26-C9E4D06201E8}" type="datetimeFigureOut">
              <a:rPr lang="es-ES" smtClean="0"/>
              <a:t>04/07/2017</a:t>
            </a:fld>
            <a:endParaRPr lang="es-ES" dirty="0"/>
          </a:p>
        </p:txBody>
      </p:sp>
      <p:sp>
        <p:nvSpPr>
          <p:cNvPr id="17" name="16 Marcador de pie de página"/>
          <p:cNvSpPr>
            <a:spLocks noGrp="1"/>
          </p:cNvSpPr>
          <p:nvPr>
            <p:ph type="ftr" sz="quarter" idx="11"/>
          </p:nvPr>
        </p:nvSpPr>
        <p:spPr>
          <a:xfrm>
            <a:off x="5410200" y="4205288"/>
            <a:ext cx="1295400" cy="457200"/>
          </a:xfrm>
        </p:spPr>
        <p:txBody>
          <a:bodyPr/>
          <a:lstStyle/>
          <a:p>
            <a:endParaRPr lang="es-E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BD815B1-5062-4DDA-B7EA-0EA0DA462100}"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04/07/2017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04/07/2017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04/07/2017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BD59D99-EEA4-4089-BF26-C9E4D06201E8}" type="datetimeFigureOut">
              <a:rPr lang="es-ES" smtClean="0"/>
              <a:t>04/07/2017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04/07/2017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3BD59D99-EEA4-4089-BF26-C9E4D06201E8}" type="datetimeFigureOut">
              <a:rPr lang="es-ES" smtClean="0"/>
              <a:t>04/07/2017</a:t>
            </a:fld>
            <a:endParaRPr lang="es-ES" dirty="0"/>
          </a:p>
        </p:txBody>
      </p:sp>
      <p:sp>
        <p:nvSpPr>
          <p:cNvPr id="27" name="26 Marcador de número de diapositiva"/>
          <p:cNvSpPr>
            <a:spLocks noGrp="1"/>
          </p:cNvSpPr>
          <p:nvPr>
            <p:ph type="sldNum" sz="quarter" idx="11"/>
          </p:nvPr>
        </p:nvSpPr>
        <p:spPr/>
        <p:txBody>
          <a:bodyPr rtlCol="0"/>
          <a:lstStyle/>
          <a:p>
            <a:fld id="{EBD815B1-5062-4DDA-B7EA-0EA0DA462100}" type="slidenum">
              <a:rPr lang="es-ES" smtClean="0"/>
              <a:t>‹Nº›</a:t>
            </a:fld>
            <a:endParaRPr lang="es-ES" dirty="0"/>
          </a:p>
        </p:txBody>
      </p:sp>
      <p:sp>
        <p:nvSpPr>
          <p:cNvPr id="28" name="27 Marcador de pie de página"/>
          <p:cNvSpPr>
            <a:spLocks noGrp="1"/>
          </p:cNvSpPr>
          <p:nvPr>
            <p:ph type="ftr" sz="quarter" idx="12"/>
          </p:nvPr>
        </p:nvSpPr>
        <p:spPr/>
        <p:txBody>
          <a:bodyPr rtlCol="0"/>
          <a:lstStyle/>
          <a:p>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BD59D99-EEA4-4089-BF26-C9E4D06201E8}" type="datetimeFigureOut">
              <a:rPr lang="es-ES" smtClean="0"/>
              <a:t>04/07/2017</a:t>
            </a:fld>
            <a:endParaRPr lang="es-ES" dirty="0"/>
          </a:p>
        </p:txBody>
      </p:sp>
      <p:sp>
        <p:nvSpPr>
          <p:cNvPr id="4" name="3 Marcador de pie de página"/>
          <p:cNvSpPr>
            <a:spLocks noGrp="1"/>
          </p:cNvSpPr>
          <p:nvPr>
            <p:ph type="ftr" sz="quarter" idx="11"/>
          </p:nvPr>
        </p:nvSpPr>
        <p:spPr>
          <a:xfrm>
            <a:off x="5257800" y="612648"/>
            <a:ext cx="1325880" cy="457200"/>
          </a:xfrm>
        </p:spPr>
        <p:txBody>
          <a:bodyPr/>
          <a:lstStyle/>
          <a:p>
            <a:endParaRPr lang="es-ES" dirty="0"/>
          </a:p>
        </p:txBody>
      </p:sp>
      <p:sp>
        <p:nvSpPr>
          <p:cNvPr id="5" name="4 Marcador de número de diapositiva"/>
          <p:cNvSpPr>
            <a:spLocks noGrp="1"/>
          </p:cNvSpPr>
          <p:nvPr>
            <p:ph type="sldNum" sz="quarter" idx="12"/>
          </p:nvPr>
        </p:nvSpPr>
        <p:spPr>
          <a:xfrm>
            <a:off x="8174736" y="2272"/>
            <a:ext cx="762000" cy="365760"/>
          </a:xfrm>
        </p:spPr>
        <p:txBody>
          <a:bodyPr/>
          <a:lstStyle/>
          <a:p>
            <a:fld id="{EBD815B1-5062-4DDA-B7EA-0EA0DA462100}"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BD59D99-EEA4-4089-BF26-C9E4D06201E8}" type="datetimeFigureOut">
              <a:rPr lang="es-ES" smtClean="0"/>
              <a:t>04/07/2017</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04/07/2017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BD59D99-EEA4-4089-BF26-C9E4D06201E8}" type="datetimeFigureOut">
              <a:rPr lang="es-ES" smtClean="0"/>
              <a:t>04/07/2017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BD59D99-EEA4-4089-BF26-C9E4D06201E8}" type="datetimeFigureOut">
              <a:rPr lang="es-ES" smtClean="0"/>
              <a:t>04/07/2017</a:t>
            </a:fld>
            <a:endParaRPr lang="es-ES" dirty="0"/>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BD815B1-5062-4DDA-B7EA-0EA0DA462100}"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8.png"/><Relationship Id="rId7"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11" Type="http://schemas.openxmlformats.org/officeDocument/2006/relationships/image" Target="../media/image11.png"/><Relationship Id="rId10" Type="http://schemas.openxmlformats.org/officeDocument/2006/relationships/image" Target="../media/image10.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96752"/>
            <a:ext cx="8458200" cy="2531144"/>
          </a:xfrm>
        </p:spPr>
        <p:txBody>
          <a:bodyPr>
            <a:noAutofit/>
          </a:bodyPr>
          <a:lstStyle/>
          <a:p>
            <a:r>
              <a:rPr lang="en-GB" sz="3200" b="1" dirty="0" smtClean="0"/>
              <a:t>Study for the computational resolution of conservation equations of mass, momentum and energy. Possible application to different aeronautical and industrial engineering problems: Case 1B</a:t>
            </a:r>
            <a:endParaRPr lang="en-GB" sz="3200" b="1" dirty="0"/>
          </a:p>
        </p:txBody>
      </p:sp>
      <p:sp>
        <p:nvSpPr>
          <p:cNvPr id="3" name="2 Subtítulo"/>
          <p:cNvSpPr>
            <a:spLocks noGrp="1"/>
          </p:cNvSpPr>
          <p:nvPr>
            <p:ph type="subTitle" idx="1"/>
          </p:nvPr>
        </p:nvSpPr>
        <p:spPr>
          <a:xfrm>
            <a:off x="179512" y="4221088"/>
            <a:ext cx="4953000" cy="1752600"/>
          </a:xfrm>
        </p:spPr>
        <p:txBody>
          <a:bodyPr>
            <a:normAutofit fontScale="70000" lnSpcReduction="20000"/>
          </a:bodyPr>
          <a:lstStyle/>
          <a:p>
            <a:r>
              <a:rPr lang="en-GB" b="1" dirty="0" smtClean="0"/>
              <a:t>Author:</a:t>
            </a:r>
            <a:r>
              <a:rPr lang="en-GB" dirty="0" smtClean="0"/>
              <a:t> Laura </a:t>
            </a:r>
            <a:r>
              <a:rPr lang="en-GB" dirty="0" err="1" smtClean="0"/>
              <a:t>Pla</a:t>
            </a:r>
            <a:r>
              <a:rPr lang="en-GB" dirty="0" smtClean="0"/>
              <a:t> </a:t>
            </a:r>
            <a:r>
              <a:rPr lang="en-GB" dirty="0" err="1" smtClean="0"/>
              <a:t>Olea</a:t>
            </a:r>
            <a:endParaRPr lang="en-GB" dirty="0" smtClean="0"/>
          </a:p>
          <a:p>
            <a:r>
              <a:rPr lang="en-GB" b="1" dirty="0" smtClean="0"/>
              <a:t>Director:</a:t>
            </a:r>
            <a:r>
              <a:rPr lang="en-GB" dirty="0" smtClean="0"/>
              <a:t> Carlos David Perez </a:t>
            </a:r>
            <a:r>
              <a:rPr lang="en-GB" dirty="0" err="1" smtClean="0"/>
              <a:t>Segarra</a:t>
            </a:r>
            <a:endParaRPr lang="en-GB" dirty="0" smtClean="0"/>
          </a:p>
          <a:p>
            <a:r>
              <a:rPr lang="en-GB" b="1" dirty="0" smtClean="0"/>
              <a:t>Co-Director:</a:t>
            </a:r>
            <a:r>
              <a:rPr lang="en-GB" dirty="0" smtClean="0"/>
              <a:t> </a:t>
            </a:r>
            <a:r>
              <a:rPr lang="en-GB" dirty="0" err="1" smtClean="0"/>
              <a:t>Asensio</a:t>
            </a:r>
            <a:r>
              <a:rPr lang="en-GB" dirty="0" smtClean="0"/>
              <a:t> </a:t>
            </a:r>
            <a:r>
              <a:rPr lang="en-GB" dirty="0" err="1" smtClean="0"/>
              <a:t>Oliva</a:t>
            </a:r>
            <a:r>
              <a:rPr lang="en-GB" dirty="0" smtClean="0"/>
              <a:t> </a:t>
            </a:r>
            <a:r>
              <a:rPr lang="en-GB" dirty="0" err="1" smtClean="0"/>
              <a:t>Llena</a:t>
            </a:r>
            <a:endParaRPr lang="en-GB" dirty="0" smtClean="0"/>
          </a:p>
          <a:p>
            <a:r>
              <a:rPr lang="en-GB" b="1" dirty="0" smtClean="0"/>
              <a:t>Degree:</a:t>
            </a:r>
            <a:r>
              <a:rPr lang="en-GB" dirty="0" smtClean="0"/>
              <a:t> </a:t>
            </a:r>
            <a:r>
              <a:rPr lang="en-GB" dirty="0" err="1" smtClean="0"/>
              <a:t>Grau</a:t>
            </a:r>
            <a:r>
              <a:rPr lang="en-GB" dirty="0" smtClean="0"/>
              <a:t> en </a:t>
            </a:r>
            <a:r>
              <a:rPr lang="en-GB" dirty="0" err="1" smtClean="0"/>
              <a:t>Enginyeria</a:t>
            </a:r>
            <a:r>
              <a:rPr lang="en-GB" dirty="0" smtClean="0"/>
              <a:t> en </a:t>
            </a:r>
            <a:r>
              <a:rPr lang="en-GB" dirty="0" err="1" smtClean="0"/>
              <a:t>Tecnologies</a:t>
            </a:r>
            <a:r>
              <a:rPr lang="en-GB" dirty="0" smtClean="0"/>
              <a:t> </a:t>
            </a:r>
            <a:r>
              <a:rPr lang="en-GB" dirty="0" err="1" smtClean="0"/>
              <a:t>Aeroespacials</a:t>
            </a:r>
            <a:endParaRPr lang="en-GB" dirty="0" smtClean="0"/>
          </a:p>
          <a:p>
            <a:r>
              <a:rPr lang="en-GB" b="1" dirty="0" smtClean="0"/>
              <a:t>Delivery date:</a:t>
            </a:r>
            <a:r>
              <a:rPr lang="en-GB" dirty="0" smtClean="0"/>
              <a:t> 10-06-2017 (Spring 2016-2017)</a:t>
            </a:r>
            <a:endParaRPr lang="en-GB" dirty="0"/>
          </a:p>
        </p:txBody>
      </p:sp>
    </p:spTree>
    <p:extLst>
      <p:ext uri="{BB962C8B-B14F-4D97-AF65-F5344CB8AC3E}">
        <p14:creationId xmlns:p14="http://schemas.microsoft.com/office/powerpoint/2010/main" val="270246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418" y="4797131"/>
            <a:ext cx="758044" cy="74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smtClean="0">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smtClean="0"/>
              </a:p>
              <a:p>
                <a:r>
                  <a:rPr lang="en-GB" sz="2000" dirty="0" smtClean="0"/>
                  <a:t>Transient</a:t>
                </a:r>
              </a:p>
              <a:p>
                <a:r>
                  <a:rPr lang="en-GB" sz="2000" dirty="0" smtClean="0"/>
                  <a:t>Incompressible</a:t>
                </a:r>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t="-845"/>
                </a:stretch>
              </a:blipFill>
            </p:spPr>
            <p:txBody>
              <a:bodyPr/>
              <a:lstStyle/>
              <a:p>
                <a:r>
                  <a:rPr lang="es-ES">
                    <a:noFill/>
                  </a:rPr>
                  <a:t> </a:t>
                </a:r>
              </a:p>
            </p:txBody>
          </p:sp>
        </mc:Fallback>
      </mc:AlternateContent>
      <p:sp>
        <p:nvSpPr>
          <p:cNvPr id="2" name="1 Título"/>
          <p:cNvSpPr>
            <a:spLocks noGrp="1"/>
          </p:cNvSpPr>
          <p:nvPr>
            <p:ph type="title"/>
          </p:nvPr>
        </p:nvSpPr>
        <p:spPr/>
        <p:txBody>
          <a:bodyPr/>
          <a:lstStyle/>
          <a:p>
            <a:r>
              <a:rPr lang="en-GB" dirty="0" smtClean="0"/>
              <a:t>Driven cavity problem</a:t>
            </a:r>
            <a:endParaRPr lang="en-GB" dirty="0"/>
          </a:p>
        </p:txBody>
      </p:sp>
      <p:sp>
        <p:nvSpPr>
          <p:cNvPr id="4" name="3 CuadroTexto"/>
          <p:cNvSpPr txBox="1"/>
          <p:nvPr/>
        </p:nvSpPr>
        <p:spPr>
          <a:xfrm>
            <a:off x="1808735" y="4941164"/>
            <a:ext cx="5400600" cy="461665"/>
          </a:xfrm>
          <a:prstGeom prst="rect">
            <a:avLst/>
          </a:prstGeom>
          <a:noFill/>
        </p:spPr>
        <p:txBody>
          <a:bodyPr wrap="square" rtlCol="0">
            <a:spAutoFit/>
          </a:bodyPr>
          <a:lstStyle/>
          <a:p>
            <a:pPr algn="ctr"/>
            <a:r>
              <a:rPr lang="en-GB" sz="2400" dirty="0" smtClean="0"/>
              <a:t>Velocity	Pressure</a:t>
            </a:r>
            <a:endParaRPr lang="en-GB" sz="2400" dirty="0"/>
          </a:p>
        </p:txBody>
      </p:sp>
      <p:sp>
        <p:nvSpPr>
          <p:cNvPr id="6" name="5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2445205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8229600" cy="1066800"/>
          </a:xfrm>
        </p:spPr>
        <p:txBody>
          <a:bodyPr/>
          <a:lstStyle/>
          <a:p>
            <a:r>
              <a:rPr lang="en-GB" dirty="0" smtClean="0"/>
              <a:t>Fractional Step Method</a:t>
            </a:r>
            <a:endParaRPr lang="en-GB" dirty="0"/>
          </a:p>
        </p:txBody>
      </p:sp>
      <mc:AlternateContent xmlns:mc="http://schemas.openxmlformats.org/markup-compatibility/2006" xmlns:a14="http://schemas.microsoft.com/office/drawing/2010/main">
        <mc:Choice Requires="a14">
          <p:sp>
            <p:nvSpPr>
              <p:cNvPr id="4" name="2 Marcador de contenido"/>
              <p:cNvSpPr txBox="1">
                <a:spLocks/>
              </p:cNvSpPr>
              <p:nvPr/>
            </p:nvSpPr>
            <p:spPr>
              <a:xfrm>
                <a:off x="438354" y="1988840"/>
                <a:ext cx="7850832" cy="4771592"/>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Algorithm</a:t>
                </a:r>
              </a:p>
              <a:p>
                <a:pPr marL="754380" lvl="1" indent="-342900">
                  <a:buFont typeface="+mj-lt"/>
                  <a:buAutoNum type="arabicPeriod"/>
                </a:pPr>
                <a:r>
                  <a:rPr lang="en-GB" sz="1800" dirty="0" smtClean="0"/>
                  <a:t>Evaluate </a:t>
                </a:r>
                <a14:m>
                  <m:oMath xmlns:m="http://schemas.openxmlformats.org/officeDocument/2006/math">
                    <m:sSup>
                      <m:sSupPr>
                        <m:ctrlPr>
                          <a:rPr lang="en-GB" sz="1800" i="1" smtClean="0">
                            <a:latin typeface="Cambria Math"/>
                          </a:rPr>
                        </m:ctrlPr>
                      </m:sSupPr>
                      <m:e>
                        <m:r>
                          <a:rPr lang="es-ES" sz="1800" b="0" i="1" smtClean="0">
                            <a:latin typeface="Cambria Math"/>
                          </a:rPr>
                          <m:t>𝑅</m:t>
                        </m:r>
                      </m:e>
                      <m:sup>
                        <m:r>
                          <a:rPr lang="es-ES" sz="1800" b="0" i="1" smtClean="0">
                            <a:latin typeface="Cambria Math"/>
                          </a:rPr>
                          <m:t>𝑛</m:t>
                        </m:r>
                        <m:r>
                          <a:rPr lang="es-ES" sz="1800" b="0" i="1" smtClean="0">
                            <a:latin typeface="Cambria Math"/>
                          </a:rPr>
                          <m:t>+</m:t>
                        </m:r>
                        <m:f>
                          <m:fPr>
                            <m:ctrlPr>
                              <a:rPr lang="es-ES" sz="1800" b="0" i="1" smtClean="0">
                                <a:latin typeface="Cambria Math"/>
                              </a:rPr>
                            </m:ctrlPr>
                          </m:fPr>
                          <m:num>
                            <m:r>
                              <a:rPr lang="es-ES" sz="1800" b="0" i="1" smtClean="0">
                                <a:latin typeface="Cambria Math"/>
                              </a:rPr>
                              <m:t>1</m:t>
                            </m:r>
                          </m:num>
                          <m:den>
                            <m:r>
                              <a:rPr lang="es-ES" sz="1800" b="0" i="1" smtClean="0">
                                <a:latin typeface="Cambria Math"/>
                              </a:rPr>
                              <m:t>2</m:t>
                            </m:r>
                          </m:den>
                        </m:f>
                      </m:sup>
                    </m:sSup>
                    <m:d>
                      <m:dPr>
                        <m:ctrlPr>
                          <a:rPr lang="en-GB" sz="1800" i="1" smtClean="0">
                            <a:latin typeface="Cambria Math"/>
                          </a:rPr>
                        </m:ctrlPr>
                      </m:dPr>
                      <m:e>
                        <m:acc>
                          <m:accPr>
                            <m:chr m:val="⃗"/>
                            <m:ctrlPr>
                              <a:rPr lang="en-GB" sz="1800" i="1" smtClean="0">
                                <a:latin typeface="Cambria Math"/>
                              </a:rPr>
                            </m:ctrlPr>
                          </m:accPr>
                          <m:e>
                            <m:r>
                              <a:rPr lang="es-ES" sz="1800" b="0" i="1" smtClean="0">
                                <a:latin typeface="Cambria Math"/>
                              </a:rPr>
                              <m:t>𝑣</m:t>
                            </m:r>
                          </m:e>
                        </m:acc>
                      </m:e>
                    </m:d>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i="1">
                          <a:latin typeface="Cambria Math"/>
                        </a:rPr>
                        <m:t>𝑅</m:t>
                      </m:r>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m:t>
                          </m:r>
                          <m:r>
                            <a:rPr lang="en-GB" sz="1800">
                              <a:latin typeface="Cambria Math"/>
                            </a:rPr>
                            <m:t>𝛻</m:t>
                          </m:r>
                        </m:e>
                      </m:d>
                      <m:acc>
                        <m:accPr>
                          <m:chr m:val="⃗"/>
                          <m:ctrlPr>
                            <a:rPr lang="es-ES" sz="1800" i="1">
                              <a:latin typeface="Cambria Math"/>
                            </a:rPr>
                          </m:ctrlPr>
                        </m:accPr>
                        <m:e>
                          <m:r>
                            <a:rPr lang="en-GB" sz="1800" i="1">
                              <a:latin typeface="Cambria Math"/>
                            </a:rPr>
                            <m:t>𝑣</m:t>
                          </m:r>
                        </m:e>
                      </m:acc>
                      <m:r>
                        <a:rPr lang="en-GB" sz="1800" i="1">
                          <a:latin typeface="Cambria Math"/>
                        </a:rPr>
                        <m:t>+</m:t>
                      </m:r>
                      <m:r>
                        <a:rPr lang="en-GB" sz="1800" i="1">
                          <a:latin typeface="Cambria Math"/>
                        </a:rPr>
                        <m:t>𝜇</m:t>
                      </m:r>
                      <m:sSup>
                        <m:sSupPr>
                          <m:ctrlPr>
                            <a:rPr lang="es-ES" sz="1800" i="1">
                              <a:latin typeface="Cambria Math"/>
                            </a:rPr>
                          </m:ctrlPr>
                        </m:sSupPr>
                        <m:e>
                          <m:r>
                            <a:rPr lang="en-GB" sz="1800">
                              <a:latin typeface="Cambria Math"/>
                            </a:rPr>
                            <m:t>𝛻</m:t>
                          </m:r>
                        </m:e>
                        <m:sup>
                          <m:r>
                            <a:rPr lang="en-GB" sz="1800">
                              <a:latin typeface="Cambria Math"/>
                            </a:rPr>
                            <m:t>2</m:t>
                          </m:r>
                        </m:sup>
                      </m:sSup>
                      <m:acc>
                        <m:accPr>
                          <m:chr m:val="⃗"/>
                          <m:ctrlPr>
                            <a:rPr lang="es-ES" sz="1800" i="1">
                              <a:latin typeface="Cambria Math"/>
                            </a:rPr>
                          </m:ctrlPr>
                        </m:accPr>
                        <m:e>
                          <m:r>
                            <a:rPr lang="en-GB" sz="1800" i="1">
                              <a:latin typeface="Cambria Math"/>
                            </a:rPr>
                            <m:t>𝑣</m:t>
                          </m:r>
                        </m:e>
                      </m:acc>
                    </m:oMath>
                  </m:oMathPara>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r>
                            <a:rPr lang="en-GB" sz="1800" i="1">
                              <a:latin typeface="Cambria Math"/>
                            </a:rPr>
                            <m:t>𝑅</m:t>
                          </m:r>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f>
                        <m:fPr>
                          <m:ctrlPr>
                            <a:rPr lang="es-ES" sz="1800" i="1">
                              <a:latin typeface="Cambria Math"/>
                            </a:rPr>
                          </m:ctrlPr>
                        </m:fPr>
                        <m:num>
                          <m:r>
                            <a:rPr lang="en-GB" sz="1800" i="1">
                              <a:latin typeface="Cambria Math"/>
                            </a:rPr>
                            <m:t>3</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e>
                      </m:d>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e>
                      </m:d>
                    </m:oMath>
                  </m:oMathPara>
                </a14:m>
                <a:endParaRPr lang="en-GB" sz="1800" dirty="0" smtClean="0"/>
              </a:p>
              <a:p>
                <a:pPr marL="754380" lvl="1" indent="-342900">
                  <a:buFont typeface="+mj-lt"/>
                  <a:buAutoNum type="arabicPeriod" startAt="2"/>
                </a:pPr>
                <a:r>
                  <a:rPr lang="en-GB" sz="1800" dirty="0" smtClean="0"/>
                  <a:t>Intermediate velocity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𝑃</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acc>
                            <m:accPr>
                              <m:chr m:val="⃗"/>
                              <m:ctrlPr>
                                <a:rPr lang="es-ES" sz="1800" i="1">
                                  <a:latin typeface="Cambria Math"/>
                                </a:rPr>
                              </m:ctrlPr>
                            </m:accPr>
                            <m:e>
                              <m:r>
                                <a:rPr lang="en-GB" sz="1800" i="1">
                                  <a:latin typeface="Cambria Math"/>
                                </a:rPr>
                                <m:t>𝑅</m:t>
                              </m:r>
                            </m:e>
                          </m:acc>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oMath>
                  </m:oMathPara>
                </a14:m>
                <a:endParaRPr lang="en-GB" sz="1800" dirty="0" smtClean="0"/>
              </a:p>
              <a:p>
                <a:pPr marL="754380" lvl="1" indent="-342900">
                  <a:buFont typeface="+mj-lt"/>
                  <a:buAutoNum type="arabicPeriod" startAt="3"/>
                </a:pPr>
                <a:r>
                  <a:rPr lang="en-GB" sz="1800" dirty="0" smtClean="0"/>
                  <a:t>Pressure </a:t>
                </a:r>
                <a14:m>
                  <m:oMath xmlns:m="http://schemas.openxmlformats.org/officeDocument/2006/math">
                    <m:sSup>
                      <m:sSupPr>
                        <m:ctrlPr>
                          <a:rPr lang="en-GB" sz="1800" i="1" smtClean="0">
                            <a:latin typeface="Cambria Math"/>
                          </a:rPr>
                        </m:ctrlPr>
                      </m:sSupPr>
                      <m:e>
                        <m:r>
                          <a:rPr lang="es-ES" sz="1800" b="0" i="1" smtClean="0">
                            <a:latin typeface="Cambria Math"/>
                          </a:rPr>
                          <m:t>𝑝</m:t>
                        </m:r>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a:latin typeface="Cambria Math"/>
                        </a:rPr>
                        <m:t>𝛻</m:t>
                      </m:r>
                      <m:r>
                        <a:rPr lang="en-GB" sz="1800" i="1">
                          <a:latin typeface="Cambria Math"/>
                        </a:rPr>
                        <m:t>·</m:t>
                      </m:r>
                      <m:acc>
                        <m:accPr>
                          <m:chr m:val="⃗"/>
                          <m:ctrlPr>
                            <a:rPr lang="es-ES" sz="1800" i="1">
                              <a:latin typeface="Cambria Math"/>
                            </a:rPr>
                          </m:ctrlPr>
                        </m:accPr>
                        <m:e>
                          <m:r>
                            <a:rPr lang="en-GB" sz="1800" i="1">
                              <a:latin typeface="Cambria Math"/>
                            </a:rPr>
                            <m:t>𝑣</m:t>
                          </m:r>
                        </m:e>
                      </m:acc>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r>
                            <a:rPr lang="en-GB" sz="1800">
                              <a:latin typeface="Cambria Math"/>
                            </a:rPr>
                            <m:t>𝛻</m:t>
                          </m:r>
                        </m:e>
                        <m:sup>
                          <m:r>
                            <a:rPr lang="en-GB" sz="1800" i="1">
                              <a:latin typeface="Cambria Math"/>
                            </a:rPr>
                            <m:t>2</m:t>
                          </m:r>
                        </m:sup>
                      </m:sSup>
                      <m:r>
                        <a:rPr lang="en-GB" sz="1800" i="1">
                          <a:latin typeface="Cambria Math"/>
                        </a:rPr>
                        <m:t>𝑝</m:t>
                      </m:r>
                    </m:oMath>
                  </m:oMathPara>
                </a14:m>
                <a:endParaRPr lang="en-GB" sz="1800" dirty="0" smtClean="0"/>
              </a:p>
              <a:p>
                <a:pPr marL="811530" lvl="1" indent="-400050">
                  <a:buFont typeface="+mj-lt"/>
                  <a:buAutoNum type="arabicPeriod" startAt="4"/>
                </a:pPr>
                <a:r>
                  <a:rPr lang="en-GB" sz="1800" dirty="0" smtClean="0"/>
                  <a:t>Pressure correction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r>
                        <a:rPr lang="en-GB" sz="1800">
                          <a:latin typeface="Cambria Math"/>
                        </a:rPr>
                        <m:t>𝛻</m:t>
                      </m:r>
                      <m:sSup>
                        <m:sSupPr>
                          <m:ctrlPr>
                            <a:rPr lang="es-ES" sz="1800" i="1">
                              <a:latin typeface="Cambria Math"/>
                            </a:rPr>
                          </m:ctrlPr>
                        </m:sSupPr>
                        <m:e>
                          <m:r>
                            <a:rPr lang="en-GB" sz="1800" i="1">
                              <a:latin typeface="Cambria Math"/>
                            </a:rPr>
                            <m:t>𝑝</m:t>
                          </m:r>
                        </m:e>
                        <m:sup>
                          <m:r>
                            <a:rPr lang="en-GB" sz="1800" i="1">
                              <a:latin typeface="Cambria Math"/>
                            </a:rPr>
                            <m:t>𝑛</m:t>
                          </m:r>
                          <m:r>
                            <a:rPr lang="en-GB" sz="1800" i="1">
                              <a:latin typeface="Cambria Math"/>
                            </a:rPr>
                            <m:t>+1</m:t>
                          </m:r>
                        </m:sup>
                      </m:sSup>
                    </m:oMath>
                  </m:oMathPara>
                </a14:m>
                <a:endParaRPr lang="en-GB" sz="1800" dirty="0"/>
              </a:p>
            </p:txBody>
          </p:sp>
        </mc:Choice>
        <mc:Fallback xmlns="">
          <p:sp>
            <p:nvSpPr>
              <p:cNvPr id="4" name="2 Marcador de contenido"/>
              <p:cNvSpPr txBox="1">
                <a:spLocks noRot="1" noChangeAspect="1" noMove="1" noResize="1" noEditPoints="1" noAdjustHandles="1" noChangeArrowheads="1" noChangeShapeType="1" noTextEdit="1"/>
              </p:cNvSpPr>
              <p:nvPr/>
            </p:nvSpPr>
            <p:spPr>
              <a:xfrm>
                <a:off x="438354" y="1988840"/>
                <a:ext cx="7850832" cy="4771592"/>
              </a:xfrm>
              <a:prstGeom prst="rect">
                <a:avLst/>
              </a:prstGeom>
              <a:blipFill rotWithShape="1">
                <a:blip r:embed="rId3"/>
                <a:stretch>
                  <a:fillRect t="-636"/>
                </a:stretch>
              </a:blipFill>
            </p:spPr>
            <p:txBody>
              <a:bodyPr/>
              <a:lstStyle/>
              <a:p>
                <a:r>
                  <a:rPr lang="es-ES">
                    <a:noFill/>
                  </a:rPr>
                  <a:t> </a:t>
                </a:r>
              </a:p>
            </p:txBody>
          </p:sp>
        </mc:Fallback>
      </mc:AlternateContent>
      <p:sp>
        <p:nvSpPr>
          <p:cNvPr id="21" name="2 Marcador de contenido"/>
          <p:cNvSpPr>
            <a:spLocks noGrp="1"/>
          </p:cNvSpPr>
          <p:nvPr>
            <p:ph idx="1"/>
          </p:nvPr>
        </p:nvSpPr>
        <p:spPr>
          <a:xfrm>
            <a:off x="462221" y="1268760"/>
            <a:ext cx="8229600" cy="722816"/>
          </a:xfrm>
        </p:spPr>
        <p:txBody>
          <a:bodyPr>
            <a:normAutofit lnSpcReduction="10000"/>
          </a:bodyPr>
          <a:lstStyle/>
          <a:p>
            <a:r>
              <a:rPr lang="en-GB" sz="2000" dirty="0" smtClean="0"/>
              <a:t>Explicit method</a:t>
            </a:r>
          </a:p>
          <a:p>
            <a:r>
              <a:rPr lang="en-GB" sz="2000" dirty="0" smtClean="0"/>
              <a:t>Based on the Helmholtz-Hodge decomposition theorem</a:t>
            </a:r>
          </a:p>
        </p:txBody>
      </p:sp>
      <p:grpSp>
        <p:nvGrpSpPr>
          <p:cNvPr id="22" name="21 Grupo"/>
          <p:cNvGrpSpPr/>
          <p:nvPr/>
        </p:nvGrpSpPr>
        <p:grpSpPr>
          <a:xfrm>
            <a:off x="5413332" y="5467744"/>
            <a:ext cx="2646038" cy="1224136"/>
            <a:chOff x="395536" y="4869160"/>
            <a:chExt cx="3240360" cy="1368152"/>
          </a:xfrm>
        </p:grpSpPr>
        <p:sp>
          <p:nvSpPr>
            <p:cNvPr id="23"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4"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116"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4"/>
                  <a:stretch>
                    <a:fillRect/>
                  </a:stretch>
                </a:blipFill>
                <a:ln>
                  <a:solidFill>
                    <a:schemeClr val="tx1"/>
                  </a:solidFill>
                </a:ln>
              </p:spPr>
              <p:txBody>
                <a:bodyPr/>
                <a:lstStyle/>
                <a:p>
                  <a:r>
                    <a:rPr lang="es-ES">
                      <a:noFill/>
                    </a:rPr>
                    <a:t> </a:t>
                  </a:r>
                </a:p>
              </p:txBody>
            </p:sp>
          </mc:Fallback>
        </mc:AlternateContent>
        <p:sp>
          <p:nvSpPr>
            <p:cNvPr id="25"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34"/>
                <p:cNvSpPr txBox="1"/>
                <p:nvPr/>
              </p:nvSpPr>
              <p:spPr>
                <a:xfrm>
                  <a:off x="623263" y="5013176"/>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9"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5"/>
                  <a:stretch>
                    <a:fillRect r="-367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8" name="TextBox 35"/>
                <p:cNvSpPr txBox="1"/>
                <p:nvPr/>
              </p:nvSpPr>
              <p:spPr>
                <a:xfrm>
                  <a:off x="755576"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0"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6"/>
                  <a:stretch>
                    <a:fillRect r="-5000"/>
                  </a:stretch>
                </a:blipFill>
                <a:ln>
                  <a:noFill/>
                </a:ln>
              </p:spPr>
              <p:txBody>
                <a:bodyPr/>
                <a:lstStyle/>
                <a:p>
                  <a:r>
                    <a:rPr lang="es-ES">
                      <a:noFill/>
                    </a:rPr>
                    <a:t> </a:t>
                  </a:r>
                </a:p>
              </p:txBody>
            </p:sp>
          </mc:Fallback>
        </mc:AlternateContent>
        <p:sp>
          <p:nvSpPr>
            <p:cNvPr id="29"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7"/>
                <p:cNvSpPr txBox="1"/>
                <p:nvPr/>
              </p:nvSpPr>
              <p:spPr>
                <a:xfrm>
                  <a:off x="1689424" y="5013176"/>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3"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7"/>
                  <a:stretch>
                    <a:fillRect r="-825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TextBox 38"/>
                <p:cNvSpPr txBox="1"/>
                <p:nvPr/>
              </p:nvSpPr>
              <p:spPr>
                <a:xfrm>
                  <a:off x="1821737"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4"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8"/>
                  <a:stretch>
                    <a:fillRect/>
                  </a:stretch>
                </a:blipFill>
                <a:ln>
                  <a:noFill/>
                </a:ln>
              </p:spPr>
              <p:txBody>
                <a:bodyPr/>
                <a:lstStyle/>
                <a:p>
                  <a:r>
                    <a:rPr lang="es-ES">
                      <a:noFill/>
                    </a:rPr>
                    <a:t> </a:t>
                  </a:r>
                </a:p>
              </p:txBody>
            </p:sp>
          </mc:Fallback>
        </mc:AlternateContent>
        <p:sp>
          <p:nvSpPr>
            <p:cNvPr id="33"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41"/>
                <p:cNvSpPr txBox="1"/>
                <p:nvPr/>
              </p:nvSpPr>
              <p:spPr>
                <a:xfrm>
                  <a:off x="2756720" y="5007929"/>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7"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9"/>
                  <a:stretch>
                    <a:fillRect r="-733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6" name="TextBox 42"/>
                <p:cNvSpPr txBox="1"/>
                <p:nvPr/>
              </p:nvSpPr>
              <p:spPr>
                <a:xfrm>
                  <a:off x="2889033" y="5511985"/>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8"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10"/>
                  <a:stretch>
                    <a:fillRect/>
                  </a:stretch>
                </a:blipFill>
                <a:ln>
                  <a:noFill/>
                </a:ln>
              </p:spPr>
              <p:txBody>
                <a:bodyPr/>
                <a:lstStyle/>
                <a:p>
                  <a:r>
                    <a:rPr lang="es-ES">
                      <a:noFill/>
                    </a:rPr>
                    <a:t> </a:t>
                  </a:r>
                </a:p>
              </p:txBody>
            </p:sp>
          </mc:Fallback>
        </mc:AlternateContent>
        <p:sp>
          <p:nvSpPr>
            <p:cNvPr id="37"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37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4212590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5431"/>
            <a:ext cx="8229600" cy="1066800"/>
          </a:xfrm>
        </p:spPr>
        <p:txBody>
          <a:bodyPr/>
          <a:lstStyle/>
          <a:p>
            <a:r>
              <a:rPr lang="en-GB" dirty="0" smtClean="0"/>
              <a:t>Staggered meshes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1819933"/>
                <a:ext cx="3250704" cy="2979953"/>
              </a:xfrm>
            </p:spPr>
            <p:txBody>
              <a:bodyPr>
                <a:normAutofit/>
              </a:bodyPr>
              <a:lstStyle/>
              <a:p>
                <a:r>
                  <a:rPr lang="en-GB" sz="2000" dirty="0" smtClean="0"/>
                  <a:t>To avoid unrealistic solutions</a:t>
                </a:r>
              </a:p>
              <a:p>
                <a:r>
                  <a:rPr lang="en-GB" sz="2000" dirty="0" smtClean="0"/>
                  <a:t>Three control volumes:</a:t>
                </a:r>
              </a:p>
              <a:p>
                <a:pPr lvl="1"/>
                <a:r>
                  <a:rPr lang="en-GB" sz="1800" dirty="0" smtClean="0">
                    <a:solidFill>
                      <a:schemeClr val="tx1"/>
                    </a:solidFill>
                  </a:rPr>
                  <a:t>Pressure</a:t>
                </a:r>
              </a:p>
              <a:p>
                <a:pPr lvl="1"/>
                <a:r>
                  <a:rPr lang="en-GB" sz="1800" dirty="0" smtClean="0"/>
                  <a:t>Horizontal velocity</a:t>
                </a:r>
              </a:p>
              <a:p>
                <a:pPr lvl="1"/>
                <a:r>
                  <a:rPr lang="en-GB" sz="1800" dirty="0" smtClean="0">
                    <a:solidFill>
                      <a:schemeClr val="accent3"/>
                    </a:solidFill>
                  </a:rPr>
                  <a:t>Vertical  velocity</a:t>
                </a:r>
                <a:endParaRPr lang="en-GB" sz="1800" dirty="0">
                  <a:solidFill>
                    <a:schemeClr val="accent3"/>
                  </a:solidFill>
                </a:endParaRPr>
              </a:p>
              <a:p>
                <a:pPr marL="411480" lvl="1" indent="0">
                  <a:buNone/>
                </a:pPr>
                <a:endParaRPr lang="es-ES" sz="1800" i="1" dirty="0" smtClean="0">
                  <a:latin typeface="Cambria Math"/>
                </a:endParaRPr>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r>
                        <a:rPr lang="en-GB" sz="1800">
                          <a:latin typeface="Cambria Math"/>
                        </a:rPr>
                        <m:t>𝛻</m:t>
                      </m:r>
                      <m:sSup>
                        <m:sSupPr>
                          <m:ctrlPr>
                            <a:rPr lang="es-ES" sz="1800" i="1">
                              <a:latin typeface="Cambria Math"/>
                            </a:rPr>
                          </m:ctrlPr>
                        </m:sSupPr>
                        <m:e>
                          <m:r>
                            <a:rPr lang="en-GB" sz="1800" i="1">
                              <a:latin typeface="Cambria Math"/>
                            </a:rPr>
                            <m:t>𝑝</m:t>
                          </m:r>
                        </m:e>
                        <m:sup>
                          <m:r>
                            <a:rPr lang="en-GB" sz="1800" i="1">
                              <a:latin typeface="Cambria Math"/>
                            </a:rPr>
                            <m:t>𝑛</m:t>
                          </m:r>
                          <m:r>
                            <a:rPr lang="en-GB" sz="1800" i="1">
                              <a:latin typeface="Cambria Math"/>
                            </a:rPr>
                            <m:t>+1</m:t>
                          </m:r>
                        </m:sup>
                      </m:sSup>
                    </m:oMath>
                  </m:oMathPara>
                </a14:m>
                <a:endParaRPr lang="en-GB" sz="1800" dirty="0"/>
              </a:p>
              <a:p>
                <a:pPr lvl="1"/>
                <a:endParaRPr lang="en-GB" sz="1800" dirty="0" smtClean="0">
                  <a:solidFill>
                    <a:schemeClr val="accent3"/>
                  </a:solidFill>
                </a:endParaRP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819933"/>
                <a:ext cx="3250704" cy="2979953"/>
              </a:xfrm>
              <a:blipFill rotWithShape="1">
                <a:blip r:embed="rId2"/>
                <a:stretch>
                  <a:fillRect t="-1230"/>
                </a:stretch>
              </a:blipFill>
            </p:spPr>
            <p:txBody>
              <a:bodyPr/>
              <a:lstStyle/>
              <a:p>
                <a:r>
                  <a:rPr lang="es-ES">
                    <a:noFill/>
                  </a:rPr>
                  <a:t> </a:t>
                </a:r>
              </a:p>
            </p:txBody>
          </p:sp>
        </mc:Fallback>
      </mc:AlternateContent>
      <p:grpSp>
        <p:nvGrpSpPr>
          <p:cNvPr id="4" name="519 Grupo"/>
          <p:cNvGrpSpPr/>
          <p:nvPr/>
        </p:nvGrpSpPr>
        <p:grpSpPr>
          <a:xfrm>
            <a:off x="4016604" y="1619684"/>
            <a:ext cx="4973955" cy="4926330"/>
            <a:chOff x="0" y="0"/>
            <a:chExt cx="4973955" cy="4926330"/>
          </a:xfrm>
        </p:grpSpPr>
        <p:grpSp>
          <p:nvGrpSpPr>
            <p:cNvPr id="5" name="453 Grupo"/>
            <p:cNvGrpSpPr/>
            <p:nvPr/>
          </p:nvGrpSpPr>
          <p:grpSpPr>
            <a:xfrm>
              <a:off x="209550" y="248603"/>
              <a:ext cx="4533900" cy="4467225"/>
              <a:chOff x="0" y="0"/>
              <a:chExt cx="4533900" cy="4467225"/>
            </a:xfrm>
          </p:grpSpPr>
          <p:sp>
            <p:nvSpPr>
              <p:cNvPr id="26" name="452 Rectángulo"/>
              <p:cNvSpPr/>
              <p:nvPr/>
            </p:nvSpPr>
            <p:spPr>
              <a:xfrm>
                <a:off x="892454" y="3123590"/>
                <a:ext cx="926821" cy="915010"/>
              </a:xfrm>
              <a:prstGeom prst="rect">
                <a:avLst/>
              </a:prstGeom>
              <a:solidFill>
                <a:schemeClr val="accent3">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451 Rectángulo"/>
              <p:cNvSpPr/>
              <p:nvPr/>
            </p:nvSpPr>
            <p:spPr>
              <a:xfrm>
                <a:off x="468173" y="885139"/>
                <a:ext cx="904723" cy="867461"/>
              </a:xfrm>
              <a:prstGeom prst="rect">
                <a:avLst/>
              </a:prstGeom>
              <a:solidFill>
                <a:schemeClr val="accent2">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8" name="450 Grupo"/>
              <p:cNvGrpSpPr/>
              <p:nvPr/>
            </p:nvGrpSpPr>
            <p:grpSpPr>
              <a:xfrm>
                <a:off x="0" y="0"/>
                <a:ext cx="4533900" cy="4467225"/>
                <a:chOff x="0" y="0"/>
                <a:chExt cx="4533900" cy="4467225"/>
              </a:xfrm>
            </p:grpSpPr>
            <p:grpSp>
              <p:nvGrpSpPr>
                <p:cNvPr id="29" name="428 Grupo"/>
                <p:cNvGrpSpPr/>
                <p:nvPr/>
              </p:nvGrpSpPr>
              <p:grpSpPr>
                <a:xfrm>
                  <a:off x="0" y="0"/>
                  <a:ext cx="4533900" cy="4467225"/>
                  <a:chOff x="0" y="0"/>
                  <a:chExt cx="4533900" cy="4467225"/>
                </a:xfrm>
              </p:grpSpPr>
              <p:grpSp>
                <p:nvGrpSpPr>
                  <p:cNvPr id="51" name="258 Grupo"/>
                  <p:cNvGrpSpPr/>
                  <p:nvPr/>
                </p:nvGrpSpPr>
                <p:grpSpPr>
                  <a:xfrm>
                    <a:off x="0" y="0"/>
                    <a:ext cx="4533900" cy="4467225"/>
                    <a:chOff x="0" y="0"/>
                    <a:chExt cx="4533900" cy="4467225"/>
                  </a:xfrm>
                </p:grpSpPr>
                <p:sp>
                  <p:nvSpPr>
                    <p:cNvPr id="73" name="295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4" name="341 Grupo"/>
                    <p:cNvGrpSpPr/>
                    <p:nvPr/>
                  </p:nvGrpSpPr>
                  <p:grpSpPr>
                    <a:xfrm>
                      <a:off x="0" y="0"/>
                      <a:ext cx="4533900" cy="4467225"/>
                      <a:chOff x="0" y="0"/>
                      <a:chExt cx="4533900" cy="4467225"/>
                    </a:xfrm>
                  </p:grpSpPr>
                  <p:sp>
                    <p:nvSpPr>
                      <p:cNvPr id="75" name="342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6" name="343 Grupo"/>
                      <p:cNvGrpSpPr/>
                      <p:nvPr/>
                    </p:nvGrpSpPr>
                    <p:grpSpPr>
                      <a:xfrm>
                        <a:off x="0" y="0"/>
                        <a:ext cx="4533900" cy="4467225"/>
                        <a:chOff x="0" y="0"/>
                        <a:chExt cx="4533900" cy="4467225"/>
                      </a:xfrm>
                    </p:grpSpPr>
                    <p:sp>
                      <p:nvSpPr>
                        <p:cNvPr id="77" name="344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8" name="345 Grupo"/>
                        <p:cNvGrpSpPr/>
                        <p:nvPr/>
                      </p:nvGrpSpPr>
                      <p:grpSpPr>
                        <a:xfrm>
                          <a:off x="0" y="0"/>
                          <a:ext cx="4533900" cy="4467225"/>
                          <a:chOff x="0" y="0"/>
                          <a:chExt cx="4533900" cy="4467225"/>
                        </a:xfrm>
                      </p:grpSpPr>
                      <p:grpSp>
                        <p:nvGrpSpPr>
                          <p:cNvPr id="79" name="346 Grupo"/>
                          <p:cNvGrpSpPr/>
                          <p:nvPr/>
                        </p:nvGrpSpPr>
                        <p:grpSpPr>
                          <a:xfrm>
                            <a:off x="0" y="0"/>
                            <a:ext cx="4533900" cy="4467225"/>
                            <a:chOff x="0" y="0"/>
                            <a:chExt cx="4533900" cy="4467225"/>
                          </a:xfrm>
                        </p:grpSpPr>
                        <p:cxnSp>
                          <p:nvCxnSpPr>
                            <p:cNvPr id="103" name="347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348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349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350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7" name="351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8" name="352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09" name="377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10" name="380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381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2" name="382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3" name="383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4" name="384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80" name="385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1" name="386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2" name="387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3" name="388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4" name="389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5" name="390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6" name="391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7" name="392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8" name="393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9" name="394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0" name="395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1" name="396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2" name="397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3" name="398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4" name="399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5" name="400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6" name="401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7" name="402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8" name="403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9" name="404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0" name="405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1" name="406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2" name="407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grpSp>
                <p:nvGrpSpPr>
                  <p:cNvPr id="52" name="427 Grupo"/>
                  <p:cNvGrpSpPr/>
                  <p:nvPr/>
                </p:nvGrpSpPr>
                <p:grpSpPr>
                  <a:xfrm>
                    <a:off x="695325" y="447675"/>
                    <a:ext cx="3145155" cy="3581400"/>
                    <a:chOff x="0" y="0"/>
                    <a:chExt cx="3145155" cy="3581400"/>
                  </a:xfrm>
                </p:grpSpPr>
                <p:cxnSp>
                  <p:nvCxnSpPr>
                    <p:cNvPr id="53" name="420 Conector recto de flecha"/>
                    <p:cNvCxnSpPr/>
                    <p:nvPr/>
                  </p:nvCxnSpPr>
                  <p:spPr>
                    <a:xfrm>
                      <a:off x="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4" name="421 Conector recto de flecha"/>
                    <p:cNvCxnSpPr/>
                    <p:nvPr/>
                  </p:nvCxnSpPr>
                  <p:spPr>
                    <a:xfrm>
                      <a:off x="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5" name="299 Conector recto de flecha"/>
                    <p:cNvCxnSpPr/>
                    <p:nvPr/>
                  </p:nvCxnSpPr>
                  <p:spPr>
                    <a:xfrm>
                      <a:off x="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6" name="408 Conector recto de flecha"/>
                    <p:cNvCxnSpPr/>
                    <p:nvPr/>
                  </p:nvCxnSpPr>
                  <p:spPr>
                    <a:xfrm>
                      <a:off x="0" y="26670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7" name="409 Conector recto de flecha"/>
                    <p:cNvCxnSpPr/>
                    <p:nvPr/>
                  </p:nvCxnSpPr>
                  <p:spPr>
                    <a:xfrm>
                      <a:off x="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8" name="410 Conector recto de flecha"/>
                    <p:cNvCxnSpPr/>
                    <p:nvPr/>
                  </p:nvCxnSpPr>
                  <p:spPr>
                    <a:xfrm>
                      <a:off x="93345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9" name="411 Conector recto de flecha"/>
                    <p:cNvCxnSpPr/>
                    <p:nvPr/>
                  </p:nvCxnSpPr>
                  <p:spPr>
                    <a:xfrm>
                      <a:off x="9334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0" name="412 Conector recto de flecha"/>
                    <p:cNvCxnSpPr/>
                    <p:nvPr/>
                  </p:nvCxnSpPr>
                  <p:spPr>
                    <a:xfrm>
                      <a:off x="9334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1" name="413 Conector recto de flecha"/>
                    <p:cNvCxnSpPr/>
                    <p:nvPr/>
                  </p:nvCxnSpPr>
                  <p:spPr>
                    <a:xfrm>
                      <a:off x="9334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2" name="414 Conector recto de flecha"/>
                    <p:cNvCxnSpPr/>
                    <p:nvPr/>
                  </p:nvCxnSpPr>
                  <p:spPr>
                    <a:xfrm>
                      <a:off x="9334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3" name="415 Conector recto de flecha"/>
                    <p:cNvCxnSpPr/>
                    <p:nvPr/>
                  </p:nvCxnSpPr>
                  <p:spPr>
                    <a:xfrm>
                      <a:off x="18097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4" name="416 Conector recto de flecha"/>
                    <p:cNvCxnSpPr/>
                    <p:nvPr/>
                  </p:nvCxnSpPr>
                  <p:spPr>
                    <a:xfrm>
                      <a:off x="18097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5" name="417 Conector recto de flecha"/>
                    <p:cNvCxnSpPr/>
                    <p:nvPr/>
                  </p:nvCxnSpPr>
                  <p:spPr>
                    <a:xfrm>
                      <a:off x="18097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6" name="418 Conector recto de flecha"/>
                    <p:cNvCxnSpPr/>
                    <p:nvPr/>
                  </p:nvCxnSpPr>
                  <p:spPr>
                    <a:xfrm>
                      <a:off x="18097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7" name="419 Conector recto de flecha"/>
                    <p:cNvCxnSpPr/>
                    <p:nvPr/>
                  </p:nvCxnSpPr>
                  <p:spPr>
                    <a:xfrm>
                      <a:off x="18097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8" name="422 Conector recto de flecha"/>
                    <p:cNvCxnSpPr/>
                    <p:nvPr/>
                  </p:nvCxnSpPr>
                  <p:spPr>
                    <a:xfrm>
                      <a:off x="27241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9" name="423 Conector recto de flecha"/>
                    <p:cNvCxnSpPr/>
                    <p:nvPr/>
                  </p:nvCxnSpPr>
                  <p:spPr>
                    <a:xfrm>
                      <a:off x="27241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0" name="424 Conector recto de flecha"/>
                    <p:cNvCxnSpPr/>
                    <p:nvPr/>
                  </p:nvCxnSpPr>
                  <p:spPr>
                    <a:xfrm>
                      <a:off x="27241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1" name="425 Conector recto de flecha"/>
                    <p:cNvCxnSpPr/>
                    <p:nvPr/>
                  </p:nvCxnSpPr>
                  <p:spPr>
                    <a:xfrm>
                      <a:off x="27241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2" name="426 Conector recto de flecha"/>
                    <p:cNvCxnSpPr/>
                    <p:nvPr/>
                  </p:nvCxnSpPr>
                  <p:spPr>
                    <a:xfrm>
                      <a:off x="27241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30" name="449 Grupo"/>
                <p:cNvGrpSpPr/>
                <p:nvPr/>
              </p:nvGrpSpPr>
              <p:grpSpPr>
                <a:xfrm>
                  <a:off x="466725" y="638175"/>
                  <a:ext cx="3648075" cy="3116580"/>
                  <a:chOff x="0" y="0"/>
                  <a:chExt cx="3648075" cy="3116580"/>
                </a:xfrm>
              </p:grpSpPr>
              <p:cxnSp>
                <p:nvCxnSpPr>
                  <p:cNvPr id="31" name="429 Conector recto de flecha"/>
                  <p:cNvCxnSpPr/>
                  <p:nvPr/>
                </p:nvCxnSpPr>
                <p:spPr>
                  <a:xfrm rot="16200000">
                    <a:off x="-210503"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2" name="430 Conector recto de flecha"/>
                  <p:cNvCxnSpPr/>
                  <p:nvPr/>
                </p:nvCxnSpPr>
                <p:spPr>
                  <a:xfrm rot="16200000">
                    <a:off x="-210503"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3" name="431 Conector recto de flecha"/>
                  <p:cNvCxnSpPr/>
                  <p:nvPr/>
                </p:nvCxnSpPr>
                <p:spPr>
                  <a:xfrm rot="16200000">
                    <a:off x="-210503"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4" name="432 Conector recto de flecha"/>
                  <p:cNvCxnSpPr/>
                  <p:nvPr/>
                </p:nvCxnSpPr>
                <p:spPr>
                  <a:xfrm rot="16200000">
                    <a:off x="-210503"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5" name="433 Conector recto de flecha"/>
                  <p:cNvCxnSpPr/>
                  <p:nvPr/>
                </p:nvCxnSpPr>
                <p:spPr>
                  <a:xfrm rot="16200000">
                    <a:off x="6943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6" name="434 Conector recto de flecha"/>
                  <p:cNvCxnSpPr/>
                  <p:nvPr/>
                </p:nvCxnSpPr>
                <p:spPr>
                  <a:xfrm rot="16200000">
                    <a:off x="6943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7" name="435 Conector recto de flecha"/>
                  <p:cNvCxnSpPr/>
                  <p:nvPr/>
                </p:nvCxnSpPr>
                <p:spPr>
                  <a:xfrm rot="16200000">
                    <a:off x="6943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8" name="436 Conector recto de flecha"/>
                  <p:cNvCxnSpPr/>
                  <p:nvPr/>
                </p:nvCxnSpPr>
                <p:spPr>
                  <a:xfrm rot="16200000">
                    <a:off x="69437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9" name="437 Conector recto de flecha"/>
                  <p:cNvCxnSpPr/>
                  <p:nvPr/>
                </p:nvCxnSpPr>
                <p:spPr>
                  <a:xfrm rot="16200000">
                    <a:off x="15897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0" name="438 Conector recto de flecha"/>
                  <p:cNvCxnSpPr/>
                  <p:nvPr/>
                </p:nvCxnSpPr>
                <p:spPr>
                  <a:xfrm rot="16200000">
                    <a:off x="15897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1" name="439 Conector recto de flecha"/>
                  <p:cNvCxnSpPr/>
                  <p:nvPr/>
                </p:nvCxnSpPr>
                <p:spPr>
                  <a:xfrm rot="16200000">
                    <a:off x="158972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2" name="440 Conector recto de flecha"/>
                  <p:cNvCxnSpPr/>
                  <p:nvPr/>
                </p:nvCxnSpPr>
                <p:spPr>
                  <a:xfrm rot="16200000">
                    <a:off x="1589722"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3" name="441 Conector recto de flecha"/>
                  <p:cNvCxnSpPr/>
                  <p:nvPr/>
                </p:nvCxnSpPr>
                <p:spPr>
                  <a:xfrm rot="16200000">
                    <a:off x="250412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4" name="442 Conector recto de flecha"/>
                  <p:cNvCxnSpPr/>
                  <p:nvPr/>
                </p:nvCxnSpPr>
                <p:spPr>
                  <a:xfrm rot="16200000">
                    <a:off x="2513647"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5" name="443 Conector recto de flecha"/>
                  <p:cNvCxnSpPr/>
                  <p:nvPr/>
                </p:nvCxnSpPr>
                <p:spPr>
                  <a:xfrm rot="16200000">
                    <a:off x="25041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6" name="444 Conector recto de flecha"/>
                  <p:cNvCxnSpPr/>
                  <p:nvPr/>
                </p:nvCxnSpPr>
                <p:spPr>
                  <a:xfrm rot="16200000">
                    <a:off x="25041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7" name="445 Conector recto de flecha"/>
                  <p:cNvCxnSpPr/>
                  <p:nvPr/>
                </p:nvCxnSpPr>
                <p:spPr>
                  <a:xfrm rot="16200000">
                    <a:off x="3389947"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8" name="446 Conector recto de flecha"/>
                  <p:cNvCxnSpPr/>
                  <p:nvPr/>
                </p:nvCxnSpPr>
                <p:spPr>
                  <a:xfrm rot="16200000">
                    <a:off x="33994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9" name="447 Conector recto de flecha"/>
                  <p:cNvCxnSpPr/>
                  <p:nvPr/>
                </p:nvCxnSpPr>
                <p:spPr>
                  <a:xfrm rot="16200000">
                    <a:off x="34375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50" name="448 Conector recto de flecha"/>
                  <p:cNvCxnSpPr/>
                  <p:nvPr/>
                </p:nvCxnSpPr>
                <p:spPr>
                  <a:xfrm rot="16200000">
                    <a:off x="34375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grpSp>
        <p:cxnSp>
          <p:nvCxnSpPr>
            <p:cNvPr id="6" name="499 Conector recto de flecha"/>
            <p:cNvCxnSpPr/>
            <p:nvPr/>
          </p:nvCxnSpPr>
          <p:spPr>
            <a:xfrm>
              <a:off x="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500 Conector recto de flecha"/>
            <p:cNvCxnSpPr/>
            <p:nvPr/>
          </p:nvCxnSpPr>
          <p:spPr>
            <a:xfrm>
              <a:off x="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8" name="501 Conector recto de flecha"/>
            <p:cNvCxnSpPr/>
            <p:nvPr/>
          </p:nvCxnSpPr>
          <p:spPr>
            <a:xfrm>
              <a:off x="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502 Conector recto de flecha"/>
            <p:cNvCxnSpPr/>
            <p:nvPr/>
          </p:nvCxnSpPr>
          <p:spPr>
            <a:xfrm>
              <a:off x="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503 Conector recto de flecha"/>
            <p:cNvCxnSpPr/>
            <p:nvPr/>
          </p:nvCxnSpPr>
          <p:spPr>
            <a:xfrm>
              <a:off x="0" y="42776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1" name="504 Conector recto de flecha"/>
            <p:cNvCxnSpPr/>
            <p:nvPr/>
          </p:nvCxnSpPr>
          <p:spPr>
            <a:xfrm>
              <a:off x="455295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505 Conector recto de flecha"/>
            <p:cNvCxnSpPr/>
            <p:nvPr/>
          </p:nvCxnSpPr>
          <p:spPr>
            <a:xfrm>
              <a:off x="455295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506 Conector recto de flecha"/>
            <p:cNvCxnSpPr/>
            <p:nvPr/>
          </p:nvCxnSpPr>
          <p:spPr>
            <a:xfrm>
              <a:off x="455295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 name="507 Conector recto de flecha"/>
            <p:cNvCxnSpPr/>
            <p:nvPr/>
          </p:nvCxnSpPr>
          <p:spPr>
            <a:xfrm>
              <a:off x="455295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5" name="508 Conector recto de flecha"/>
            <p:cNvCxnSpPr/>
            <p:nvPr/>
          </p:nvCxnSpPr>
          <p:spPr>
            <a:xfrm>
              <a:off x="4552950" y="42681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509 Conector recto de flecha"/>
            <p:cNvCxnSpPr/>
            <p:nvPr/>
          </p:nvCxnSpPr>
          <p:spPr>
            <a:xfrm rot="16200000">
              <a:off x="43815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510 Conector recto de flecha"/>
            <p:cNvCxnSpPr/>
            <p:nvPr/>
          </p:nvCxnSpPr>
          <p:spPr>
            <a:xfrm rot="16200000">
              <a:off x="13716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511 Conector recto de flecha"/>
            <p:cNvCxnSpPr/>
            <p:nvPr/>
          </p:nvCxnSpPr>
          <p:spPr>
            <a:xfrm rot="16200000">
              <a:off x="22764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9" name="512 Conector recto de flecha"/>
            <p:cNvCxnSpPr/>
            <p:nvPr/>
          </p:nvCxnSpPr>
          <p:spPr>
            <a:xfrm rot="16200000">
              <a:off x="31908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0" name="513 Conector recto de flecha"/>
            <p:cNvCxnSpPr/>
            <p:nvPr/>
          </p:nvCxnSpPr>
          <p:spPr>
            <a:xfrm rot="16200000">
              <a:off x="41148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1" name="514 Conector recto de flecha"/>
            <p:cNvCxnSpPr/>
            <p:nvPr/>
          </p:nvCxnSpPr>
          <p:spPr>
            <a:xfrm rot="16200000">
              <a:off x="44767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2" name="515 Conector recto de flecha"/>
            <p:cNvCxnSpPr/>
            <p:nvPr/>
          </p:nvCxnSpPr>
          <p:spPr>
            <a:xfrm rot="16200000">
              <a:off x="137160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3" name="516 Conector recto de flecha"/>
            <p:cNvCxnSpPr/>
            <p:nvPr/>
          </p:nvCxnSpPr>
          <p:spPr>
            <a:xfrm rot="16200000">
              <a:off x="226695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4" name="517 Conector recto de flecha"/>
            <p:cNvCxnSpPr/>
            <p:nvPr/>
          </p:nvCxnSpPr>
          <p:spPr>
            <a:xfrm rot="16200000">
              <a:off x="317182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5" name="518 Conector recto de flecha"/>
            <p:cNvCxnSpPr/>
            <p:nvPr/>
          </p:nvCxnSpPr>
          <p:spPr>
            <a:xfrm rot="16200000">
              <a:off x="4076700" y="47063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nvGrpSpPr>
          <p:cNvPr id="130" name="129 Grupo"/>
          <p:cNvGrpSpPr/>
          <p:nvPr/>
        </p:nvGrpSpPr>
        <p:grpSpPr>
          <a:xfrm>
            <a:off x="395536" y="4799887"/>
            <a:ext cx="3240360" cy="1368152"/>
            <a:chOff x="395536" y="4869160"/>
            <a:chExt cx="3240360" cy="1368152"/>
          </a:xfrm>
        </p:grpSpPr>
        <p:sp>
          <p:nvSpPr>
            <p:cNvPr id="115"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16"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116"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3"/>
                  <a:stretch>
                    <a:fillRect/>
                  </a:stretch>
                </a:blipFill>
                <a:ln>
                  <a:solidFill>
                    <a:schemeClr val="tx1"/>
                  </a:solidFill>
                </a:ln>
              </p:spPr>
              <p:txBody>
                <a:bodyPr/>
                <a:lstStyle/>
                <a:p>
                  <a:r>
                    <a:rPr lang="es-ES">
                      <a:noFill/>
                    </a:rPr>
                    <a:t> </a:t>
                  </a:r>
                </a:p>
              </p:txBody>
            </p:sp>
          </mc:Fallback>
        </mc:AlternateContent>
        <p:sp>
          <p:nvSpPr>
            <p:cNvPr id="117"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8"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34"/>
                <p:cNvSpPr txBox="1"/>
                <p:nvPr/>
              </p:nvSpPr>
              <p:spPr>
                <a:xfrm>
                  <a:off x="623263" y="5013176"/>
                  <a:ext cx="661182" cy="504056"/>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9"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4"/>
                  <a:stretch>
                    <a:fillRect r="-367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0" name="TextBox 35"/>
                <p:cNvSpPr txBox="1"/>
                <p:nvPr/>
              </p:nvSpPr>
              <p:spPr>
                <a:xfrm>
                  <a:off x="755576" y="5517232"/>
                  <a:ext cx="733190" cy="720080"/>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0"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5"/>
                  <a:stretch>
                    <a:fillRect r="-5000"/>
                  </a:stretch>
                </a:blipFill>
                <a:ln>
                  <a:noFill/>
                </a:ln>
              </p:spPr>
              <p:txBody>
                <a:bodyPr/>
                <a:lstStyle/>
                <a:p>
                  <a:r>
                    <a:rPr lang="es-ES">
                      <a:noFill/>
                    </a:rPr>
                    <a:t> </a:t>
                  </a:r>
                </a:p>
              </p:txBody>
            </p:sp>
          </mc:Fallback>
        </mc:AlternateContent>
        <p:sp>
          <p:nvSpPr>
            <p:cNvPr id="121"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37"/>
                <p:cNvSpPr txBox="1"/>
                <p:nvPr/>
              </p:nvSpPr>
              <p:spPr>
                <a:xfrm>
                  <a:off x="1689424" y="5013176"/>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3"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6"/>
                  <a:stretch>
                    <a:fillRect r="-825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4" name="TextBox 38"/>
                <p:cNvSpPr txBox="1"/>
                <p:nvPr/>
              </p:nvSpPr>
              <p:spPr>
                <a:xfrm>
                  <a:off x="1821737" y="5517232"/>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4"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7"/>
                  <a:stretch>
                    <a:fillRect/>
                  </a:stretch>
                </a:blipFill>
                <a:ln>
                  <a:noFill/>
                </a:ln>
              </p:spPr>
              <p:txBody>
                <a:bodyPr/>
                <a:lstStyle/>
                <a:p>
                  <a:r>
                    <a:rPr lang="es-ES">
                      <a:noFill/>
                    </a:rPr>
                    <a:t> </a:t>
                  </a:r>
                </a:p>
              </p:txBody>
            </p:sp>
          </mc:Fallback>
        </mc:AlternateContent>
        <p:sp>
          <p:nvSpPr>
            <p:cNvPr id="125"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TextBox 41"/>
                <p:cNvSpPr txBox="1"/>
                <p:nvPr/>
              </p:nvSpPr>
              <p:spPr>
                <a:xfrm>
                  <a:off x="2756720" y="5007929"/>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7"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8"/>
                  <a:stretch>
                    <a:fillRect r="-733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8" name="TextBox 42"/>
                <p:cNvSpPr txBox="1"/>
                <p:nvPr/>
              </p:nvSpPr>
              <p:spPr>
                <a:xfrm>
                  <a:off x="2889033" y="5511985"/>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8"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9"/>
                  <a:stretch>
                    <a:fillRect/>
                  </a:stretch>
                </a:blipFill>
                <a:ln>
                  <a:noFill/>
                </a:ln>
              </p:spPr>
              <p:txBody>
                <a:bodyPr/>
                <a:lstStyle/>
                <a:p>
                  <a:r>
                    <a:rPr lang="es-ES">
                      <a:noFill/>
                    </a:rPr>
                    <a:t> </a:t>
                  </a:r>
                </a:p>
              </p:txBody>
            </p:sp>
          </mc:Fallback>
        </mc:AlternateContent>
        <p:sp>
          <p:nvSpPr>
            <p:cNvPr id="129"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130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1220874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1399" y="719660"/>
            <a:ext cx="8229600" cy="1066800"/>
          </a:xfrm>
        </p:spPr>
        <p:txBody>
          <a:bodyPr/>
          <a:lstStyle/>
          <a:p>
            <a:r>
              <a:rPr lang="en-GB" dirty="0" smtClean="0"/>
              <a:t>Driven cavity problem ― Results</a:t>
            </a:r>
            <a:endParaRPr lang="en-GB" dirty="0"/>
          </a:p>
        </p:txBody>
      </p:sp>
      <p:sp>
        <p:nvSpPr>
          <p:cNvPr id="4" name="3 CuadroTexto"/>
          <p:cNvSpPr txBox="1"/>
          <p:nvPr/>
        </p:nvSpPr>
        <p:spPr>
          <a:xfrm>
            <a:off x="995647" y="4710872"/>
            <a:ext cx="1224136" cy="380951"/>
          </a:xfrm>
          <a:prstGeom prst="rect">
            <a:avLst/>
          </a:prstGeom>
          <a:noFill/>
        </p:spPr>
        <p:txBody>
          <a:bodyPr wrap="square" rtlCol="0">
            <a:spAutoFit/>
          </a:bodyPr>
          <a:lstStyle/>
          <a:p>
            <a:pPr algn="ctr"/>
            <a:r>
              <a:rPr lang="es-ES" dirty="0" smtClean="0"/>
              <a:t>Re = 100</a:t>
            </a:r>
            <a:endParaRPr lang="es-ES" dirty="0"/>
          </a:p>
        </p:txBody>
      </p:sp>
      <p:sp>
        <p:nvSpPr>
          <p:cNvPr id="8" name="7 CuadroTexto"/>
          <p:cNvSpPr txBox="1"/>
          <p:nvPr/>
        </p:nvSpPr>
        <p:spPr>
          <a:xfrm>
            <a:off x="3811085" y="3256008"/>
            <a:ext cx="1510475" cy="369332"/>
          </a:xfrm>
          <a:prstGeom prst="rect">
            <a:avLst/>
          </a:prstGeom>
          <a:noFill/>
        </p:spPr>
        <p:txBody>
          <a:bodyPr wrap="square" rtlCol="0">
            <a:spAutoFit/>
          </a:bodyPr>
          <a:lstStyle/>
          <a:p>
            <a:pPr algn="ctr"/>
            <a:r>
              <a:rPr lang="es-ES" dirty="0" smtClean="0"/>
              <a:t>Re = 1000</a:t>
            </a:r>
            <a:endParaRPr lang="es-ES" dirty="0"/>
          </a:p>
        </p:txBody>
      </p:sp>
      <p:sp>
        <p:nvSpPr>
          <p:cNvPr id="9" name="8 CuadroTexto"/>
          <p:cNvSpPr txBox="1"/>
          <p:nvPr/>
        </p:nvSpPr>
        <p:spPr>
          <a:xfrm>
            <a:off x="6712694" y="4732912"/>
            <a:ext cx="1510475" cy="369332"/>
          </a:xfrm>
          <a:prstGeom prst="rect">
            <a:avLst/>
          </a:prstGeom>
          <a:noFill/>
        </p:spPr>
        <p:txBody>
          <a:bodyPr wrap="square" rtlCol="0">
            <a:spAutoFit/>
          </a:bodyPr>
          <a:lstStyle/>
          <a:p>
            <a:pPr algn="ctr"/>
            <a:r>
              <a:rPr lang="es-ES" dirty="0" smtClean="0"/>
              <a:t>Re = 5000</a:t>
            </a:r>
            <a:endParaRPr lang="es-ES" dirty="0"/>
          </a:p>
        </p:txBody>
      </p:sp>
      <p:sp>
        <p:nvSpPr>
          <p:cNvPr id="10" name="9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86" y="1743560"/>
            <a:ext cx="2934258" cy="284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923" y="3802463"/>
            <a:ext cx="2928800" cy="2908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723" y="1758904"/>
            <a:ext cx="2874416" cy="287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20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Differentially heated cavity</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868144" y="2532888"/>
                <a:ext cx="2747744" cy="2192256"/>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𝑃𝑟</m:t>
                      </m:r>
                      <m:r>
                        <a:rPr lang="es-ES" sz="2000" b="0" i="1" smtClean="0">
                          <a:latin typeface="Cambria Math"/>
                        </a:rPr>
                        <m:t>=</m:t>
                      </m:r>
                      <m:f>
                        <m:fPr>
                          <m:ctrlPr>
                            <a:rPr lang="es-ES" sz="2000" b="0" i="1" smtClean="0">
                              <a:latin typeface="Cambria Math"/>
                            </a:rPr>
                          </m:ctrlPr>
                        </m:fPr>
                        <m:num>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𝑝</m:t>
                              </m:r>
                            </m:sub>
                          </m:sSub>
                          <m:r>
                            <a:rPr lang="es-ES" sz="2000" b="0" i="1" smtClean="0">
                              <a:latin typeface="Cambria Math"/>
                            </a:rPr>
                            <m:t>𝜇</m:t>
                          </m:r>
                        </m:num>
                        <m:den>
                          <m:r>
                            <a:rPr lang="es-ES" sz="2000" b="0" i="1" smtClean="0">
                              <a:latin typeface="Cambria Math"/>
                            </a:rPr>
                            <m:t>𝜆</m:t>
                          </m:r>
                        </m:den>
                      </m:f>
                      <m:r>
                        <a:rPr lang="es-ES" sz="2000" b="0" i="1" smtClean="0">
                          <a:latin typeface="Cambria Math"/>
                        </a:rPr>
                        <m:t>=0.71</m:t>
                      </m:r>
                    </m:oMath>
                  </m:oMathPara>
                </a14:m>
                <a:endParaRPr lang="en-GB" sz="2000" dirty="0" smtClean="0"/>
              </a:p>
              <a:p>
                <a:pPr marL="109728" indent="0">
                  <a:buNone/>
                </a:pPr>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𝑅𝑎</m:t>
                      </m:r>
                      <m:r>
                        <a:rPr lang="es-ES" sz="2000" b="0" i="1" smtClean="0">
                          <a:latin typeface="Cambria Math"/>
                        </a:rPr>
                        <m:t>=</m:t>
                      </m:r>
                      <m:f>
                        <m:fPr>
                          <m:ctrlPr>
                            <a:rPr lang="es-ES" sz="2000" b="0" i="1" smtClean="0">
                              <a:latin typeface="Cambria Math"/>
                            </a:rPr>
                          </m:ctrlPr>
                        </m:fPr>
                        <m:num>
                          <m:sSup>
                            <m:sSupPr>
                              <m:ctrlPr>
                                <a:rPr lang="es-ES" sz="2000" b="0" i="1" smtClean="0">
                                  <a:latin typeface="Cambria Math"/>
                                </a:rPr>
                              </m:ctrlPr>
                            </m:sSupPr>
                            <m:e>
                              <m:r>
                                <a:rPr lang="es-ES" sz="2000" b="0" i="1" smtClean="0">
                                  <a:latin typeface="Cambria Math"/>
                                </a:rPr>
                                <m:t>𝜌</m:t>
                              </m:r>
                            </m:e>
                            <m:sup>
                              <m:r>
                                <a:rPr lang="es-ES" sz="2000" b="0" i="1" smtClean="0">
                                  <a:latin typeface="Cambria Math"/>
                                </a:rPr>
                                <m:t>2</m:t>
                              </m:r>
                            </m:sup>
                          </m:sSup>
                          <m:r>
                            <a:rPr lang="es-ES" sz="2000" b="0" i="1" smtClean="0">
                              <a:latin typeface="Cambria Math"/>
                            </a:rPr>
                            <m:t>𝑔</m:t>
                          </m:r>
                          <m:r>
                            <a:rPr lang="es-ES" sz="2000" b="0" i="1" smtClean="0">
                              <a:latin typeface="Cambria Math"/>
                            </a:rPr>
                            <m:t>𝛽</m:t>
                          </m:r>
                          <m:r>
                            <m:rPr>
                              <m:sty m:val="p"/>
                            </m:rPr>
                            <a:rPr lang="es-ES" sz="2000" b="0" i="0" smtClean="0">
                              <a:latin typeface="Cambria Math"/>
                            </a:rPr>
                            <m:t>Δ</m:t>
                          </m:r>
                          <m:r>
                            <a:rPr lang="es-ES" sz="2000" b="0" i="1" smtClean="0">
                              <a:latin typeface="Cambria Math"/>
                            </a:rPr>
                            <m:t>𝑇</m:t>
                          </m:r>
                          <m:sSup>
                            <m:sSupPr>
                              <m:ctrlPr>
                                <a:rPr lang="es-ES" sz="2000" b="0" i="1" smtClean="0">
                                  <a:latin typeface="Cambria Math"/>
                                </a:rPr>
                              </m:ctrlPr>
                            </m:sSupPr>
                            <m:e>
                              <m:r>
                                <a:rPr lang="es-ES" sz="2000" b="0" i="1" smtClean="0">
                                  <a:latin typeface="Cambria Math"/>
                                </a:rPr>
                                <m:t>𝐿</m:t>
                              </m:r>
                            </m:e>
                            <m:sup>
                              <m:r>
                                <a:rPr lang="es-ES" sz="2000" b="0" i="1" smtClean="0">
                                  <a:latin typeface="Cambria Math"/>
                                </a:rPr>
                                <m:t>3</m:t>
                              </m:r>
                            </m:sup>
                          </m:sSup>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𝑃</m:t>
                              </m:r>
                            </m:sub>
                          </m:sSub>
                        </m:num>
                        <m:den>
                          <m:r>
                            <a:rPr lang="es-ES" sz="2000" b="0" i="1" smtClean="0">
                              <a:latin typeface="Cambria Math"/>
                            </a:rPr>
                            <m:t>𝜇𝜆</m:t>
                          </m:r>
                        </m:den>
                      </m:f>
                    </m:oMath>
                  </m:oMathPara>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868144" y="2532888"/>
                <a:ext cx="2747744" cy="2192256"/>
              </a:xfrm>
              <a:blipFill rotWithShape="1">
                <a:blip r:embed="rId2"/>
                <a:stretch>
                  <a:fillRect/>
                </a:stretch>
              </a:blipFill>
            </p:spPr>
            <p:txBody>
              <a:bodyPr/>
              <a:lstStyle/>
              <a:p>
                <a:r>
                  <a:rPr lang="es-E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60848"/>
            <a:ext cx="4885256" cy="413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4156951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Differentially heated cavity</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Conservation of mass, momentum and energy</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r>
                                <a:rPr lang="es-ES" sz="2000" b="0" i="1" smtClean="0">
                                  <a:latin typeface="Cambria Math"/>
                                </a:rPr>
                                <m:t>+</m:t>
                              </m:r>
                              <m:r>
                                <a:rPr lang="es-ES" sz="2000" b="0" i="1" smtClean="0">
                                  <a:latin typeface="Cambria Math"/>
                                </a:rPr>
                                <m:t>𝜌</m:t>
                              </m:r>
                              <m:acc>
                                <m:accPr>
                                  <m:chr m:val="⃗"/>
                                  <m:ctrlPr>
                                    <a:rPr lang="es-ES" sz="2000" b="0" i="1" smtClean="0">
                                      <a:latin typeface="Cambria Math"/>
                                    </a:rPr>
                                  </m:ctrlPr>
                                </m:accPr>
                                <m:e>
                                  <m:r>
                                    <a:rPr lang="es-ES" sz="2000" b="0" i="1" smtClean="0">
                                      <a:latin typeface="Cambria Math"/>
                                    </a:rPr>
                                    <m:t>𝑔</m:t>
                                  </m:r>
                                </m:e>
                              </m:acc>
                            </m:e>
                          </m:eqArr>
                        </m:e>
                      </m:d>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m:t>
                      </m:r>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sSub>
                        <m:sSubPr>
                          <m:ctrlPr>
                            <a:rPr lang="es-ES" sz="2000" i="1">
                              <a:latin typeface="Cambria Math"/>
                            </a:rPr>
                          </m:ctrlPr>
                        </m:sSubPr>
                        <m:e>
                          <m:r>
                            <a:rPr lang="en-GB" sz="2000" i="1">
                              <a:latin typeface="Cambria Math"/>
                            </a:rPr>
                            <m:t>𝑐</m:t>
                          </m:r>
                        </m:e>
                        <m:sub>
                          <m:r>
                            <a:rPr lang="en-GB" sz="2000" i="1">
                              <a:latin typeface="Cambria Math"/>
                            </a:rPr>
                            <m:t>𝑝</m:t>
                          </m:r>
                        </m:sub>
                      </m:sSub>
                      <m:d>
                        <m:dPr>
                          <m:ctrlPr>
                            <a:rPr lang="es-ES" sz="2000" i="1">
                              <a:latin typeface="Cambria Math"/>
                            </a:rPr>
                          </m:ctrlPr>
                        </m:dPr>
                        <m:e>
                          <m:f>
                            <m:fPr>
                              <m:ctrlPr>
                                <a:rPr lang="es-ES" sz="2000" i="1">
                                  <a:latin typeface="Cambria Math"/>
                                </a:rPr>
                              </m:ctrlPr>
                            </m:fPr>
                            <m:num>
                              <m:r>
                                <a:rPr lang="en-GB" sz="2000" i="1">
                                  <a:latin typeface="Cambria Math"/>
                                </a:rPr>
                                <m:t>𝜕</m:t>
                              </m:r>
                              <m:r>
                                <a:rPr lang="en-GB" sz="2000" i="1">
                                  <a:latin typeface="Cambria Math"/>
                                </a:rPr>
                                <m:t>𝑇</m:t>
                              </m:r>
                            </m:num>
                            <m:den>
                              <m:r>
                                <a:rPr lang="en-GB" sz="2000" i="1">
                                  <a:latin typeface="Cambria Math"/>
                                </a:rPr>
                                <m:t>𝜕</m:t>
                              </m:r>
                              <m:r>
                                <a:rPr lang="en-GB" sz="2000" i="1">
                                  <a:latin typeface="Cambria Math"/>
                                </a:rPr>
                                <m:t>𝑡</m:t>
                              </m:r>
                            </m:den>
                          </m:f>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𝑇</m:t>
                          </m:r>
                        </m:e>
                      </m:d>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𝜆</m:t>
                          </m:r>
                          <m:r>
                            <a:rPr lang="en-GB" sz="2000">
                              <a:latin typeface="Cambria Math"/>
                            </a:rPr>
                            <m:t>𝛻</m:t>
                          </m:r>
                          <m:r>
                            <a:rPr lang="en-GB" sz="2000" i="1">
                              <a:latin typeface="Cambria Math"/>
                            </a:rPr>
                            <m:t>𝑇</m:t>
                          </m:r>
                        </m:e>
                      </m:d>
                    </m:oMath>
                  </m:oMathPara>
                </a14:m>
                <a:endParaRPr lang="en-GB" sz="2000" dirty="0" smtClean="0"/>
              </a:p>
              <a:p>
                <a:r>
                  <a:rPr lang="en-GB" sz="2000" dirty="0" smtClean="0"/>
                  <a:t>Transient</a:t>
                </a:r>
              </a:p>
              <a:p>
                <a:r>
                  <a:rPr lang="en-GB" sz="2000" dirty="0" smtClean="0"/>
                  <a:t>Incompressible (except the gravitational term)</a:t>
                </a:r>
              </a:p>
              <a:p>
                <a:r>
                  <a:rPr lang="en-GB" sz="2000" dirty="0" err="1" smtClean="0"/>
                  <a:t>Boussinesq</a:t>
                </a:r>
                <a:r>
                  <a:rPr lang="en-GB" sz="2000" dirty="0" smtClean="0"/>
                  <a:t> approximation</a:t>
                </a:r>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𝜌</m:t>
                      </m:r>
                      <m:r>
                        <a:rPr lang="es-ES" sz="2000" b="0" i="1" smtClean="0">
                          <a:latin typeface="Cambria Math"/>
                        </a:rPr>
                        <m:t>=</m:t>
                      </m:r>
                      <m:sSub>
                        <m:sSubPr>
                          <m:ctrlPr>
                            <a:rPr lang="es-ES" sz="2000" b="0" i="1" smtClean="0">
                              <a:latin typeface="Cambria Math"/>
                            </a:rPr>
                          </m:ctrlPr>
                        </m:sSubPr>
                        <m:e>
                          <m:r>
                            <a:rPr lang="es-ES" sz="2000" b="0" i="1" smtClean="0">
                              <a:latin typeface="Cambria Math"/>
                            </a:rPr>
                            <m:t>𝜌</m:t>
                          </m:r>
                        </m:e>
                        <m:sub>
                          <m:r>
                            <a:rPr lang="es-ES" sz="2000" b="0" i="1" smtClean="0">
                              <a:latin typeface="Cambria Math"/>
                            </a:rPr>
                            <m:t>0</m:t>
                          </m:r>
                        </m:sub>
                      </m:sSub>
                      <m:d>
                        <m:dPr>
                          <m:ctrlPr>
                            <a:rPr lang="es-ES" sz="2000" b="0" i="1" smtClean="0">
                              <a:latin typeface="Cambria Math"/>
                            </a:rPr>
                          </m:ctrlPr>
                        </m:dPr>
                        <m:e>
                          <m:r>
                            <a:rPr lang="es-ES" sz="2000" b="0" i="1" smtClean="0">
                              <a:latin typeface="Cambria Math"/>
                            </a:rPr>
                            <m:t>1−</m:t>
                          </m:r>
                          <m:r>
                            <a:rPr lang="es-ES" sz="2000" b="0" i="1" smtClean="0">
                              <a:latin typeface="Cambria Math"/>
                            </a:rPr>
                            <m:t>𝛽</m:t>
                          </m:r>
                          <m:d>
                            <m:dPr>
                              <m:ctrlPr>
                                <a:rPr lang="es-ES" sz="2000" b="0" i="1" smtClean="0">
                                  <a:latin typeface="Cambria Math"/>
                                </a:rPr>
                              </m:ctrlPr>
                            </m:dPr>
                            <m:e>
                              <m:r>
                                <a:rPr lang="es-ES" sz="2000" b="0" i="1" smtClean="0">
                                  <a:latin typeface="Cambria Math"/>
                                </a:rPr>
                                <m:t>𝑇</m:t>
                              </m:r>
                              <m:r>
                                <a:rPr lang="es-ES" sz="2000" b="0" i="1" smtClean="0">
                                  <a:latin typeface="Cambria Math"/>
                                </a:rPr>
                                <m:t>−</m:t>
                              </m:r>
                              <m:sSub>
                                <m:sSubPr>
                                  <m:ctrlPr>
                                    <a:rPr lang="es-ES" sz="2000" b="0" i="1" smtClean="0">
                                      <a:latin typeface="Cambria Math"/>
                                    </a:rPr>
                                  </m:ctrlPr>
                                </m:sSubPr>
                                <m:e>
                                  <m:r>
                                    <a:rPr lang="es-ES" sz="2000" b="0" i="1" smtClean="0">
                                      <a:latin typeface="Cambria Math"/>
                                    </a:rPr>
                                    <m:t>𝑇</m:t>
                                  </m:r>
                                </m:e>
                                <m:sub>
                                  <m:r>
                                    <a:rPr lang="es-ES" sz="2000" b="0" i="1" smtClean="0">
                                      <a:latin typeface="Cambria Math"/>
                                    </a:rPr>
                                    <m:t>0</m:t>
                                  </m:r>
                                </m:sub>
                              </m:sSub>
                            </m:e>
                          </m:d>
                        </m:e>
                      </m:d>
                    </m:oMath>
                  </m:oMathPara>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t="-845"/>
                </a:stretch>
              </a:blipFill>
            </p:spPr>
            <p:txBody>
              <a:bodyPr/>
              <a:lstStyle/>
              <a:p>
                <a:r>
                  <a:rPr lang="es-ES">
                    <a:noFill/>
                  </a:rPr>
                  <a:t> </a:t>
                </a:r>
              </a:p>
            </p:txBody>
          </p:sp>
        </mc:Fallback>
      </mc:AlternateContent>
      <p:sp>
        <p:nvSpPr>
          <p:cNvPr id="4" name="3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2195121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4493" y="643048"/>
            <a:ext cx="8229600" cy="1066800"/>
          </a:xfrm>
        </p:spPr>
        <p:txBody>
          <a:bodyPr>
            <a:normAutofit fontScale="90000"/>
          </a:bodyPr>
          <a:lstStyle/>
          <a:p>
            <a:r>
              <a:rPr lang="en-GB" dirty="0" smtClean="0"/>
              <a:t>Differentially heated cavity ― Results</a:t>
            </a:r>
            <a:endParaRPr lang="en-GB" dirty="0"/>
          </a:p>
        </p:txBody>
      </p:sp>
      <p:sp>
        <p:nvSpPr>
          <p:cNvPr id="5" name="4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84" y="1844824"/>
            <a:ext cx="4526986" cy="2330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65" y="4308851"/>
            <a:ext cx="4600005" cy="236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6808" y="1839119"/>
            <a:ext cx="4169098" cy="218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142" y="4283789"/>
            <a:ext cx="4362430" cy="226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916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08720"/>
            <a:ext cx="8229600" cy="1066800"/>
          </a:xfrm>
        </p:spPr>
        <p:txBody>
          <a:bodyPr/>
          <a:lstStyle/>
          <a:p>
            <a:r>
              <a:rPr lang="en-GB" dirty="0" smtClean="0"/>
              <a:t>Square cylinder</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92254" y="2204864"/>
                <a:ext cx="4186808" cy="4325112"/>
              </a:xfrm>
            </p:spPr>
            <p:txBody>
              <a:bodyPr>
                <a:normAutofit/>
              </a:bodyPr>
              <a:lstStyle/>
              <a:p>
                <a:r>
                  <a:rPr lang="en-GB" sz="2000" dirty="0" smtClean="0"/>
                  <a:t>Inlet</a:t>
                </a:r>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𝑢</m:t>
                      </m:r>
                      <m:d>
                        <m:dPr>
                          <m:ctrlPr>
                            <a:rPr lang="en-GB" sz="1800" b="0" i="1" smtClean="0">
                              <a:latin typeface="Cambria Math"/>
                            </a:rPr>
                          </m:ctrlPr>
                        </m:dPr>
                        <m:e>
                          <m:r>
                            <a:rPr lang="en-GB" sz="1800" b="0" i="1" smtClean="0">
                              <a:latin typeface="Cambria Math"/>
                            </a:rPr>
                            <m:t>𝑦</m:t>
                          </m:r>
                        </m:e>
                      </m:d>
                      <m:r>
                        <a:rPr lang="en-GB" sz="1800" b="0" i="1" smtClean="0">
                          <a:latin typeface="Cambria Math"/>
                        </a:rPr>
                        <m:t>=4</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d>
                        <m:dPr>
                          <m:begChr m:val="["/>
                          <m:endChr m:val="]"/>
                          <m:ctrlPr>
                            <a:rPr lang="en-GB" sz="1800" b="0" i="1" smtClean="0">
                              <a:latin typeface="Cambria Math"/>
                            </a:rPr>
                          </m:ctrlPr>
                        </m:dPr>
                        <m:e>
                          <m:d>
                            <m:dPr>
                              <m:ctrlPr>
                                <a:rPr lang="en-GB" sz="1800" b="0" i="1" smtClean="0">
                                  <a:latin typeface="Cambria Math"/>
                                </a:rPr>
                              </m:ctrlPr>
                            </m:dPr>
                            <m:e>
                              <m:f>
                                <m:fPr>
                                  <m:ctrlPr>
                                    <a:rPr lang="en-GB" sz="1800" b="0" i="1" smtClean="0">
                                      <a:latin typeface="Cambria Math"/>
                                    </a:rPr>
                                  </m:ctrlPr>
                                </m:fPr>
                                <m:num>
                                  <m:r>
                                    <a:rPr lang="en-GB" sz="1800" b="0" i="1" smtClean="0">
                                      <a:latin typeface="Cambria Math"/>
                                    </a:rPr>
                                    <m:t>𝑦</m:t>
                                  </m:r>
                                </m:num>
                                <m:den>
                                  <m:r>
                                    <a:rPr lang="en-GB" sz="1800" b="0" i="1" smtClean="0">
                                      <a:latin typeface="Cambria Math"/>
                                    </a:rPr>
                                    <m:t>𝐻</m:t>
                                  </m:r>
                                </m:den>
                              </m:f>
                            </m:e>
                          </m:d>
                          <m:r>
                            <a:rPr lang="en-GB" sz="1800" b="0" i="1" smtClean="0">
                              <a:latin typeface="Cambria Math"/>
                            </a:rPr>
                            <m:t>−</m:t>
                          </m:r>
                          <m:sSup>
                            <m:sSupPr>
                              <m:ctrlPr>
                                <a:rPr lang="en-GB" sz="1800" b="0" i="1" smtClean="0">
                                  <a:latin typeface="Cambria Math"/>
                                </a:rPr>
                              </m:ctrlPr>
                            </m:sSupPr>
                            <m:e>
                              <m:d>
                                <m:dPr>
                                  <m:ctrlPr>
                                    <a:rPr lang="en-GB" sz="1800" i="1">
                                      <a:latin typeface="Cambria Math"/>
                                    </a:rPr>
                                  </m:ctrlPr>
                                </m:dPr>
                                <m:e>
                                  <m:f>
                                    <m:fPr>
                                      <m:ctrlPr>
                                        <a:rPr lang="en-GB" sz="1800" i="1">
                                          <a:latin typeface="Cambria Math"/>
                                        </a:rPr>
                                      </m:ctrlPr>
                                    </m:fPr>
                                    <m:num>
                                      <m:r>
                                        <a:rPr lang="en-GB" sz="1800" i="1">
                                          <a:latin typeface="Cambria Math"/>
                                        </a:rPr>
                                        <m:t>𝑦</m:t>
                                      </m:r>
                                    </m:num>
                                    <m:den>
                                      <m:r>
                                        <a:rPr lang="en-GB" sz="1800" i="1">
                                          <a:latin typeface="Cambria Math"/>
                                        </a:rPr>
                                        <m:t>𝐻</m:t>
                                      </m:r>
                                    </m:den>
                                  </m:f>
                                </m:e>
                              </m:d>
                            </m:e>
                            <m:sup>
                              <m:r>
                                <a:rPr lang="en-GB" sz="1800" b="0" i="1" smtClean="0">
                                  <a:latin typeface="Cambria Math"/>
                                </a:rPr>
                                <m:t>2</m:t>
                              </m:r>
                            </m:sup>
                          </m:sSup>
                        </m:e>
                      </m:d>
                    </m:oMath>
                  </m:oMathPara>
                </a14:m>
                <a:endParaRPr lang="en-GB" sz="1800" b="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i="1" smtClean="0">
                              <a:latin typeface="Cambria Math"/>
                            </a:rPr>
                            <m:t>𝑥</m:t>
                          </m:r>
                        </m:den>
                      </m:f>
                      <m:r>
                        <a:rPr lang="en-GB" sz="1800" b="0" i="1" smtClean="0">
                          <a:latin typeface="Cambria Math"/>
                        </a:rPr>
                        <m:t>=0</m:t>
                      </m:r>
                    </m:oMath>
                  </m:oMathPara>
                </a14:m>
                <a:endParaRPr lang="en-GB" sz="1800" dirty="0" smtClean="0"/>
              </a:p>
              <a:p>
                <a:r>
                  <a:rPr lang="en-GB" sz="2000" dirty="0" smtClean="0"/>
                  <a:t>Outlet</a:t>
                </a:r>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𝑢</m:t>
                          </m:r>
                        </m:num>
                        <m:den>
                          <m:r>
                            <a:rPr lang="en-GB" sz="1800" i="1" smtClean="0">
                              <a:latin typeface="Cambria Math"/>
                            </a:rPr>
                            <m:t>𝜕</m:t>
                          </m:r>
                          <m:r>
                            <a:rPr lang="en-GB" sz="1800" b="0" i="1" smtClean="0">
                              <a:latin typeface="Cambria Math"/>
                            </a:rPr>
                            <m:t>𝑡</m:t>
                          </m:r>
                        </m:den>
                      </m:f>
                      <m:r>
                        <a:rPr lang="en-GB" sz="1800" b="0" i="1" smtClean="0">
                          <a:latin typeface="Cambria Math"/>
                        </a:rPr>
                        <m:t>+</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f>
                        <m:fPr>
                          <m:ctrlPr>
                            <a:rPr lang="en-GB" sz="1800" b="0" i="1" smtClean="0">
                              <a:latin typeface="Cambria Math"/>
                            </a:rPr>
                          </m:ctrlPr>
                        </m:fPr>
                        <m:num>
                          <m:r>
                            <a:rPr lang="en-GB" sz="1800" b="0" i="1" smtClean="0">
                              <a:latin typeface="Cambria Math"/>
                            </a:rPr>
                            <m:t>𝜕</m:t>
                          </m:r>
                          <m:r>
                            <a:rPr lang="en-GB" sz="1800" b="0" i="1" smtClean="0">
                              <a:latin typeface="Cambria Math"/>
                            </a:rPr>
                            <m:t>𝑢</m:t>
                          </m:r>
                        </m:num>
                        <m:den>
                          <m:r>
                            <a:rPr lang="en-GB" sz="1800" b="0" i="1" smtClean="0">
                              <a:latin typeface="Cambria Math"/>
                            </a:rPr>
                            <m:t>𝜕</m:t>
                          </m:r>
                          <m:r>
                            <a:rPr lang="en-GB" sz="1800" b="0" i="1" smtClean="0">
                              <a:latin typeface="Cambria Math"/>
                            </a:rPr>
                            <m:t>𝑥</m:t>
                          </m:r>
                        </m:den>
                      </m:f>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𝑝</m:t>
                      </m:r>
                      <m:r>
                        <a:rPr lang="en-GB" sz="1800" b="0" i="1" smtClean="0">
                          <a:latin typeface="Cambria Math"/>
                        </a:rPr>
                        <m:t>=0</m:t>
                      </m:r>
                    </m:oMath>
                  </m:oMathPara>
                </a14:m>
                <a:endParaRPr lang="en-GB" sz="1800" dirty="0" smtClean="0"/>
              </a:p>
              <a:p>
                <a:r>
                  <a:rPr lang="en-GB" sz="2000" dirty="0" smtClean="0"/>
                  <a:t>Walls</a:t>
                </a:r>
              </a:p>
              <a:p>
                <a:pPr marL="109728" indent="0">
                  <a:buNone/>
                </a:pPr>
                <a14:m>
                  <m:oMathPara xmlns:m="http://schemas.openxmlformats.org/officeDocument/2006/math">
                    <m:oMathParaPr>
                      <m:jc m:val="centerGroup"/>
                    </m:oMathParaPr>
                    <m:oMath xmlns:m="http://schemas.openxmlformats.org/officeDocument/2006/math">
                      <m:acc>
                        <m:accPr>
                          <m:chr m:val="⃗"/>
                          <m:ctrlPr>
                            <a:rPr lang="en-GB" sz="1800" i="1" smtClean="0">
                              <a:latin typeface="Cambria Math"/>
                            </a:rPr>
                          </m:ctrlPr>
                        </m:accPr>
                        <m:e>
                          <m:r>
                            <a:rPr lang="en-GB" sz="1800" b="0" i="1" smtClean="0">
                              <a:latin typeface="Cambria Math"/>
                            </a:rPr>
                            <m:t>𝑣</m:t>
                          </m:r>
                        </m:e>
                      </m:acc>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b="0" i="1" smtClean="0">
                              <a:latin typeface="Cambria Math"/>
                            </a:rPr>
                            <m:t>𝑛</m:t>
                          </m:r>
                        </m:den>
                      </m:f>
                      <m:r>
                        <a:rPr lang="en-GB" sz="1800" b="0" i="1" smtClean="0">
                          <a:latin typeface="Cambria Math"/>
                        </a:rPr>
                        <m:t>=0</m:t>
                      </m:r>
                    </m:oMath>
                  </m:oMathPara>
                </a14:m>
                <a:endParaRPr lang="en-GB" sz="1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92254" y="2204864"/>
                <a:ext cx="4186808" cy="4325112"/>
              </a:xfrm>
              <a:blipFill rotWithShape="1">
                <a:blip r:embed="rId3"/>
                <a:stretch>
                  <a:fillRect t="-846"/>
                </a:stretch>
              </a:blipFill>
            </p:spPr>
            <p:txBody>
              <a:bodyPr/>
              <a:lstStyle/>
              <a:p>
                <a:r>
                  <a:rPr lang="es-ES">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780928"/>
            <a:ext cx="4224710" cy="243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905912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a:p>
              <a:p>
                <a:r>
                  <a:rPr lang="en-GB" sz="2000" dirty="0"/>
                  <a:t>Transient</a:t>
                </a:r>
              </a:p>
              <a:p>
                <a:r>
                  <a:rPr lang="en-GB" sz="2000" dirty="0"/>
                  <a:t>Incompressible</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t="-845"/>
                </a:stretch>
              </a:blipFill>
            </p:spPr>
            <p:txBody>
              <a:bodyPr/>
              <a:lstStyle/>
              <a:p>
                <a:r>
                  <a:rPr lang="es-ES">
                    <a:noFill/>
                  </a:rPr>
                  <a:t> </a:t>
                </a:r>
              </a:p>
            </p:txBody>
          </p:sp>
        </mc:Fallback>
      </mc:AlternateContent>
      <p:sp>
        <p:nvSpPr>
          <p:cNvPr id="4" name="3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2053504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1066800"/>
          </a:xfrm>
        </p:spPr>
        <p:txBody>
          <a:bodyPr/>
          <a:lstStyle/>
          <a:p>
            <a:r>
              <a:rPr lang="en-GB" dirty="0" smtClean="0"/>
              <a:t>Square cylinder ― Results</a:t>
            </a:r>
            <a:endParaRPr lang="en-GB" dirty="0"/>
          </a:p>
        </p:txBody>
      </p:sp>
      <p:sp>
        <p:nvSpPr>
          <p:cNvPr id="4" name="3 CuadroTexto"/>
          <p:cNvSpPr txBox="1"/>
          <p:nvPr/>
        </p:nvSpPr>
        <p:spPr>
          <a:xfrm>
            <a:off x="1695897" y="3625688"/>
            <a:ext cx="1584176" cy="369332"/>
          </a:xfrm>
          <a:prstGeom prst="rect">
            <a:avLst/>
          </a:prstGeom>
          <a:noFill/>
        </p:spPr>
        <p:txBody>
          <a:bodyPr wrap="square" rtlCol="0">
            <a:spAutoFit/>
          </a:bodyPr>
          <a:lstStyle/>
          <a:p>
            <a:pPr algn="ctr"/>
            <a:r>
              <a:rPr lang="es-ES" dirty="0" smtClean="0"/>
              <a:t>Re = 1</a:t>
            </a:r>
            <a:endParaRPr lang="es-ES" dirty="0"/>
          </a:p>
        </p:txBody>
      </p:sp>
      <p:sp>
        <p:nvSpPr>
          <p:cNvPr id="11" name="10 CuadroTexto"/>
          <p:cNvSpPr txBox="1"/>
          <p:nvPr/>
        </p:nvSpPr>
        <p:spPr>
          <a:xfrm>
            <a:off x="5801468" y="3625688"/>
            <a:ext cx="1584176" cy="369332"/>
          </a:xfrm>
          <a:prstGeom prst="rect">
            <a:avLst/>
          </a:prstGeom>
          <a:noFill/>
        </p:spPr>
        <p:txBody>
          <a:bodyPr wrap="square" rtlCol="0">
            <a:spAutoFit/>
          </a:bodyPr>
          <a:lstStyle/>
          <a:p>
            <a:pPr algn="ctr"/>
            <a:r>
              <a:rPr lang="es-ES" dirty="0" smtClean="0"/>
              <a:t>Re = 5</a:t>
            </a:r>
            <a:endParaRPr lang="es-ES" dirty="0"/>
          </a:p>
        </p:txBody>
      </p:sp>
      <p:sp>
        <p:nvSpPr>
          <p:cNvPr id="12" name="11 CuadroTexto"/>
          <p:cNvSpPr txBox="1"/>
          <p:nvPr/>
        </p:nvSpPr>
        <p:spPr>
          <a:xfrm>
            <a:off x="1695897" y="6350121"/>
            <a:ext cx="1584176" cy="369332"/>
          </a:xfrm>
          <a:prstGeom prst="rect">
            <a:avLst/>
          </a:prstGeom>
          <a:noFill/>
        </p:spPr>
        <p:txBody>
          <a:bodyPr wrap="square" rtlCol="0">
            <a:spAutoFit/>
          </a:bodyPr>
          <a:lstStyle/>
          <a:p>
            <a:pPr algn="ctr"/>
            <a:r>
              <a:rPr lang="es-ES" dirty="0" smtClean="0"/>
              <a:t>Re = 30</a:t>
            </a:r>
            <a:endParaRPr lang="es-ES" dirty="0"/>
          </a:p>
        </p:txBody>
      </p:sp>
      <p:sp>
        <p:nvSpPr>
          <p:cNvPr id="13" name="12 CuadroTexto"/>
          <p:cNvSpPr txBox="1"/>
          <p:nvPr/>
        </p:nvSpPr>
        <p:spPr>
          <a:xfrm>
            <a:off x="5788106" y="6350121"/>
            <a:ext cx="1584176" cy="369332"/>
          </a:xfrm>
          <a:prstGeom prst="rect">
            <a:avLst/>
          </a:prstGeom>
          <a:noFill/>
        </p:spPr>
        <p:txBody>
          <a:bodyPr wrap="square" rtlCol="0">
            <a:spAutoFit/>
          </a:bodyPr>
          <a:lstStyle/>
          <a:p>
            <a:pPr algn="ctr"/>
            <a:r>
              <a:rPr lang="es-ES" dirty="0" smtClean="0"/>
              <a:t>Re = 50</a:t>
            </a:r>
            <a:endParaRPr lang="es-ES" dirty="0"/>
          </a:p>
        </p:txBody>
      </p:sp>
      <p:sp>
        <p:nvSpPr>
          <p:cNvPr id="14" name="13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547980"/>
            <a:ext cx="2929692" cy="209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2870" y="1533048"/>
            <a:ext cx="2874648" cy="210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1817" y="4174336"/>
            <a:ext cx="2872111" cy="213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1591" y="4176217"/>
            <a:ext cx="3158242" cy="213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884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List of contents</a:t>
            </a:r>
            <a:endParaRPr lang="en-GB" dirty="0"/>
          </a:p>
        </p:txBody>
      </p:sp>
      <p:sp>
        <p:nvSpPr>
          <p:cNvPr id="3" name="2 Marcador de contenido"/>
          <p:cNvSpPr>
            <a:spLocks noGrp="1"/>
          </p:cNvSpPr>
          <p:nvPr>
            <p:ph idx="1"/>
          </p:nvPr>
        </p:nvSpPr>
        <p:spPr/>
        <p:txBody>
          <a:bodyPr/>
          <a:lstStyle/>
          <a:p>
            <a:pPr marL="624078" indent="-514350">
              <a:buFont typeface="+mj-lt"/>
              <a:buAutoNum type="arabicPeriod"/>
            </a:pPr>
            <a:r>
              <a:rPr lang="en-GB" sz="2000" dirty="0" smtClean="0"/>
              <a:t>Objectives &amp; Methodology</a:t>
            </a:r>
            <a:endParaRPr lang="en-GB" sz="2000" dirty="0"/>
          </a:p>
          <a:p>
            <a:pPr marL="624078" indent="-514350">
              <a:buFont typeface="+mj-lt"/>
              <a:buAutoNum type="arabicPeriod"/>
            </a:pPr>
            <a:r>
              <a:rPr lang="en-GB" sz="2000" dirty="0" smtClean="0"/>
              <a:t>Conservation equations</a:t>
            </a:r>
          </a:p>
          <a:p>
            <a:pPr marL="624078" indent="-514350">
              <a:buFont typeface="+mj-lt"/>
              <a:buAutoNum type="arabicPeriod"/>
            </a:pPr>
            <a:r>
              <a:rPr lang="en-GB" sz="2000" dirty="0" smtClean="0"/>
              <a:t>Numerical methods</a:t>
            </a:r>
          </a:p>
          <a:p>
            <a:pPr marL="624078" indent="-514350">
              <a:buFont typeface="+mj-lt"/>
              <a:buAutoNum type="arabicPeriod"/>
            </a:pPr>
            <a:r>
              <a:rPr lang="en-GB" sz="2000" dirty="0" smtClean="0"/>
              <a:t>Basic cases</a:t>
            </a:r>
          </a:p>
          <a:p>
            <a:pPr marL="916686" lvl="1" indent="-514350">
              <a:buFont typeface="+mj-lt"/>
              <a:buAutoNum type="arabicPeriod"/>
            </a:pPr>
            <a:r>
              <a:rPr lang="en-GB" sz="1800" dirty="0" smtClean="0"/>
              <a:t>Smith-Hutton problem</a:t>
            </a:r>
          </a:p>
          <a:p>
            <a:pPr marL="916686" lvl="1" indent="-514350">
              <a:buFont typeface="+mj-lt"/>
              <a:buAutoNum type="arabicPeriod"/>
            </a:pPr>
            <a:r>
              <a:rPr lang="en-GB" sz="1800" dirty="0" smtClean="0"/>
              <a:t>Driven cavity problem</a:t>
            </a:r>
          </a:p>
          <a:p>
            <a:pPr marL="916686" lvl="1" indent="-514350">
              <a:buFont typeface="+mj-lt"/>
              <a:buAutoNum type="arabicPeriod"/>
            </a:pPr>
            <a:r>
              <a:rPr lang="en-GB" sz="1800" dirty="0" smtClean="0"/>
              <a:t>Differentially heated cavity</a:t>
            </a:r>
          </a:p>
          <a:p>
            <a:pPr marL="624078" indent="-514350">
              <a:buFont typeface="+mj-lt"/>
              <a:buAutoNum type="arabicPeriod"/>
            </a:pPr>
            <a:r>
              <a:rPr lang="en-GB" sz="2000" dirty="0" smtClean="0"/>
              <a:t>Application ― Square cylinder</a:t>
            </a:r>
          </a:p>
          <a:p>
            <a:pPr marL="624078" indent="-514350">
              <a:buFont typeface="+mj-lt"/>
              <a:buAutoNum type="arabicPeriod"/>
            </a:pPr>
            <a:r>
              <a:rPr lang="en-GB" sz="2000" dirty="0" smtClean="0"/>
              <a:t>Conclusions</a:t>
            </a:r>
          </a:p>
        </p:txBody>
      </p:sp>
    </p:spTree>
    <p:extLst>
      <p:ext uri="{BB962C8B-B14F-4D97-AF65-F5344CB8AC3E}">
        <p14:creationId xmlns:p14="http://schemas.microsoft.com/office/powerpoint/2010/main" val="1744293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 - Results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2249424"/>
                <a:ext cx="3754760" cy="4325112"/>
              </a:xfrm>
            </p:spPr>
            <p:txBody>
              <a:bodyPr>
                <a:normAutofit/>
              </a:bodyPr>
              <a:lstStyle/>
              <a:p>
                <a:r>
                  <a:rPr lang="en-GB" sz="2000" dirty="0" smtClean="0"/>
                  <a:t>Recirculation length</a:t>
                </a:r>
              </a:p>
              <a:p>
                <a:pPr marL="109728" indent="0">
                  <a:buNone/>
                </a:pPr>
                <a:endParaRPr lang="en-GB" sz="2000" dirty="0" smtClean="0"/>
              </a:p>
              <a:p>
                <a:pPr marL="109728" indent="0">
                  <a:buNone/>
                </a:pPr>
                <a14:m>
                  <m:oMathPara xmlns:m="http://schemas.openxmlformats.org/officeDocument/2006/math">
                    <m:oMathParaPr>
                      <m:jc m:val="left"/>
                    </m:oMathParaPr>
                    <m:oMath xmlns:m="http://schemas.openxmlformats.org/officeDocument/2006/math">
                      <m:sSub>
                        <m:sSubPr>
                          <m:ctrlPr>
                            <a:rPr lang="es-ES" sz="2000" b="0" i="1" smtClean="0">
                              <a:latin typeface="Cambria Math"/>
                            </a:rPr>
                          </m:ctrlPr>
                        </m:sSubPr>
                        <m:e>
                          <m:r>
                            <a:rPr lang="es-ES" sz="2000" b="0" i="1" smtClean="0">
                              <a:latin typeface="Cambria Math"/>
                            </a:rPr>
                            <m:t>𝐿</m:t>
                          </m:r>
                        </m:e>
                        <m:sub>
                          <m:r>
                            <a:rPr lang="es-ES" sz="2000" b="0" i="1" smtClean="0">
                              <a:latin typeface="Cambria Math"/>
                            </a:rPr>
                            <m:t>𝑟</m:t>
                          </m:r>
                        </m:sub>
                      </m:sSub>
                      <m:r>
                        <a:rPr lang="es-ES" sz="2000" b="0" i="1" smtClean="0">
                          <a:latin typeface="Cambria Math"/>
                        </a:rPr>
                        <m:t>/</m:t>
                      </m:r>
                      <m:r>
                        <a:rPr lang="es-ES" sz="2000" b="0" i="1" smtClean="0">
                          <a:latin typeface="Cambria Math"/>
                        </a:rPr>
                        <m:t>𝐷</m:t>
                      </m:r>
                      <m:r>
                        <a:rPr lang="es-ES" sz="2000" b="0" i="1" smtClean="0">
                          <a:latin typeface="Cambria Math"/>
                        </a:rPr>
                        <m:t>=−0.065+0.0554</m:t>
                      </m:r>
                      <m:r>
                        <a:rPr lang="es-ES" sz="2000" b="0" i="1" smtClean="0">
                          <a:latin typeface="Cambria Math"/>
                        </a:rPr>
                        <m:t>𝑅𝑒</m:t>
                      </m:r>
                    </m:oMath>
                  </m:oMathPara>
                </a14:m>
                <a:endParaRPr lang="en-GB" sz="2000" dirty="0" smtClean="0"/>
              </a:p>
              <a:p>
                <a:pPr marL="109728" indent="0" algn="r">
                  <a:buNone/>
                </a:pPr>
                <a:r>
                  <a:rPr lang="en-GB" sz="2000" dirty="0" smtClean="0"/>
                  <a:t>for </a:t>
                </a:r>
                <a14:m>
                  <m:oMath xmlns:m="http://schemas.openxmlformats.org/officeDocument/2006/math">
                    <m:r>
                      <a:rPr lang="es-ES" sz="2000" b="0" i="1" smtClean="0">
                        <a:latin typeface="Cambria Math"/>
                      </a:rPr>
                      <m:t>5&lt;</m:t>
                    </m:r>
                    <m:r>
                      <a:rPr lang="es-ES" sz="2000" b="0" i="1" smtClean="0">
                        <a:latin typeface="Cambria Math"/>
                      </a:rPr>
                      <m:t>𝑅𝑒</m:t>
                    </m:r>
                    <m:r>
                      <a:rPr lang="es-ES" sz="2000" b="0" i="1" smtClean="0">
                        <a:latin typeface="Cambria Math"/>
                      </a:rPr>
                      <m:t>&lt;60</m:t>
                    </m:r>
                  </m:oMath>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2249424"/>
                <a:ext cx="3754760" cy="4325112"/>
              </a:xfrm>
              <a:blipFill rotWithShape="1">
                <a:blip r:embed="rId3"/>
                <a:stretch>
                  <a:fillRect t="-845"/>
                </a:stretch>
              </a:blipFill>
            </p:spPr>
            <p:txBody>
              <a:bodyPr/>
              <a:lstStyle/>
              <a:p>
                <a:r>
                  <a:rPr lang="es-ES">
                    <a:noFill/>
                  </a:rPr>
                  <a:t> </a:t>
                </a:r>
              </a:p>
            </p:txBody>
          </p:sp>
        </mc:Fallback>
      </mc:AlternateContent>
      <p:sp>
        <p:nvSpPr>
          <p:cNvPr id="6" name="5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324364"/>
            <a:ext cx="2448272" cy="157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2204864"/>
            <a:ext cx="4227286" cy="389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67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Conclusions</a:t>
            </a:r>
            <a:endParaRPr lang="en-GB" dirty="0"/>
          </a:p>
        </p:txBody>
      </p:sp>
      <p:sp>
        <p:nvSpPr>
          <p:cNvPr id="3" name="2 Marcador de contenido"/>
          <p:cNvSpPr>
            <a:spLocks noGrp="1"/>
          </p:cNvSpPr>
          <p:nvPr>
            <p:ph idx="1"/>
          </p:nvPr>
        </p:nvSpPr>
        <p:spPr/>
        <p:txBody>
          <a:bodyPr>
            <a:normAutofit/>
          </a:bodyPr>
          <a:lstStyle/>
          <a:p>
            <a:r>
              <a:rPr lang="en-GB" sz="2000" dirty="0" smtClean="0"/>
              <a:t>Improved knowledge in numerical methods</a:t>
            </a:r>
          </a:p>
          <a:p>
            <a:pPr lvl="1"/>
            <a:r>
              <a:rPr lang="en-GB" sz="1800" dirty="0" smtClean="0"/>
              <a:t>Discretization</a:t>
            </a:r>
          </a:p>
          <a:p>
            <a:pPr lvl="1"/>
            <a:r>
              <a:rPr lang="en-GB" sz="1800" dirty="0" smtClean="0"/>
              <a:t>Interpolation schemes</a:t>
            </a:r>
          </a:p>
          <a:p>
            <a:pPr lvl="1"/>
            <a:r>
              <a:rPr lang="en-GB" sz="1800" dirty="0" smtClean="0"/>
              <a:t>Fractional Step Method</a:t>
            </a:r>
          </a:p>
          <a:p>
            <a:pPr lvl="1"/>
            <a:r>
              <a:rPr lang="en-GB" sz="1800" dirty="0" smtClean="0"/>
              <a:t>…</a:t>
            </a:r>
          </a:p>
          <a:p>
            <a:r>
              <a:rPr lang="en-GB" sz="2000" dirty="0" smtClean="0"/>
              <a:t>Realistic results</a:t>
            </a:r>
          </a:p>
          <a:p>
            <a:r>
              <a:rPr lang="en-GB" sz="2000" dirty="0" smtClean="0"/>
              <a:t>Application case: Square cylinder</a:t>
            </a:r>
          </a:p>
          <a:p>
            <a:pPr lvl="1"/>
            <a:r>
              <a:rPr lang="en-GB" sz="1800" dirty="0" smtClean="0"/>
              <a:t>Steady solutions</a:t>
            </a:r>
          </a:p>
          <a:p>
            <a:pPr lvl="1"/>
            <a:r>
              <a:rPr lang="en-GB" sz="1800" dirty="0" smtClean="0"/>
              <a:t>Accurate results</a:t>
            </a:r>
            <a:endParaRPr lang="en-GB" sz="1800" dirty="0"/>
          </a:p>
        </p:txBody>
      </p:sp>
      <p:sp>
        <p:nvSpPr>
          <p:cNvPr id="4" name="3 CuadroTexto"/>
          <p:cNvSpPr txBox="1"/>
          <p:nvPr/>
        </p:nvSpPr>
        <p:spPr>
          <a:xfrm>
            <a:off x="7470897" y="0"/>
            <a:ext cx="1490981" cy="369332"/>
          </a:xfrm>
          <a:prstGeom prst="rect">
            <a:avLst/>
          </a:prstGeom>
          <a:noFill/>
        </p:spPr>
        <p:txBody>
          <a:bodyPr wrap="square" rtlCol="0">
            <a:spAutoFit/>
          </a:bodyPr>
          <a:lstStyle/>
          <a:p>
            <a:r>
              <a:rPr lang="en-GB" dirty="0" smtClean="0">
                <a:solidFill>
                  <a:schemeClr val="bg1"/>
                </a:solidFill>
              </a:rPr>
              <a:t>Conclusions</a:t>
            </a:r>
            <a:endParaRPr lang="en-GB" dirty="0">
              <a:solidFill>
                <a:schemeClr val="bg1"/>
              </a:solidFill>
            </a:endParaRPr>
          </a:p>
        </p:txBody>
      </p:sp>
    </p:spTree>
    <p:extLst>
      <p:ext uri="{BB962C8B-B14F-4D97-AF65-F5344CB8AC3E}">
        <p14:creationId xmlns:p14="http://schemas.microsoft.com/office/powerpoint/2010/main" val="3665882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2962672" cy="1066800"/>
          </a:xfrm>
        </p:spPr>
        <p:txBody>
          <a:bodyPr/>
          <a:lstStyle/>
          <a:p>
            <a:r>
              <a:rPr lang="en-GB" dirty="0" smtClean="0"/>
              <a:t>Thank you</a:t>
            </a:r>
            <a:endParaRPr lang="en-GB" dirty="0"/>
          </a:p>
        </p:txBody>
      </p:sp>
      <p:sp>
        <p:nvSpPr>
          <p:cNvPr id="4" name="1 Título"/>
          <p:cNvSpPr txBox="1">
            <a:spLocks/>
          </p:cNvSpPr>
          <p:nvPr/>
        </p:nvSpPr>
        <p:spPr>
          <a:xfrm>
            <a:off x="1619672" y="3356992"/>
            <a:ext cx="5400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Questions?</a:t>
            </a:r>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133829"/>
            <a:ext cx="2037978" cy="221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15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Objectives</a:t>
            </a:r>
            <a:endParaRPr lang="en-GB" dirty="0"/>
          </a:p>
        </p:txBody>
      </p:sp>
      <p:sp>
        <p:nvSpPr>
          <p:cNvPr id="3" name="2 Marcador de contenido"/>
          <p:cNvSpPr>
            <a:spLocks noGrp="1"/>
          </p:cNvSpPr>
          <p:nvPr>
            <p:ph idx="1"/>
          </p:nvPr>
        </p:nvSpPr>
        <p:spPr>
          <a:xfrm>
            <a:off x="459926" y="1988840"/>
            <a:ext cx="8229600" cy="4325112"/>
          </a:xfrm>
        </p:spPr>
        <p:txBody>
          <a:bodyPr>
            <a:normAutofit/>
          </a:bodyPr>
          <a:lstStyle/>
          <a:p>
            <a:r>
              <a:rPr lang="en-GB" sz="2000" dirty="0" smtClean="0"/>
              <a:t>Provide knowledge in computational methods</a:t>
            </a:r>
          </a:p>
          <a:p>
            <a:r>
              <a:rPr lang="en-GB" sz="2000" dirty="0" smtClean="0"/>
              <a:t>Study of a specific case</a:t>
            </a:r>
            <a:endParaRPr lang="en-GB" sz="2000" dirty="0"/>
          </a:p>
        </p:txBody>
      </p:sp>
      <p:sp>
        <p:nvSpPr>
          <p:cNvPr id="4" name="1 Título"/>
          <p:cNvSpPr txBox="1">
            <a:spLocks/>
          </p:cNvSpPr>
          <p:nvPr/>
        </p:nvSpPr>
        <p:spPr>
          <a:xfrm>
            <a:off x="464809" y="2949027"/>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Methodology</a:t>
            </a:r>
            <a:endParaRPr lang="en-GB" dirty="0"/>
          </a:p>
        </p:txBody>
      </p:sp>
      <p:sp>
        <p:nvSpPr>
          <p:cNvPr id="5" name="2 Marcador de contenido"/>
          <p:cNvSpPr txBox="1">
            <a:spLocks/>
          </p:cNvSpPr>
          <p:nvPr/>
        </p:nvSpPr>
        <p:spPr>
          <a:xfrm>
            <a:off x="459926" y="3861048"/>
            <a:ext cx="8229600" cy="1872208"/>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Basic cases</a:t>
            </a:r>
          </a:p>
          <a:p>
            <a:pPr lvl="1"/>
            <a:r>
              <a:rPr lang="en-GB" sz="1800" dirty="0" smtClean="0"/>
              <a:t>Mathematical formulation</a:t>
            </a:r>
          </a:p>
          <a:p>
            <a:pPr lvl="1"/>
            <a:r>
              <a:rPr lang="en-GB" sz="1800" dirty="0" smtClean="0"/>
              <a:t>Numerical method</a:t>
            </a:r>
          </a:p>
          <a:p>
            <a:pPr lvl="1"/>
            <a:r>
              <a:rPr lang="en-GB" sz="1800" dirty="0" smtClean="0"/>
              <a:t>Code development</a:t>
            </a:r>
          </a:p>
          <a:p>
            <a:r>
              <a:rPr lang="en-GB" sz="2000" dirty="0" smtClean="0"/>
              <a:t>Specific application</a:t>
            </a:r>
            <a:endParaRPr lang="en-GB" sz="2000" dirty="0"/>
          </a:p>
        </p:txBody>
      </p:sp>
      <p:sp>
        <p:nvSpPr>
          <p:cNvPr id="6" name="5 CuadroTexto"/>
          <p:cNvSpPr txBox="1"/>
          <p:nvPr/>
        </p:nvSpPr>
        <p:spPr>
          <a:xfrm>
            <a:off x="6084168" y="0"/>
            <a:ext cx="2952328" cy="369332"/>
          </a:xfrm>
          <a:prstGeom prst="rect">
            <a:avLst/>
          </a:prstGeom>
          <a:noFill/>
        </p:spPr>
        <p:txBody>
          <a:bodyPr wrap="square" rtlCol="0">
            <a:spAutoFit/>
          </a:bodyPr>
          <a:lstStyle/>
          <a:p>
            <a:r>
              <a:rPr lang="en-GB" dirty="0" smtClean="0">
                <a:solidFill>
                  <a:schemeClr val="bg1"/>
                </a:solidFill>
              </a:rPr>
              <a:t>Objectives &amp; Methodology</a:t>
            </a:r>
            <a:endParaRPr lang="en-GB" dirty="0">
              <a:solidFill>
                <a:schemeClr val="bg1"/>
              </a:solidFill>
            </a:endParaRPr>
          </a:p>
        </p:txBody>
      </p:sp>
    </p:spTree>
    <p:extLst>
      <p:ext uri="{BB962C8B-B14F-4D97-AF65-F5344CB8AC3E}">
        <p14:creationId xmlns:p14="http://schemas.microsoft.com/office/powerpoint/2010/main" val="3817448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9980"/>
            <a:ext cx="8229600" cy="1066800"/>
          </a:xfrm>
        </p:spPr>
        <p:txBody>
          <a:bodyPr/>
          <a:lstStyle/>
          <a:p>
            <a:r>
              <a:rPr lang="en-GB" dirty="0" smtClean="0"/>
              <a:t>Conservation equations</a:t>
            </a:r>
            <a:endParaRPr lang="en-GB" dirty="0"/>
          </a:p>
        </p:txBody>
      </p:sp>
      <p:sp>
        <p:nvSpPr>
          <p:cNvPr id="3" name="2 Marcador de contenido"/>
          <p:cNvSpPr>
            <a:spLocks noGrp="1"/>
          </p:cNvSpPr>
          <p:nvPr>
            <p:ph idx="1"/>
          </p:nvPr>
        </p:nvSpPr>
        <p:spPr>
          <a:xfrm>
            <a:off x="457200" y="3748448"/>
            <a:ext cx="8229600" cy="878970"/>
          </a:xfrm>
        </p:spPr>
        <p:txBody>
          <a:bodyPr/>
          <a:lstStyle/>
          <a:p>
            <a:r>
              <a:rPr lang="en-GB" sz="2000" dirty="0" smtClean="0"/>
              <a:t>Describe heat transfer and fluid flow</a:t>
            </a:r>
          </a:p>
          <a:p>
            <a:r>
              <a:rPr lang="en-GB" sz="2000" dirty="0" smtClean="0"/>
              <a:t>No analytical solution</a:t>
            </a:r>
          </a:p>
          <a:p>
            <a:endParaRPr lang="en-GB" sz="2000" dirty="0" smtClean="0"/>
          </a:p>
        </p:txBody>
      </p:sp>
      <mc:AlternateContent xmlns:mc="http://schemas.openxmlformats.org/markup-compatibility/2006" xmlns:a14="http://schemas.microsoft.com/office/drawing/2010/main">
        <mc:Choice Requires="a14">
          <p:sp>
            <p:nvSpPr>
              <p:cNvPr id="4" name="3 CuadroTexto"/>
              <p:cNvSpPr txBox="1"/>
              <p:nvPr/>
            </p:nvSpPr>
            <p:spPr>
              <a:xfrm>
                <a:off x="1835696" y="1772816"/>
                <a:ext cx="5472608" cy="19493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𝜕𝜌</m:t>
                          </m:r>
                        </m:num>
                        <m:den>
                          <m:r>
                            <a:rPr lang="en-GB" i="1">
                              <a:latin typeface="Cambria Math"/>
                            </a:rPr>
                            <m:t>𝜕</m:t>
                          </m:r>
                          <m:r>
                            <a:rPr lang="en-GB" i="1">
                              <a:latin typeface="Cambria Math"/>
                            </a:rPr>
                            <m:t>𝑡</m:t>
                          </m:r>
                        </m:den>
                      </m:f>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=0</m:t>
                      </m:r>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𝑝</m:t>
                      </m:r>
                      <m:r>
                        <a:rPr lang="en-GB" i="1">
                          <a:latin typeface="Cambria Math"/>
                        </a:rPr>
                        <m:t>+</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i="1">
                          <a:latin typeface="Cambria Math"/>
                        </a:rPr>
                        <m:t>𝜌</m:t>
                      </m:r>
                      <m:acc>
                        <m:accPr>
                          <m:chr m:val="⃗"/>
                          <m:ctrlPr>
                            <a:rPr lang="es-ES" i="1">
                              <a:latin typeface="Cambria Math"/>
                            </a:rPr>
                          </m:ctrlPr>
                        </m:accPr>
                        <m:e>
                          <m:r>
                            <a:rPr lang="en-GB" i="1">
                              <a:latin typeface="Cambria Math"/>
                            </a:rPr>
                            <m:t>𝑔</m:t>
                          </m:r>
                        </m:e>
                      </m:acc>
                      <m:r>
                        <a:rPr lang="en-GB" i="1">
                          <a:latin typeface="Cambria Math"/>
                        </a:rPr>
                        <m:t>+</m:t>
                      </m:r>
                      <m:sSup>
                        <m:sSupPr>
                          <m:ctrlPr>
                            <a:rPr lang="es-ES" i="1">
                              <a:latin typeface="Cambria Math"/>
                            </a:rPr>
                          </m:ctrlPr>
                        </m:sSupPr>
                        <m:e>
                          <m:acc>
                            <m:accPr>
                              <m:chr m:val="⃗"/>
                              <m:ctrlPr>
                                <a:rPr lang="es-ES" i="1">
                                  <a:latin typeface="Cambria Math"/>
                                </a:rPr>
                              </m:ctrlPr>
                            </m:accPr>
                            <m:e>
                              <m:r>
                                <a:rPr lang="en-GB" i="1">
                                  <a:latin typeface="Cambria Math"/>
                                </a:rPr>
                                <m:t>𝑓</m:t>
                              </m:r>
                            </m:e>
                          </m:acc>
                        </m:e>
                        <m:sup>
                          <m:r>
                            <a:rPr lang="en-GB" i="1">
                              <a:latin typeface="Cambria Math"/>
                            </a:rPr>
                            <m:t>𝑒</m:t>
                          </m:r>
                        </m:sup>
                      </m:sSup>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r>
                            <a:rPr lang="en-GB" i="1">
                              <a:latin typeface="Cambria Math"/>
                            </a:rPr>
                            <m:t>𝑢</m:t>
                          </m:r>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r>
                            <a:rPr lang="en-GB" i="1">
                              <a:latin typeface="Cambria Math"/>
                            </a:rPr>
                            <m:t>𝑢</m:t>
                          </m:r>
                        </m:e>
                      </m:d>
                      <m:r>
                        <a:rPr lang="en-GB" i="1">
                          <a:latin typeface="Cambria Math"/>
                        </a:rPr>
                        <m:t>=−</m:t>
                      </m:r>
                      <m:r>
                        <a:rPr lang="en-GB">
                          <a:latin typeface="Cambria Math"/>
                        </a:rPr>
                        <m:t>𝛻</m:t>
                      </m:r>
                      <m:r>
                        <a:rPr lang="en-GB">
                          <a:latin typeface="Cambria Math"/>
                        </a:rPr>
                        <m:t>·</m:t>
                      </m:r>
                      <m:acc>
                        <m:accPr>
                          <m:chr m:val="⃗"/>
                          <m:ctrlPr>
                            <a:rPr lang="es-ES" i="1">
                              <a:latin typeface="Cambria Math"/>
                            </a:rPr>
                          </m:ctrlPr>
                        </m:accPr>
                        <m:e>
                          <m:acc>
                            <m:accPr>
                              <m:chr m:val="̇"/>
                              <m:ctrlPr>
                                <a:rPr lang="es-ES" i="1">
                                  <a:latin typeface="Cambria Math"/>
                                </a:rPr>
                              </m:ctrlPr>
                            </m:accPr>
                            <m:e>
                              <m:r>
                                <a:rPr lang="en-GB" i="1">
                                  <a:latin typeface="Cambria Math"/>
                                </a:rPr>
                                <m:t>𝑞</m:t>
                              </m:r>
                            </m:e>
                          </m:acc>
                        </m:e>
                      </m:acc>
                      <m:r>
                        <a:rPr lang="en-GB" i="1">
                          <a:latin typeface="Cambria Math"/>
                        </a:rPr>
                        <m:t>−</m:t>
                      </m:r>
                      <m:r>
                        <a:rPr lang="en-GB" i="1">
                          <a:latin typeface="Cambria Math"/>
                        </a:rPr>
                        <m:t>𝑝</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𝑣</m:t>
                          </m:r>
                        </m:e>
                      </m:acc>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a:latin typeface="Cambria Math"/>
                        </a:rPr>
                        <m:t>𝛻</m:t>
                      </m:r>
                      <m:acc>
                        <m:accPr>
                          <m:chr m:val="⃗"/>
                          <m:ctrlPr>
                            <a:rPr lang="es-ES" i="1">
                              <a:latin typeface="Cambria Math"/>
                            </a:rPr>
                          </m:ctrlPr>
                        </m:accPr>
                        <m:e>
                          <m:r>
                            <a:rPr lang="en-GB" i="1">
                              <a:latin typeface="Cambria Math"/>
                            </a:rPr>
                            <m:t>𝑣</m:t>
                          </m:r>
                        </m:e>
                      </m:acc>
                      <m:r>
                        <a:rPr lang="en-GB" i="1">
                          <a:latin typeface="Cambria Math"/>
                        </a:rPr>
                        <m:t>+</m:t>
                      </m:r>
                      <m:sSup>
                        <m:sSupPr>
                          <m:ctrlPr>
                            <a:rPr lang="es-ES" i="1">
                              <a:latin typeface="Cambria Math"/>
                            </a:rPr>
                          </m:ctrlPr>
                        </m:sSupPr>
                        <m:e>
                          <m:r>
                            <m:rPr>
                              <m:sty m:val="p"/>
                            </m:rPr>
                            <a:rPr lang="en-GB">
                              <a:latin typeface="Cambria Math"/>
                            </a:rPr>
                            <m:t>Φ</m:t>
                          </m:r>
                        </m:e>
                        <m:sup>
                          <m:r>
                            <a:rPr lang="en-GB" i="1">
                              <a:latin typeface="Cambria Math"/>
                            </a:rPr>
                            <m:t>𝑒</m:t>
                          </m:r>
                        </m:sup>
                      </m:sSup>
                    </m:oMath>
                  </m:oMathPara>
                </a14:m>
                <a:endParaRPr lang="es-ES" dirty="0"/>
              </a:p>
              <a:p>
                <a:endParaRPr lang="es-ES"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835696" y="1772816"/>
                <a:ext cx="5472608" cy="1949380"/>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2 Marcador de contenido"/>
              <p:cNvSpPr txBox="1">
                <a:spLocks/>
              </p:cNvSpPr>
              <p:nvPr/>
            </p:nvSpPr>
            <p:spPr>
              <a:xfrm>
                <a:off x="457200" y="4941168"/>
                <a:ext cx="8229600" cy="136815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Particular cases of the generic convection-diffusion equation</a:t>
                </a:r>
              </a:p>
              <a:p>
                <a:pPr marL="109728" indent="0">
                  <a:buFont typeface="Georgia"/>
                  <a:buNone/>
                </a:pPr>
                <a14:m>
                  <m:oMathPara xmlns:m="http://schemas.openxmlformats.org/officeDocument/2006/math">
                    <m:oMathParaPr>
                      <m:jc m:val="centerGroup"/>
                    </m:oMathParaPr>
                    <m:oMath xmlns:m="http://schemas.openxmlformats.org/officeDocument/2006/math">
                      <m:f>
                        <m:fPr>
                          <m:ctrlPr>
                            <a:rPr lang="es-ES" sz="1800" i="1">
                              <a:latin typeface="Cambria Math"/>
                            </a:rPr>
                          </m:ctrlPr>
                        </m:fPr>
                        <m:num>
                          <m:r>
                            <a:rPr lang="en-GB" sz="1800" i="1">
                              <a:latin typeface="Cambria Math"/>
                            </a:rPr>
                            <m:t>𝜕</m:t>
                          </m:r>
                          <m:d>
                            <m:dPr>
                              <m:ctrlPr>
                                <a:rPr lang="es-ES" sz="1800" i="1">
                                  <a:latin typeface="Cambria Math"/>
                                </a:rPr>
                              </m:ctrlPr>
                            </m:dPr>
                            <m:e>
                              <m:r>
                                <a:rPr lang="en-GB" sz="1800" i="1">
                                  <a:latin typeface="Cambria Math"/>
                                </a:rPr>
                                <m:t>𝜌𝜙</m:t>
                              </m:r>
                            </m:e>
                          </m:d>
                        </m:num>
                        <m:den>
                          <m:r>
                            <a:rPr lang="en-GB" sz="1800" i="1">
                              <a:latin typeface="Cambria Math"/>
                            </a:rPr>
                            <m:t>𝜕</m:t>
                          </m:r>
                          <m:r>
                            <a:rPr lang="en-GB" sz="1800" i="1">
                              <a:latin typeface="Cambria Math"/>
                            </a:rPr>
                            <m:t>𝑡</m:t>
                          </m:r>
                        </m:den>
                      </m:f>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𝜙</m:t>
                          </m:r>
                        </m:e>
                      </m:d>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m:rPr>
                              <m:sty m:val="p"/>
                            </m:rPr>
                            <a:rPr lang="en-GB" sz="1800">
                              <a:latin typeface="Cambria Math"/>
                            </a:rPr>
                            <m:t>Γ</m:t>
                          </m:r>
                          <m:r>
                            <a:rPr lang="en-GB" sz="1800">
                              <a:latin typeface="Cambria Math"/>
                            </a:rPr>
                            <m:t>𝛻</m:t>
                          </m:r>
                          <m:r>
                            <a:rPr lang="en-GB" sz="1800" i="1">
                              <a:latin typeface="Cambria Math"/>
                            </a:rPr>
                            <m:t>𝜙</m:t>
                          </m:r>
                        </m:e>
                      </m:d>
                      <m:r>
                        <a:rPr lang="en-GB" sz="1800" i="1">
                          <a:latin typeface="Cambria Math"/>
                        </a:rPr>
                        <m:t>+</m:t>
                      </m:r>
                      <m:sSub>
                        <m:sSubPr>
                          <m:ctrlPr>
                            <a:rPr lang="es-ES" sz="1800" i="1">
                              <a:latin typeface="Cambria Math"/>
                            </a:rPr>
                          </m:ctrlPr>
                        </m:sSubPr>
                        <m:e>
                          <m:r>
                            <a:rPr lang="en-GB" sz="1800" i="1">
                              <a:latin typeface="Cambria Math"/>
                            </a:rPr>
                            <m:t>𝑆</m:t>
                          </m:r>
                        </m:e>
                        <m:sub>
                          <m:r>
                            <a:rPr lang="en-GB" sz="1800" i="1">
                              <a:latin typeface="Cambria Math"/>
                            </a:rPr>
                            <m:t>𝜙</m:t>
                          </m:r>
                        </m:sub>
                      </m:sSub>
                    </m:oMath>
                  </m:oMathPara>
                </a14:m>
                <a:endParaRPr lang="es-ES" sz="2000" dirty="0"/>
              </a:p>
              <a:p>
                <a:endParaRPr lang="en-GB" sz="2000" dirty="0" smtClean="0"/>
              </a:p>
              <a:p>
                <a:endParaRPr lang="en-GB" sz="2000" dirty="0" smtClean="0"/>
              </a:p>
            </p:txBody>
          </p:sp>
        </mc:Choice>
        <mc:Fallback xmlns="">
          <p:sp>
            <p:nvSpPr>
              <p:cNvPr id="8" name="2 Marcador de contenido"/>
              <p:cNvSpPr txBox="1">
                <a:spLocks noRot="1" noChangeAspect="1" noMove="1" noResize="1" noEditPoints="1" noAdjustHandles="1" noChangeArrowheads="1" noChangeShapeType="1" noTextEdit="1"/>
              </p:cNvSpPr>
              <p:nvPr/>
            </p:nvSpPr>
            <p:spPr>
              <a:xfrm>
                <a:off x="457200" y="4941168"/>
                <a:ext cx="8229600" cy="1368152"/>
              </a:xfrm>
              <a:prstGeom prst="rect">
                <a:avLst/>
              </a:prstGeom>
              <a:blipFill rotWithShape="1">
                <a:blip r:embed="rId4"/>
                <a:stretch>
                  <a:fillRect t="-2679"/>
                </a:stretch>
              </a:blipFill>
            </p:spPr>
            <p:txBody>
              <a:bodyPr/>
              <a:lstStyle/>
              <a:p>
                <a:r>
                  <a:rPr lang="es-ES">
                    <a:noFill/>
                  </a:rPr>
                  <a:t> </a:t>
                </a:r>
              </a:p>
            </p:txBody>
          </p:sp>
        </mc:Fallback>
      </mc:AlternateContent>
      <p:sp>
        <p:nvSpPr>
          <p:cNvPr id="6" name="5 CuadroTexto"/>
          <p:cNvSpPr txBox="1"/>
          <p:nvPr/>
        </p:nvSpPr>
        <p:spPr>
          <a:xfrm>
            <a:off x="6372200" y="0"/>
            <a:ext cx="2592288" cy="369332"/>
          </a:xfrm>
          <a:prstGeom prst="rect">
            <a:avLst/>
          </a:prstGeom>
          <a:noFill/>
        </p:spPr>
        <p:txBody>
          <a:bodyPr wrap="square" rtlCol="0">
            <a:spAutoFit/>
          </a:bodyPr>
          <a:lstStyle/>
          <a:p>
            <a:r>
              <a:rPr lang="en-GB" smtClean="0">
                <a:solidFill>
                  <a:schemeClr val="bg1"/>
                </a:solidFill>
              </a:rPr>
              <a:t>Conservation equations</a:t>
            </a:r>
            <a:endParaRPr lang="en-GB">
              <a:solidFill>
                <a:schemeClr val="bg1"/>
              </a:solidFill>
            </a:endParaRPr>
          </a:p>
        </p:txBody>
      </p:sp>
    </p:spTree>
    <p:extLst>
      <p:ext uri="{BB962C8B-B14F-4D97-AF65-F5344CB8AC3E}">
        <p14:creationId xmlns:p14="http://schemas.microsoft.com/office/powerpoint/2010/main" val="1938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3346" y="644236"/>
            <a:ext cx="8229600" cy="1066800"/>
          </a:xfrm>
        </p:spPr>
        <p:txBody>
          <a:bodyPr/>
          <a:lstStyle/>
          <a:p>
            <a:r>
              <a:rPr lang="en-GB" dirty="0" smtClean="0"/>
              <a:t>Numerical methods</a:t>
            </a:r>
            <a:endParaRPr lang="en-GB" dirty="0"/>
          </a:p>
        </p:txBody>
      </p:sp>
      <p:sp>
        <p:nvSpPr>
          <p:cNvPr id="3" name="2 Marcador de contenido"/>
          <p:cNvSpPr>
            <a:spLocks noGrp="1"/>
          </p:cNvSpPr>
          <p:nvPr>
            <p:ph idx="1"/>
          </p:nvPr>
        </p:nvSpPr>
        <p:spPr>
          <a:xfrm>
            <a:off x="3776946" y="2189674"/>
            <a:ext cx="4546848" cy="4325112"/>
          </a:xfrm>
        </p:spPr>
        <p:txBody>
          <a:bodyPr>
            <a:normAutofit/>
          </a:bodyPr>
          <a:lstStyle/>
          <a:p>
            <a:r>
              <a:rPr lang="en-GB" sz="2000" dirty="0" smtClean="0"/>
              <a:t>Divide the domain ― Discretization</a:t>
            </a:r>
          </a:p>
          <a:p>
            <a:pPr lvl="1"/>
            <a:r>
              <a:rPr lang="en-GB" sz="1800" dirty="0" smtClean="0"/>
              <a:t>Finite difference method</a:t>
            </a:r>
          </a:p>
          <a:p>
            <a:pPr lvl="1">
              <a:buFont typeface="Georgia" pitchFamily="18" charset="0"/>
              <a:buChar char="›"/>
            </a:pPr>
            <a:r>
              <a:rPr lang="en-GB" sz="1800" dirty="0" smtClean="0"/>
              <a:t>Finite volume method</a:t>
            </a:r>
          </a:p>
          <a:p>
            <a:pPr lvl="1"/>
            <a:r>
              <a:rPr lang="en-GB" sz="1800" dirty="0" smtClean="0"/>
              <a:t>Etc.</a:t>
            </a:r>
          </a:p>
          <a:p>
            <a:r>
              <a:rPr lang="en-GB" sz="2000" dirty="0" smtClean="0"/>
              <a:t>Space integration</a:t>
            </a:r>
          </a:p>
          <a:p>
            <a:r>
              <a:rPr lang="en-GB" sz="2000" dirty="0" smtClean="0"/>
              <a:t>Time integration</a:t>
            </a:r>
          </a:p>
        </p:txBody>
      </p:sp>
      <p:sp>
        <p:nvSpPr>
          <p:cNvPr id="184" name="183 CuadroTexto"/>
          <p:cNvSpPr txBox="1"/>
          <p:nvPr/>
        </p:nvSpPr>
        <p:spPr>
          <a:xfrm>
            <a:off x="6773631" y="0"/>
            <a:ext cx="2249178" cy="369332"/>
          </a:xfrm>
          <a:prstGeom prst="rect">
            <a:avLst/>
          </a:prstGeom>
          <a:noFill/>
        </p:spPr>
        <p:txBody>
          <a:bodyPr wrap="square" rtlCol="0">
            <a:spAutoFit/>
          </a:bodyPr>
          <a:lstStyle/>
          <a:p>
            <a:r>
              <a:rPr lang="en-GB" dirty="0" smtClean="0">
                <a:solidFill>
                  <a:schemeClr val="bg1"/>
                </a:solidFill>
              </a:rPr>
              <a:t>Numerical methods</a:t>
            </a:r>
            <a:endParaRPr lang="en-GB" dirty="0">
              <a:solidFill>
                <a:schemeClr val="bg1"/>
              </a:solidFill>
            </a:endParaRPr>
          </a:p>
        </p:txBody>
      </p:sp>
      <p:grpSp>
        <p:nvGrpSpPr>
          <p:cNvPr id="185" name="1006 Grupo"/>
          <p:cNvGrpSpPr/>
          <p:nvPr/>
        </p:nvGrpSpPr>
        <p:grpSpPr>
          <a:xfrm>
            <a:off x="4259670" y="4260512"/>
            <a:ext cx="3638550" cy="2343150"/>
            <a:chOff x="0" y="0"/>
            <a:chExt cx="3638550" cy="2343150"/>
          </a:xfrm>
        </p:grpSpPr>
        <p:grpSp>
          <p:nvGrpSpPr>
            <p:cNvPr id="186" name="933 Grupo"/>
            <p:cNvGrpSpPr/>
            <p:nvPr/>
          </p:nvGrpSpPr>
          <p:grpSpPr>
            <a:xfrm>
              <a:off x="0" y="0"/>
              <a:ext cx="3638550" cy="2343150"/>
              <a:chOff x="0" y="0"/>
              <a:chExt cx="3638550" cy="2343150"/>
            </a:xfrm>
          </p:grpSpPr>
          <p:cxnSp>
            <p:nvCxnSpPr>
              <p:cNvPr id="271" name="881 Conector recto"/>
              <p:cNvCxnSpPr/>
              <p:nvPr/>
            </p:nvCxnSpPr>
            <p:spPr>
              <a:xfrm>
                <a:off x="561975" y="192405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898 Conector recto"/>
              <p:cNvCxnSpPr/>
              <p:nvPr/>
            </p:nvCxnSpPr>
            <p:spPr>
              <a:xfrm>
                <a:off x="561975" y="167640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899 Conector recto"/>
              <p:cNvCxnSpPr/>
              <p:nvPr/>
            </p:nvCxnSpPr>
            <p:spPr>
              <a:xfrm>
                <a:off x="561975" y="142875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900 Conector recto"/>
              <p:cNvCxnSpPr/>
              <p:nvPr/>
            </p:nvCxnSpPr>
            <p:spPr>
              <a:xfrm>
                <a:off x="561975" y="1190625"/>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901 Conector recto"/>
              <p:cNvCxnSpPr/>
              <p:nvPr/>
            </p:nvCxnSpPr>
            <p:spPr>
              <a:xfrm>
                <a:off x="561975" y="942975"/>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902 Conector recto"/>
              <p:cNvCxnSpPr/>
              <p:nvPr/>
            </p:nvCxnSpPr>
            <p:spPr>
              <a:xfrm>
                <a:off x="561975" y="70485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903 Conector recto"/>
              <p:cNvCxnSpPr/>
              <p:nvPr/>
            </p:nvCxnSpPr>
            <p:spPr>
              <a:xfrm>
                <a:off x="561975" y="45720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905 Conector recto"/>
              <p:cNvCxnSpPr/>
              <p:nvPr/>
            </p:nvCxnSpPr>
            <p:spPr>
              <a:xfrm>
                <a:off x="80010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906 Conector recto"/>
              <p:cNvCxnSpPr/>
              <p:nvPr/>
            </p:nvCxnSpPr>
            <p:spPr>
              <a:xfrm>
                <a:off x="10477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907 Conector recto"/>
              <p:cNvCxnSpPr/>
              <p:nvPr/>
            </p:nvCxnSpPr>
            <p:spPr>
              <a:xfrm>
                <a:off x="12763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908 Conector recto"/>
              <p:cNvCxnSpPr/>
              <p:nvPr/>
            </p:nvCxnSpPr>
            <p:spPr>
              <a:xfrm>
                <a:off x="15049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909 Conector recto"/>
              <p:cNvCxnSpPr/>
              <p:nvPr/>
            </p:nvCxnSpPr>
            <p:spPr>
              <a:xfrm>
                <a:off x="17335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910 Conector recto"/>
              <p:cNvCxnSpPr/>
              <p:nvPr/>
            </p:nvCxnSpPr>
            <p:spPr>
              <a:xfrm>
                <a:off x="1952625"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911 Conector recto"/>
              <p:cNvCxnSpPr/>
              <p:nvPr/>
            </p:nvCxnSpPr>
            <p:spPr>
              <a:xfrm>
                <a:off x="21907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912 Conector recto"/>
              <p:cNvCxnSpPr/>
              <p:nvPr/>
            </p:nvCxnSpPr>
            <p:spPr>
              <a:xfrm>
                <a:off x="2409825"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913 Conector recto"/>
              <p:cNvCxnSpPr/>
              <p:nvPr/>
            </p:nvCxnSpPr>
            <p:spPr>
              <a:xfrm>
                <a:off x="262890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914 Conector recto"/>
              <p:cNvCxnSpPr/>
              <p:nvPr/>
            </p:nvCxnSpPr>
            <p:spPr>
              <a:xfrm>
                <a:off x="2828925"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851 Conector recto"/>
              <p:cNvCxnSpPr/>
              <p:nvPr/>
            </p:nvCxnSpPr>
            <p:spPr>
              <a:xfrm>
                <a:off x="66675" y="2152650"/>
                <a:ext cx="3276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9" name="877 Conector recto de flecha"/>
              <p:cNvCxnSpPr/>
              <p:nvPr/>
            </p:nvCxnSpPr>
            <p:spPr>
              <a:xfrm flipV="1">
                <a:off x="561975" y="0"/>
                <a:ext cx="0" cy="215265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0" name="Cuadro de texto 2"/>
                  <p:cNvSpPr txBox="1">
                    <a:spLocks noChangeArrowheads="1"/>
                  </p:cNvSpPr>
                  <p:nvPr/>
                </p:nvSpPr>
                <p:spPr bwMode="auto">
                  <a:xfrm>
                    <a:off x="0" y="192405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s-ES" sz="1100" i="1">
                              <a:effectLst/>
                              <a:latin typeface="Cambria Math"/>
                              <a:ea typeface="Calibri"/>
                              <a:cs typeface="Times New Roman"/>
                            </a:rPr>
                            <m:t>𝑡</m:t>
                          </m:r>
                          <m:r>
                            <a:rPr lang="es-ES" sz="1100" i="1">
                              <a:effectLst/>
                              <a:latin typeface="Cambria Math"/>
                              <a:ea typeface="Calibri"/>
                              <a:cs typeface="Times New Roman"/>
                            </a:rPr>
                            <m:t>=0</m:t>
                          </m:r>
                        </m:oMath>
                      </m:oMathPara>
                    </a14:m>
                    <a:endParaRPr lang="es-ES" sz="1100">
                      <a:effectLst/>
                      <a:latin typeface="Calibri"/>
                      <a:ea typeface="Calibri"/>
                      <a:cs typeface="Times New Roman"/>
                    </a:endParaRPr>
                  </a:p>
                </p:txBody>
              </p:sp>
            </mc:Choice>
            <mc:Fallback xmlns="">
              <p:sp>
                <p:nvSpPr>
                  <p:cNvPr id="290" name="Cuadro de texto 2"/>
                  <p:cNvSpPr txBox="1">
                    <a:spLocks noRot="1" noChangeAspect="1" noMove="1" noResize="1" noEditPoints="1" noAdjustHandles="1" noChangeArrowheads="1" noChangeShapeType="1" noTextEdit="1"/>
                  </p:cNvSpPr>
                  <p:nvPr/>
                </p:nvSpPr>
                <p:spPr bwMode="auto">
                  <a:xfrm>
                    <a:off x="0" y="1924050"/>
                    <a:ext cx="561975" cy="419100"/>
                  </a:xfrm>
                  <a:prstGeom prst="rect">
                    <a:avLst/>
                  </a:prstGeom>
                  <a:blipFill rotWithShape="1">
                    <a:blip r:embed="rId7"/>
                    <a:stretch>
                      <a:fillRect/>
                    </a:stretch>
                  </a:blipFill>
                  <a:ln w="9525">
                    <a:no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1" name="Cuadro de texto 2"/>
                  <p:cNvSpPr txBox="1">
                    <a:spLocks noChangeArrowheads="1"/>
                  </p:cNvSpPr>
                  <p:nvPr/>
                </p:nvSpPr>
                <p:spPr bwMode="auto">
                  <a:xfrm>
                    <a:off x="3076575" y="1876425"/>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d>
                            <m:dPr>
                              <m:ctrlPr>
                                <a:rPr lang="es-ES" sz="1100" i="1">
                                  <a:effectLst/>
                                  <a:latin typeface="Cambria Math"/>
                                  <a:ea typeface="Calibri"/>
                                  <a:cs typeface="Times New Roman"/>
                                </a:rPr>
                              </m:ctrlPr>
                            </m:dPr>
                            <m:e>
                              <m:r>
                                <a:rPr lang="es-ES" sz="1100" i="1">
                                  <a:effectLst/>
                                  <a:latin typeface="Cambria Math"/>
                                  <a:ea typeface="Calibri"/>
                                  <a:cs typeface="Times New Roman"/>
                                </a:rPr>
                                <m:t>𝑥</m:t>
                              </m:r>
                              <m:r>
                                <a:rPr lang="es-ES" sz="1100" i="1">
                                  <a:effectLst/>
                                  <a:latin typeface="Cambria Math"/>
                                  <a:ea typeface="Calibri"/>
                                  <a:cs typeface="Times New Roman"/>
                                </a:rPr>
                                <m:t>,</m:t>
                              </m:r>
                              <m:r>
                                <a:rPr lang="es-ES" sz="1100" i="1">
                                  <a:effectLst/>
                                  <a:latin typeface="Cambria Math"/>
                                  <a:ea typeface="Calibri"/>
                                  <a:cs typeface="Times New Roman"/>
                                </a:rPr>
                                <m:t>𝑦</m:t>
                              </m:r>
                            </m:e>
                          </m:d>
                        </m:oMath>
                      </m:oMathPara>
                    </a14:m>
                    <a:endParaRPr lang="es-ES" sz="1100">
                      <a:effectLst/>
                      <a:latin typeface="Calibri"/>
                      <a:ea typeface="Calibri"/>
                      <a:cs typeface="Times New Roman"/>
                    </a:endParaRPr>
                  </a:p>
                </p:txBody>
              </p:sp>
            </mc:Choice>
            <mc:Fallback xmlns="">
              <p:sp>
                <p:nvSpPr>
                  <p:cNvPr id="291" name="Cuadro de texto 2"/>
                  <p:cNvSpPr txBox="1">
                    <a:spLocks noRot="1" noChangeAspect="1" noMove="1" noResize="1" noEditPoints="1" noAdjustHandles="1" noChangeArrowheads="1" noChangeShapeType="1" noTextEdit="1"/>
                  </p:cNvSpPr>
                  <p:nvPr/>
                </p:nvSpPr>
                <p:spPr bwMode="auto">
                  <a:xfrm>
                    <a:off x="3076575" y="1876425"/>
                    <a:ext cx="561975" cy="419100"/>
                  </a:xfrm>
                  <a:prstGeom prst="rect">
                    <a:avLst/>
                  </a:prstGeom>
                  <a:blipFill rotWithShape="1">
                    <a:blip r:embed="rId8"/>
                    <a:stretch>
                      <a:fillRect/>
                    </a:stretch>
                  </a:blipFill>
                  <a:ln w="9525">
                    <a:no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2" name="Cuadro de texto 2"/>
                  <p:cNvSpPr txBox="1">
                    <a:spLocks noChangeArrowheads="1"/>
                  </p:cNvSpPr>
                  <p:nvPr/>
                </p:nvSpPr>
                <p:spPr bwMode="auto">
                  <a:xfrm>
                    <a:off x="19050" y="142875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m:rPr>
                              <m:sty m:val="p"/>
                            </m:rPr>
                            <a:rPr lang="es-ES" sz="1100">
                              <a:effectLst/>
                              <a:latin typeface="Cambria Math"/>
                              <a:ea typeface="Calibri"/>
                              <a:cs typeface="Times New Roman"/>
                            </a:rPr>
                            <m:t>Δ</m:t>
                          </m:r>
                          <m:r>
                            <a:rPr lang="es-ES" sz="1100" i="1">
                              <a:effectLst/>
                              <a:latin typeface="Cambria Math"/>
                              <a:ea typeface="Calibri"/>
                              <a:cs typeface="Times New Roman"/>
                            </a:rPr>
                            <m:t>𝑡</m:t>
                          </m:r>
                        </m:oMath>
                      </m:oMathPara>
                    </a14:m>
                    <a:endParaRPr lang="es-ES" sz="1100">
                      <a:effectLst/>
                      <a:latin typeface="Calibri"/>
                      <a:ea typeface="Calibri"/>
                      <a:cs typeface="Times New Roman"/>
                    </a:endParaRPr>
                  </a:p>
                </p:txBody>
              </p:sp>
            </mc:Choice>
            <mc:Fallback xmlns="">
              <p:sp>
                <p:nvSpPr>
                  <p:cNvPr id="292" name="Cuadro de texto 2"/>
                  <p:cNvSpPr txBox="1">
                    <a:spLocks noRot="1" noChangeAspect="1" noMove="1" noResize="1" noEditPoints="1" noAdjustHandles="1" noChangeArrowheads="1" noChangeShapeType="1" noTextEdit="1"/>
                  </p:cNvSpPr>
                  <p:nvPr/>
                </p:nvSpPr>
                <p:spPr bwMode="auto">
                  <a:xfrm>
                    <a:off x="19050" y="1428750"/>
                    <a:ext cx="561975" cy="419100"/>
                  </a:xfrm>
                  <a:prstGeom prst="rect">
                    <a:avLst/>
                  </a:prstGeom>
                  <a:blipFill rotWithShape="1">
                    <a:blip r:embed="rId9"/>
                    <a:stretch>
                      <a:fillRect/>
                    </a:stretch>
                  </a:blipFill>
                  <a:ln w="9525">
                    <a:noFill/>
                    <a:miter lim="800000"/>
                    <a:headEnd/>
                    <a:tailEnd/>
                  </a:ln>
                </p:spPr>
                <p:txBody>
                  <a:bodyPr/>
                  <a:lstStyle/>
                  <a:p>
                    <a:r>
                      <a:rPr lang="es-ES">
                        <a:noFill/>
                      </a:rPr>
                      <a:t> </a:t>
                    </a:r>
                  </a:p>
                </p:txBody>
              </p:sp>
            </mc:Fallback>
          </mc:AlternateContent>
          <p:cxnSp>
            <p:nvCxnSpPr>
              <p:cNvPr id="293" name="918 Conector recto de flecha"/>
              <p:cNvCxnSpPr/>
              <p:nvPr/>
            </p:nvCxnSpPr>
            <p:spPr>
              <a:xfrm>
                <a:off x="466725" y="1428750"/>
                <a:ext cx="0" cy="247650"/>
              </a:xfrm>
              <a:prstGeom prst="straightConnector1">
                <a:avLst/>
              </a:prstGeom>
              <a:ln>
                <a:headEnd type="arrow" w="med" len="sm"/>
                <a:tailEnd type="arrow" w="med" len="s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4" name="Cuadro de texto 2"/>
                  <p:cNvSpPr txBox="1">
                    <a:spLocks noChangeArrowheads="1"/>
                  </p:cNvSpPr>
                  <p:nvPr/>
                </p:nvSpPr>
                <p:spPr bwMode="auto">
                  <a:xfrm>
                    <a:off x="76200" y="57150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1100" i="1">
                                  <a:effectLst/>
                                  <a:latin typeface="Cambria Math"/>
                                  <a:ea typeface="Calibri"/>
                                  <a:cs typeface="Times New Roman"/>
                                </a:rPr>
                              </m:ctrlPr>
                            </m:sSupPr>
                            <m:e>
                              <m:r>
                                <a:rPr lang="es-ES" sz="1100" i="1">
                                  <a:effectLst/>
                                  <a:latin typeface="Cambria Math"/>
                                  <a:ea typeface="Calibri"/>
                                  <a:cs typeface="Times New Roman"/>
                                </a:rPr>
                                <m:t>𝑡</m:t>
                              </m:r>
                            </m:e>
                            <m:sup>
                              <m:r>
                                <a:rPr lang="es-ES" sz="1100" i="1">
                                  <a:effectLst/>
                                  <a:latin typeface="Cambria Math"/>
                                  <a:ea typeface="Calibri"/>
                                  <a:cs typeface="Times New Roman"/>
                                </a:rPr>
                                <m:t>𝑛</m:t>
                              </m:r>
                            </m:sup>
                          </m:sSup>
                        </m:oMath>
                      </m:oMathPara>
                    </a14:m>
                    <a:endParaRPr lang="es-ES" sz="1100">
                      <a:effectLst/>
                      <a:latin typeface="Calibri"/>
                      <a:ea typeface="Calibri"/>
                      <a:cs typeface="Times New Roman"/>
                    </a:endParaRPr>
                  </a:p>
                </p:txBody>
              </p:sp>
            </mc:Choice>
            <mc:Fallback xmlns="">
              <p:sp>
                <p:nvSpPr>
                  <p:cNvPr id="294" name="Cuadro de texto 2"/>
                  <p:cNvSpPr txBox="1">
                    <a:spLocks noRot="1" noChangeAspect="1" noMove="1" noResize="1" noEditPoints="1" noAdjustHandles="1" noChangeArrowheads="1" noChangeShapeType="1" noTextEdit="1"/>
                  </p:cNvSpPr>
                  <p:nvPr/>
                </p:nvSpPr>
                <p:spPr bwMode="auto">
                  <a:xfrm>
                    <a:off x="76200" y="571500"/>
                    <a:ext cx="561975" cy="419100"/>
                  </a:xfrm>
                  <a:prstGeom prst="rect">
                    <a:avLst/>
                  </a:prstGeom>
                  <a:blipFill rotWithShape="1">
                    <a:blip r:embed="rId10"/>
                    <a:stretch>
                      <a:fillRect/>
                    </a:stretch>
                  </a:blipFill>
                  <a:ln w="9525">
                    <a:no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5" name="Cuadro de texto 2"/>
                  <p:cNvSpPr txBox="1">
                    <a:spLocks noChangeArrowheads="1"/>
                  </p:cNvSpPr>
                  <p:nvPr/>
                </p:nvSpPr>
                <p:spPr bwMode="auto">
                  <a:xfrm>
                    <a:off x="76200" y="30480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1100" i="1">
                                  <a:effectLst/>
                                  <a:latin typeface="Cambria Math"/>
                                  <a:ea typeface="Calibri"/>
                                  <a:cs typeface="Times New Roman"/>
                                </a:rPr>
                              </m:ctrlPr>
                            </m:sSupPr>
                            <m:e>
                              <m:r>
                                <a:rPr lang="es-ES" sz="1100" i="1">
                                  <a:effectLst/>
                                  <a:latin typeface="Cambria Math"/>
                                  <a:ea typeface="Calibri"/>
                                  <a:cs typeface="Times New Roman"/>
                                </a:rPr>
                                <m:t>𝑡</m:t>
                              </m:r>
                            </m:e>
                            <m:sup>
                              <m:r>
                                <a:rPr lang="es-ES" sz="1100" i="1">
                                  <a:effectLst/>
                                  <a:latin typeface="Cambria Math"/>
                                  <a:ea typeface="Calibri"/>
                                  <a:cs typeface="Times New Roman"/>
                                </a:rPr>
                                <m:t>𝑛</m:t>
                              </m:r>
                              <m:r>
                                <a:rPr lang="es-ES" sz="1100" i="1">
                                  <a:effectLst/>
                                  <a:latin typeface="Cambria Math"/>
                                  <a:ea typeface="Calibri"/>
                                  <a:cs typeface="Times New Roman"/>
                                </a:rPr>
                                <m:t>+1</m:t>
                              </m:r>
                            </m:sup>
                          </m:sSup>
                        </m:oMath>
                      </m:oMathPara>
                    </a14:m>
                    <a:endParaRPr lang="es-ES" sz="1100">
                      <a:effectLst/>
                      <a:latin typeface="Calibri"/>
                      <a:ea typeface="Calibri"/>
                      <a:cs typeface="Times New Roman"/>
                    </a:endParaRPr>
                  </a:p>
                </p:txBody>
              </p:sp>
            </mc:Choice>
            <mc:Fallback xmlns="">
              <p:sp>
                <p:nvSpPr>
                  <p:cNvPr id="295" name="Cuadro de texto 2"/>
                  <p:cNvSpPr txBox="1">
                    <a:spLocks noRot="1" noChangeAspect="1" noMove="1" noResize="1" noEditPoints="1" noAdjustHandles="1" noChangeArrowheads="1" noChangeShapeType="1" noTextEdit="1"/>
                  </p:cNvSpPr>
                  <p:nvPr/>
                </p:nvSpPr>
                <p:spPr bwMode="auto">
                  <a:xfrm>
                    <a:off x="76200" y="304800"/>
                    <a:ext cx="561975" cy="419100"/>
                  </a:xfrm>
                  <a:prstGeom prst="rect">
                    <a:avLst/>
                  </a:prstGeom>
                  <a:blipFill rotWithShape="1">
                    <a:blip r:embed="rId11"/>
                    <a:stretch>
                      <a:fillRect/>
                    </a:stretch>
                  </a:blipFill>
                  <a:ln w="9525">
                    <a:noFill/>
                    <a:miter lim="800000"/>
                    <a:headEnd/>
                    <a:tailEnd/>
                  </a:ln>
                </p:spPr>
                <p:txBody>
                  <a:bodyPr/>
                  <a:lstStyle/>
                  <a:p>
                    <a:r>
                      <a:rPr lang="es-ES">
                        <a:noFill/>
                      </a:rPr>
                      <a:t> </a:t>
                    </a:r>
                  </a:p>
                </p:txBody>
              </p:sp>
            </mc:Fallback>
          </mc:AlternateContent>
          <p:sp>
            <p:nvSpPr>
              <p:cNvPr id="296" name="932 Arco"/>
              <p:cNvSpPr/>
              <p:nvPr/>
            </p:nvSpPr>
            <p:spPr>
              <a:xfrm>
                <a:off x="466725" y="476250"/>
                <a:ext cx="276225" cy="247650"/>
              </a:xfrm>
              <a:prstGeom prst="arc">
                <a:avLst>
                  <a:gd name="adj1" fmla="val 8375669"/>
                  <a:gd name="adj2" fmla="val 1458105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87" name="904 Grupo"/>
            <p:cNvGrpSpPr/>
            <p:nvPr/>
          </p:nvGrpSpPr>
          <p:grpSpPr>
            <a:xfrm>
              <a:off x="514350" y="647700"/>
              <a:ext cx="2381250" cy="114300"/>
              <a:chOff x="0" y="0"/>
              <a:chExt cx="2381250" cy="114300"/>
            </a:xfrm>
          </p:grpSpPr>
          <p:sp>
            <p:nvSpPr>
              <p:cNvPr id="260" name="919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1" name="920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2" name="921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3" name="922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4" name="923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5" name="924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6" name="925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7" name="926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8" name="927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9" name="928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0" name="929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88" name="934 Grupo"/>
            <p:cNvGrpSpPr/>
            <p:nvPr/>
          </p:nvGrpSpPr>
          <p:grpSpPr>
            <a:xfrm>
              <a:off x="514350" y="876300"/>
              <a:ext cx="2381250" cy="114300"/>
              <a:chOff x="0" y="0"/>
              <a:chExt cx="2381250" cy="114300"/>
            </a:xfrm>
          </p:grpSpPr>
          <p:sp>
            <p:nvSpPr>
              <p:cNvPr id="249" name="935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0" name="936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1" name="937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2" name="938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3" name="939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4" name="940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5" name="941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6" name="942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7" name="943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8" name="944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9" name="945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89" name="946 Grupo"/>
            <p:cNvGrpSpPr/>
            <p:nvPr/>
          </p:nvGrpSpPr>
          <p:grpSpPr>
            <a:xfrm>
              <a:off x="514350" y="1133475"/>
              <a:ext cx="2381250" cy="114300"/>
              <a:chOff x="0" y="0"/>
              <a:chExt cx="2381250" cy="114300"/>
            </a:xfrm>
          </p:grpSpPr>
          <p:sp>
            <p:nvSpPr>
              <p:cNvPr id="238" name="947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9" name="948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0" name="949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1" name="950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2" name="951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3" name="952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4" name="953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5" name="954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6" name="955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7" name="956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8" name="957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0" name="958 Grupo"/>
            <p:cNvGrpSpPr/>
            <p:nvPr/>
          </p:nvGrpSpPr>
          <p:grpSpPr>
            <a:xfrm>
              <a:off x="514350" y="1371600"/>
              <a:ext cx="2381250" cy="114300"/>
              <a:chOff x="0" y="0"/>
              <a:chExt cx="2381250" cy="114300"/>
            </a:xfrm>
          </p:grpSpPr>
          <p:sp>
            <p:nvSpPr>
              <p:cNvPr id="227" name="959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8" name="960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9" name="961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0" name="962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1" name="963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2" name="964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3" name="965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4" name="966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5" name="967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6" name="968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7" name="969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1" name="970 Grupo"/>
            <p:cNvGrpSpPr/>
            <p:nvPr/>
          </p:nvGrpSpPr>
          <p:grpSpPr>
            <a:xfrm>
              <a:off x="514350" y="1609725"/>
              <a:ext cx="2381250" cy="114300"/>
              <a:chOff x="0" y="0"/>
              <a:chExt cx="2381250" cy="114300"/>
            </a:xfrm>
          </p:grpSpPr>
          <p:sp>
            <p:nvSpPr>
              <p:cNvPr id="216" name="971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7" name="972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8" name="973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9" name="974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0" name="975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1" name="976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2" name="977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3" name="978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4" name="979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5" name="980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6" name="981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2" name="982 Grupo"/>
            <p:cNvGrpSpPr/>
            <p:nvPr/>
          </p:nvGrpSpPr>
          <p:grpSpPr>
            <a:xfrm>
              <a:off x="514350" y="1866900"/>
              <a:ext cx="2381250" cy="114300"/>
              <a:chOff x="0" y="0"/>
              <a:chExt cx="2381250" cy="114300"/>
            </a:xfrm>
          </p:grpSpPr>
          <p:sp>
            <p:nvSpPr>
              <p:cNvPr id="205" name="983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6" name="984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7" name="985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8" name="986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9" name="987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0" name="988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1" name="989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2" name="990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3" name="991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4" name="992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5" name="993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3" name="994 Grupo"/>
            <p:cNvGrpSpPr/>
            <p:nvPr/>
          </p:nvGrpSpPr>
          <p:grpSpPr>
            <a:xfrm>
              <a:off x="514350" y="2085975"/>
              <a:ext cx="2381250" cy="114300"/>
              <a:chOff x="0" y="0"/>
              <a:chExt cx="2381250" cy="114300"/>
            </a:xfrm>
          </p:grpSpPr>
          <p:sp>
            <p:nvSpPr>
              <p:cNvPr id="194" name="995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5" name="996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6" name="997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7" name="998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8" name="999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9" name="1000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0" name="1001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1" name="1002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2" name="1003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3" name="1004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4" name="1005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nvGrpSpPr>
          <p:cNvPr id="40" name="39 Grupo"/>
          <p:cNvGrpSpPr/>
          <p:nvPr/>
        </p:nvGrpSpPr>
        <p:grpSpPr>
          <a:xfrm>
            <a:off x="572367" y="2105342"/>
            <a:ext cx="2923540" cy="2886075"/>
            <a:chOff x="572367" y="2105342"/>
            <a:chExt cx="2923540" cy="2886075"/>
          </a:xfrm>
        </p:grpSpPr>
        <p:grpSp>
          <p:nvGrpSpPr>
            <p:cNvPr id="4" name="77 Grupo"/>
            <p:cNvGrpSpPr/>
            <p:nvPr/>
          </p:nvGrpSpPr>
          <p:grpSpPr>
            <a:xfrm>
              <a:off x="572367" y="2105342"/>
              <a:ext cx="2923540" cy="2886075"/>
              <a:chOff x="800101" y="800100"/>
              <a:chExt cx="2924174" cy="2886075"/>
            </a:xfrm>
          </p:grpSpPr>
          <p:sp>
            <p:nvSpPr>
              <p:cNvPr id="5" name="78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6" name="79 Grupo"/>
              <p:cNvGrpSpPr/>
              <p:nvPr/>
            </p:nvGrpSpPr>
            <p:grpSpPr>
              <a:xfrm>
                <a:off x="800101" y="800100"/>
                <a:ext cx="2924174" cy="2886075"/>
                <a:chOff x="800101" y="800100"/>
                <a:chExt cx="2924174" cy="2886075"/>
              </a:xfrm>
            </p:grpSpPr>
            <p:grpSp>
              <p:nvGrpSpPr>
                <p:cNvPr id="15" name="80 Grupo"/>
                <p:cNvGrpSpPr/>
                <p:nvPr/>
              </p:nvGrpSpPr>
              <p:grpSpPr>
                <a:xfrm>
                  <a:off x="800101" y="800100"/>
                  <a:ext cx="2924174" cy="2886075"/>
                  <a:chOff x="800101" y="800100"/>
                  <a:chExt cx="2924174" cy="2886075"/>
                </a:xfrm>
              </p:grpSpPr>
              <p:sp>
                <p:nvSpPr>
                  <p:cNvPr id="20" name="8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1" name="82 Grupo"/>
                  <p:cNvGrpSpPr/>
                  <p:nvPr/>
                </p:nvGrpSpPr>
                <p:grpSpPr>
                  <a:xfrm>
                    <a:off x="800101" y="800100"/>
                    <a:ext cx="2924174" cy="2886075"/>
                    <a:chOff x="800101" y="800100"/>
                    <a:chExt cx="2924174" cy="2886075"/>
                  </a:xfrm>
                </p:grpSpPr>
                <p:sp>
                  <p:nvSpPr>
                    <p:cNvPr id="22" name="8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3" name="84 Grupo"/>
                    <p:cNvGrpSpPr/>
                    <p:nvPr/>
                  </p:nvGrpSpPr>
                  <p:grpSpPr>
                    <a:xfrm>
                      <a:off x="800101" y="800100"/>
                      <a:ext cx="2924174" cy="2886075"/>
                      <a:chOff x="800101" y="800100"/>
                      <a:chExt cx="2924174" cy="2886075"/>
                    </a:xfrm>
                  </p:grpSpPr>
                  <p:grpSp>
                    <p:nvGrpSpPr>
                      <p:cNvPr id="24" name="85 Grupo"/>
                      <p:cNvGrpSpPr/>
                      <p:nvPr/>
                    </p:nvGrpSpPr>
                    <p:grpSpPr>
                      <a:xfrm>
                        <a:off x="800101" y="800100"/>
                        <a:ext cx="2924174" cy="2886075"/>
                        <a:chOff x="800101" y="800100"/>
                        <a:chExt cx="2924174" cy="2886075"/>
                      </a:xfrm>
                    </p:grpSpPr>
                    <p:cxnSp>
                      <p:nvCxnSpPr>
                        <p:cNvPr id="32" name="89 Conector recto"/>
                        <p:cNvCxnSpPr/>
                        <p:nvPr/>
                      </p:nvCxnSpPr>
                      <p:spPr>
                        <a:xfrm>
                          <a:off x="895350"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3" name="90 Conector recto"/>
                        <p:cNvCxnSpPr/>
                        <p:nvPr/>
                      </p:nvCxnSpPr>
                      <p:spPr>
                        <a:xfrm>
                          <a:off x="18192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4" name="91 Conector recto"/>
                        <p:cNvCxnSpPr/>
                        <p:nvPr/>
                      </p:nvCxnSpPr>
                      <p:spPr>
                        <a:xfrm>
                          <a:off x="271462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5" name="92 Conector recto"/>
                        <p:cNvCxnSpPr/>
                        <p:nvPr/>
                      </p:nvCxnSpPr>
                      <p:spPr>
                        <a:xfrm>
                          <a:off x="36099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6" name="94 Conector recto"/>
                        <p:cNvCxnSpPr/>
                        <p:nvPr/>
                      </p:nvCxnSpPr>
                      <p:spPr>
                        <a:xfrm flipH="1">
                          <a:off x="800101" y="885825"/>
                          <a:ext cx="2924174" cy="0"/>
                        </a:xfrm>
                        <a:prstGeom prst="line">
                          <a:avLst/>
                        </a:prstGeom>
                      </p:spPr>
                      <p:style>
                        <a:lnRef idx="1">
                          <a:schemeClr val="dk1"/>
                        </a:lnRef>
                        <a:fillRef idx="0">
                          <a:schemeClr val="dk1"/>
                        </a:fillRef>
                        <a:effectRef idx="0">
                          <a:schemeClr val="dk1"/>
                        </a:effectRef>
                        <a:fontRef idx="minor">
                          <a:schemeClr val="tx1"/>
                        </a:fontRef>
                      </p:style>
                    </p:cxnSp>
                    <p:cxnSp>
                      <p:nvCxnSpPr>
                        <p:cNvPr id="37" name="95 Conector recto"/>
                        <p:cNvCxnSpPr/>
                        <p:nvPr/>
                      </p:nvCxnSpPr>
                      <p:spPr>
                        <a:xfrm flipH="1">
                          <a:off x="800101" y="1752600"/>
                          <a:ext cx="2924173" cy="0"/>
                        </a:xfrm>
                        <a:prstGeom prst="line">
                          <a:avLst/>
                        </a:prstGeom>
                      </p:spPr>
                      <p:style>
                        <a:lnRef idx="1">
                          <a:schemeClr val="dk1"/>
                        </a:lnRef>
                        <a:fillRef idx="0">
                          <a:schemeClr val="dk1"/>
                        </a:fillRef>
                        <a:effectRef idx="0">
                          <a:schemeClr val="dk1"/>
                        </a:effectRef>
                        <a:fontRef idx="minor">
                          <a:schemeClr val="tx1"/>
                        </a:fontRef>
                      </p:style>
                    </p:cxnSp>
                    <p:cxnSp>
                      <p:nvCxnSpPr>
                        <p:cNvPr id="38" name="96 Conector recto"/>
                        <p:cNvCxnSpPr/>
                        <p:nvPr/>
                      </p:nvCxnSpPr>
                      <p:spPr>
                        <a:xfrm flipH="1">
                          <a:off x="800101" y="2676525"/>
                          <a:ext cx="2924172" cy="0"/>
                        </a:xfrm>
                        <a:prstGeom prst="line">
                          <a:avLst/>
                        </a:prstGeom>
                      </p:spPr>
                      <p:style>
                        <a:lnRef idx="1">
                          <a:schemeClr val="dk1"/>
                        </a:lnRef>
                        <a:fillRef idx="0">
                          <a:schemeClr val="dk1"/>
                        </a:fillRef>
                        <a:effectRef idx="0">
                          <a:schemeClr val="dk1"/>
                        </a:effectRef>
                        <a:fontRef idx="minor">
                          <a:schemeClr val="tx1"/>
                        </a:fontRef>
                      </p:style>
                    </p:cxnSp>
                    <p:cxnSp>
                      <p:nvCxnSpPr>
                        <p:cNvPr id="39" name="97 Conector recto"/>
                        <p:cNvCxnSpPr/>
                        <p:nvPr/>
                      </p:nvCxnSpPr>
                      <p:spPr>
                        <a:xfrm flipH="1">
                          <a:off x="800101" y="3581400"/>
                          <a:ext cx="2923539" cy="0"/>
                        </a:xfrm>
                        <a:prstGeom prst="line">
                          <a:avLst/>
                        </a:prstGeom>
                      </p:spPr>
                      <p:style>
                        <a:lnRef idx="1">
                          <a:schemeClr val="dk1"/>
                        </a:lnRef>
                        <a:fillRef idx="0">
                          <a:schemeClr val="dk1"/>
                        </a:fillRef>
                        <a:effectRef idx="0">
                          <a:schemeClr val="dk1"/>
                        </a:effectRef>
                        <a:fontRef idx="minor">
                          <a:schemeClr val="tx1"/>
                        </a:fontRef>
                      </p:style>
                    </p:cxnSp>
                  </p:grpSp>
                  <p:sp>
                    <p:nvSpPr>
                      <p:cNvPr id="25" name="9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99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01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09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12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13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1" name="114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sp>
              <p:nvSpPr>
                <p:cNvPr id="16" name="121 Cuadro de texto"/>
                <p:cNvSpPr txBox="1"/>
                <p:nvPr/>
              </p:nvSpPr>
              <p:spPr>
                <a:xfrm>
                  <a:off x="21336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dirty="0">
                      <a:effectLst/>
                      <a:ea typeface="Calibri"/>
                      <a:cs typeface="Times New Roman"/>
                    </a:rPr>
                    <a:t>P</a:t>
                  </a:r>
                  <a:endParaRPr lang="es-ES" sz="1100" dirty="0">
                    <a:effectLst/>
                    <a:ea typeface="Calibri"/>
                    <a:cs typeface="Times New Roman"/>
                  </a:endParaRPr>
                </a:p>
              </p:txBody>
            </p:sp>
            <p:sp>
              <p:nvSpPr>
                <p:cNvPr id="17" name="122 Cuadro de texto"/>
                <p:cNvSpPr txBox="1"/>
                <p:nvPr/>
              </p:nvSpPr>
              <p:spPr>
                <a:xfrm>
                  <a:off x="11811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W</a:t>
                  </a:r>
                  <a:endParaRPr lang="es-ES" sz="1100">
                    <a:effectLst/>
                    <a:ea typeface="Calibri"/>
                    <a:cs typeface="Times New Roman"/>
                  </a:endParaRPr>
                </a:p>
              </p:txBody>
            </p:sp>
            <p:sp>
              <p:nvSpPr>
                <p:cNvPr id="18" name="123 Cuadro de texto"/>
                <p:cNvSpPr txBox="1"/>
                <p:nvPr/>
              </p:nvSpPr>
              <p:spPr>
                <a:xfrm>
                  <a:off x="3038475"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E</a:t>
                  </a:r>
                  <a:endParaRPr lang="es-ES" sz="1100">
                    <a:effectLst/>
                    <a:ea typeface="Calibri"/>
                    <a:cs typeface="Times New Roman"/>
                  </a:endParaRPr>
                </a:p>
              </p:txBody>
            </p:sp>
            <p:sp>
              <p:nvSpPr>
                <p:cNvPr id="19" name="124 Cuadro de texto"/>
                <p:cNvSpPr txBox="1"/>
                <p:nvPr/>
              </p:nvSpPr>
              <p:spPr>
                <a:xfrm>
                  <a:off x="2133600" y="2800350"/>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S</a:t>
                  </a:r>
                  <a:endParaRPr lang="es-ES" sz="1100">
                    <a:effectLst/>
                    <a:ea typeface="Calibri"/>
                    <a:cs typeface="Times New Roman"/>
                  </a:endParaRPr>
                </a:p>
              </p:txBody>
            </p:sp>
          </p:grpSp>
        </p:grpSp>
        <p:sp>
          <p:nvSpPr>
            <p:cNvPr id="153" name="121 Cuadro de texto"/>
            <p:cNvSpPr txBox="1"/>
            <p:nvPr/>
          </p:nvSpPr>
          <p:spPr>
            <a:xfrm>
              <a:off x="1866848" y="2263145"/>
              <a:ext cx="457101"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dirty="0" smtClean="0">
                  <a:effectLst/>
                  <a:ea typeface="Calibri"/>
                  <a:cs typeface="Times New Roman"/>
                </a:rPr>
                <a:t>N</a:t>
              </a:r>
              <a:endParaRPr lang="es-ES" sz="1100" dirty="0">
                <a:effectLst/>
                <a:ea typeface="Calibri"/>
                <a:cs typeface="Times New Roman"/>
              </a:endParaRPr>
            </a:p>
          </p:txBody>
        </p:sp>
      </p:grpSp>
    </p:spTree>
    <p:extLst>
      <p:ext uri="{BB962C8B-B14F-4D97-AF65-F5344CB8AC3E}">
        <p14:creationId xmlns:p14="http://schemas.microsoft.com/office/powerpoint/2010/main" val="267014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783462" y="1368298"/>
            <a:ext cx="5444722" cy="3548431"/>
          </a:xfrm>
          <a:prstGeom prst="rect">
            <a:avLst/>
          </a:prstGeom>
          <a:noFill/>
          <a:ln>
            <a:noFill/>
          </a:ln>
        </p:spPr>
      </p:pic>
      <mc:AlternateContent xmlns:mc="http://schemas.openxmlformats.org/markup-compatibility/2006" xmlns:a14="http://schemas.microsoft.com/office/drawing/2010/main">
        <mc:Choice Requires="a14">
          <p:sp>
            <p:nvSpPr>
              <p:cNvPr id="5" name="4 Rectángulo"/>
              <p:cNvSpPr/>
              <p:nvPr/>
            </p:nvSpPr>
            <p:spPr>
              <a:xfrm>
                <a:off x="1403648" y="5215911"/>
                <a:ext cx="6295954" cy="131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s-ES" i="1" smtClean="0">
                              <a:latin typeface="Cambria Math"/>
                            </a:rPr>
                          </m:ctrlPr>
                        </m:mP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d>
                                      <m:dPr>
                                        <m:ctrlPr>
                                          <a:rPr lang="es-ES" i="1">
                                            <a:latin typeface="Cambria Math"/>
                                          </a:rPr>
                                        </m:ctrlPr>
                                      </m:dPr>
                                      <m:e>
                                        <m:r>
                                          <a:rPr lang="en-GB" i="1">
                                            <a:latin typeface="Cambria Math"/>
                                          </a:rPr>
                                          <m:t>2</m:t>
                                        </m:r>
                                        <m:r>
                                          <a:rPr lang="en-GB" i="1">
                                            <a:latin typeface="Cambria Math"/>
                                          </a:rPr>
                                          <m:t>𝑥</m:t>
                                        </m:r>
                                        <m:r>
                                          <a:rPr lang="en-GB" i="1">
                                            <a:latin typeface="Cambria Math"/>
                                          </a:rPr>
                                          <m:t>+1</m:t>
                                        </m:r>
                                      </m:e>
                                    </m:d>
                                  </m:e>
                                </m:d>
                              </m:e>
                            </m:func>
                            <m:r>
                              <a:rPr lang="en-GB" i="1">
                                <a:latin typeface="Cambria Math"/>
                              </a:rPr>
                              <m:t>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−1,0</m:t>
                                </m:r>
                              </m:e>
                            </m:d>
                            <m:r>
                              <a:rPr lang="en-GB" i="1">
                                <a:latin typeface="Cambria Math"/>
                              </a:rPr>
                              <m:t>  (</m:t>
                            </m:r>
                            <m:r>
                              <a:rPr lang="en-GB" i="1">
                                <a:latin typeface="Cambria Math"/>
                              </a:rPr>
                              <m:t>𝑖𝑛𝑙𝑒𝑡</m:t>
                            </m:r>
                            <m:r>
                              <a:rPr lang="en-GB" i="1">
                                <a:latin typeface="Cambria Math"/>
                              </a:rPr>
                              <m:t>)</m:t>
                            </m:r>
                          </m:e>
                        </m:mr>
                        <m:mr>
                          <m:e>
                            <m:f>
                              <m:fPr>
                                <m:ctrlPr>
                                  <a:rPr lang="es-ES" i="1">
                                    <a:latin typeface="Cambria Math"/>
                                  </a:rPr>
                                </m:ctrlPr>
                              </m:fPr>
                              <m:num>
                                <m:r>
                                  <a:rPr lang="en-GB" i="1">
                                    <a:latin typeface="Cambria Math"/>
                                  </a:rPr>
                                  <m:t>𝜕𝜙</m:t>
                                </m:r>
                              </m:num>
                              <m:den>
                                <m:r>
                                  <a:rPr lang="en-GB" i="1">
                                    <a:latin typeface="Cambria Math"/>
                                  </a:rPr>
                                  <m:t>𝜕</m:t>
                                </m:r>
                                <m:r>
                                  <a:rPr lang="en-GB" i="1">
                                    <a:latin typeface="Cambria Math"/>
                                  </a:rPr>
                                  <m:t>𝑦</m:t>
                                </m:r>
                              </m:den>
                            </m:f>
                            <m:r>
                              <a:rPr lang="en-GB" i="1">
                                <a:latin typeface="Cambria Math"/>
                              </a:rPr>
                              <m:t>=0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0,1</m:t>
                                </m:r>
                              </m:e>
                            </m:d>
                            <m:r>
                              <a:rPr lang="en-GB" i="1">
                                <a:latin typeface="Cambria Math"/>
                              </a:rPr>
                              <m:t>  (</m:t>
                            </m:r>
                            <m:r>
                              <a:rPr lang="en-GB" i="1">
                                <a:latin typeface="Cambria Math"/>
                              </a:rPr>
                              <m:t>𝑜𝑢𝑡𝑙𝑒𝑡</m:t>
                            </m:r>
                            <m:r>
                              <a:rPr lang="en-GB" i="1">
                                <a:latin typeface="Cambria Math"/>
                              </a:rPr>
                              <m:t>)</m:t>
                            </m:r>
                          </m:e>
                        </m:m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e>
                                </m:d>
                              </m:e>
                            </m:func>
                            <m:r>
                              <a:rPr lang="en-GB" i="1">
                                <a:latin typeface="Cambria Math"/>
                              </a:rPr>
                              <m:t>               </m:t>
                            </m:r>
                          </m:e>
                          <m:e>
                            <m:r>
                              <a:rPr lang="en-GB" i="1">
                                <a:latin typeface="Cambria Math"/>
                              </a:rPr>
                              <m:t>(</m:t>
                            </m:r>
                            <m:r>
                              <a:rPr lang="en-GB" i="1">
                                <a:latin typeface="Cambria Math"/>
                              </a:rPr>
                              <m:t>𝑒𝑙𝑠𝑒𝑤h𝑒𝑟𝑒</m:t>
                            </m:r>
                            <m:r>
                              <a:rPr lang="en-GB" i="1">
                                <a:latin typeface="Cambria Math"/>
                              </a:rPr>
                              <m:t>)</m:t>
                            </m:r>
                          </m:e>
                        </m:mr>
                      </m:m>
                    </m:oMath>
                  </m:oMathPara>
                </a14:m>
                <a:endParaRPr lang="es-ES" dirty="0"/>
              </a:p>
            </p:txBody>
          </p:sp>
        </mc:Choice>
        <mc:Fallback xmlns="">
          <p:sp>
            <p:nvSpPr>
              <p:cNvPr id="5" name="4 Rectángulo"/>
              <p:cNvSpPr>
                <a:spLocks noRot="1" noChangeAspect="1" noMove="1" noResize="1" noEditPoints="1" noAdjustHandles="1" noChangeArrowheads="1" noChangeShapeType="1" noTextEdit="1"/>
              </p:cNvSpPr>
              <p:nvPr/>
            </p:nvSpPr>
            <p:spPr>
              <a:xfrm>
                <a:off x="1403648" y="5215911"/>
                <a:ext cx="6295954" cy="1316194"/>
              </a:xfrm>
              <a:prstGeom prst="rect">
                <a:avLst/>
              </a:prstGeom>
              <a:blipFill rotWithShape="1">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5 Rectángulo"/>
              <p:cNvSpPr/>
              <p:nvPr/>
            </p:nvSpPr>
            <p:spPr>
              <a:xfrm>
                <a:off x="4860032" y="3110931"/>
                <a:ext cx="4572000" cy="71763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i="1">
                          <a:latin typeface="Cambria Math"/>
                        </a:rPr>
                        <m:t>𝑢</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𝑦</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𝑥</m:t>
                              </m:r>
                            </m:e>
                            <m:sup>
                              <m:r>
                                <a:rPr lang="en-GB" i="1">
                                  <a:latin typeface="Cambria Math"/>
                                </a:rPr>
                                <m:t>2</m:t>
                              </m:r>
                            </m:sup>
                          </m:sSup>
                        </m:e>
                      </m:d>
                    </m:oMath>
                  </m:oMathPara>
                </a14:m>
                <a:endParaRPr lang="es-ES" dirty="0"/>
              </a:p>
              <a:p>
                <a:pPr/>
                <a14:m>
                  <m:oMathPara xmlns:m="http://schemas.openxmlformats.org/officeDocument/2006/math">
                    <m:oMathParaPr>
                      <m:jc m:val="centerGroup"/>
                    </m:oMathParaPr>
                    <m:oMath xmlns:m="http://schemas.openxmlformats.org/officeDocument/2006/math">
                      <m:r>
                        <a:rPr lang="en-GB" i="1">
                          <a:latin typeface="Cambria Math"/>
                        </a:rPr>
                        <m:t>𝑣</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𝑥</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𝑦</m:t>
                              </m:r>
                            </m:e>
                            <m:sup>
                              <m:r>
                                <a:rPr lang="en-GB" i="1">
                                  <a:latin typeface="Cambria Math"/>
                                </a:rPr>
                                <m:t>2</m:t>
                              </m:r>
                            </m:sup>
                          </m:sSup>
                        </m:e>
                      </m:d>
                    </m:oMath>
                  </m:oMathPara>
                </a14:m>
                <a:endParaRPr lang="es-ES" dirty="0"/>
              </a:p>
            </p:txBody>
          </p:sp>
        </mc:Choice>
        <mc:Fallback xmlns="">
          <p:sp>
            <p:nvSpPr>
              <p:cNvPr id="6" name="5 Rectángulo"/>
              <p:cNvSpPr>
                <a:spLocks noRot="1" noChangeAspect="1" noMove="1" noResize="1" noEditPoints="1" noAdjustHandles="1" noChangeArrowheads="1" noChangeShapeType="1" noTextEdit="1"/>
              </p:cNvSpPr>
              <p:nvPr/>
            </p:nvSpPr>
            <p:spPr>
              <a:xfrm>
                <a:off x="4860032" y="3110931"/>
                <a:ext cx="4572000" cy="717632"/>
              </a:xfrm>
              <a:prstGeom prst="rect">
                <a:avLst/>
              </a:prstGeom>
              <a:blipFill rotWithShape="1">
                <a:blip r:embed="rId5"/>
                <a:stretch>
                  <a:fillRect b="-847"/>
                </a:stretch>
              </a:blipFill>
            </p:spPr>
            <p:txBody>
              <a:bodyPr/>
              <a:lstStyle/>
              <a:p>
                <a:r>
                  <a:rPr lang="es-ES">
                    <a:noFill/>
                  </a:rPr>
                  <a:t> </a:t>
                </a:r>
              </a:p>
            </p:txBody>
          </p:sp>
        </mc:Fallback>
      </mc:AlternateContent>
      <p:sp>
        <p:nvSpPr>
          <p:cNvPr id="7" name="6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
        <p:nvSpPr>
          <p:cNvPr id="2" name="1 Título"/>
          <p:cNvSpPr>
            <a:spLocks noGrp="1"/>
          </p:cNvSpPr>
          <p:nvPr>
            <p:ph type="title"/>
          </p:nvPr>
        </p:nvSpPr>
        <p:spPr>
          <a:xfrm>
            <a:off x="436825" y="622857"/>
            <a:ext cx="8229600" cy="1066800"/>
          </a:xfrm>
        </p:spPr>
        <p:txBody>
          <a:bodyPr/>
          <a:lstStyle/>
          <a:p>
            <a:r>
              <a:rPr lang="en-GB" dirty="0" smtClean="0"/>
              <a:t>Smith-Hutton problem</a:t>
            </a:r>
            <a:endParaRPr lang="en-GB" dirty="0"/>
          </a:p>
        </p:txBody>
      </p:sp>
    </p:spTree>
    <p:extLst>
      <p:ext uri="{BB962C8B-B14F-4D97-AF65-F5344CB8AC3E}">
        <p14:creationId xmlns:p14="http://schemas.microsoft.com/office/powerpoint/2010/main" val="162616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1055" y="1018309"/>
            <a:ext cx="8229600" cy="1066800"/>
          </a:xfrm>
        </p:spPr>
        <p:txBody>
          <a:bodyPr/>
          <a:lstStyle/>
          <a:p>
            <a:r>
              <a:rPr lang="en-GB" dirty="0" smtClean="0"/>
              <a:t>Smith-Hutton problem</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Generic convection-diffusion equation</a:t>
                </a:r>
              </a:p>
              <a:p>
                <a:pPr marL="109728" indent="0">
                  <a:buNone/>
                </a:pPr>
                <a14:m>
                  <m:oMathPara xmlns:m="http://schemas.openxmlformats.org/officeDocument/2006/math">
                    <m:oMathParaPr>
                      <m:jc m:val="centerGroup"/>
                    </m:oMathParaPr>
                    <m:oMath xmlns:m="http://schemas.openxmlformats.org/officeDocument/2006/math">
                      <m:f>
                        <m:fPr>
                          <m:ctrlPr>
                            <a:rPr lang="es-ES" sz="2000" i="1">
                              <a:latin typeface="Cambria Math"/>
                            </a:rPr>
                          </m:ctrlPr>
                        </m:fPr>
                        <m:num>
                          <m:r>
                            <a:rPr lang="en-GB" sz="2000" i="1">
                              <a:latin typeface="Cambria Math"/>
                            </a:rPr>
                            <m:t>𝜕</m:t>
                          </m:r>
                          <m:d>
                            <m:dPr>
                              <m:ctrlPr>
                                <a:rPr lang="es-ES" sz="2000" i="1">
                                  <a:latin typeface="Cambria Math"/>
                                </a:rPr>
                              </m:ctrlPr>
                            </m:dPr>
                            <m:e>
                              <m:r>
                                <a:rPr lang="en-GB" sz="2000" i="1">
                                  <a:latin typeface="Cambria Math"/>
                                </a:rPr>
                                <m:t>𝜌𝜙</m:t>
                              </m:r>
                            </m:e>
                          </m:d>
                        </m:num>
                        <m:den>
                          <m:r>
                            <a:rPr lang="en-GB" sz="2000" i="1">
                              <a:latin typeface="Cambria Math"/>
                            </a:rPr>
                            <m:t>𝜕</m:t>
                          </m:r>
                          <m:r>
                            <a:rPr lang="en-GB" sz="2000" i="1">
                              <a:latin typeface="Cambria Math"/>
                            </a:rPr>
                            <m:t>𝑡</m:t>
                          </m:r>
                        </m:den>
                      </m:f>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𝜌</m:t>
                          </m:r>
                          <m:acc>
                            <m:accPr>
                              <m:chr m:val="⃗"/>
                              <m:ctrlPr>
                                <a:rPr lang="es-ES" sz="2000" i="1">
                                  <a:latin typeface="Cambria Math"/>
                                </a:rPr>
                              </m:ctrlPr>
                            </m:accPr>
                            <m:e>
                              <m:r>
                                <a:rPr lang="en-GB" sz="2000" i="1">
                                  <a:latin typeface="Cambria Math"/>
                                </a:rPr>
                                <m:t>𝑣</m:t>
                              </m:r>
                            </m:e>
                          </m:acc>
                          <m:r>
                            <a:rPr lang="en-GB" sz="2000" i="1">
                              <a:latin typeface="Cambria Math"/>
                            </a:rPr>
                            <m:t>𝜙</m:t>
                          </m:r>
                        </m:e>
                      </m:d>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m:rPr>
                              <m:sty m:val="p"/>
                            </m:rPr>
                            <a:rPr lang="en-GB" sz="2000">
                              <a:latin typeface="Cambria Math"/>
                            </a:rPr>
                            <m:t>Γ</m:t>
                          </m:r>
                          <m:r>
                            <a:rPr lang="en-GB" sz="2000">
                              <a:latin typeface="Cambria Math"/>
                            </a:rPr>
                            <m:t>𝛻</m:t>
                          </m:r>
                          <m:r>
                            <a:rPr lang="en-GB" sz="2000" i="1">
                              <a:latin typeface="Cambria Math"/>
                            </a:rPr>
                            <m:t>𝜙</m:t>
                          </m:r>
                        </m:e>
                      </m:d>
                    </m:oMath>
                  </m:oMathPara>
                </a14:m>
                <a:endParaRPr lang="en-GB" sz="2000" dirty="0" smtClean="0"/>
              </a:p>
              <a:p>
                <a:r>
                  <a:rPr lang="en-GB" sz="2000" dirty="0" smtClean="0"/>
                  <a:t>Steady</a:t>
                </a:r>
              </a:p>
              <a:p>
                <a:r>
                  <a:rPr lang="en-GB" sz="2000" dirty="0" smtClean="0"/>
                  <a:t>Incompressible</a:t>
                </a:r>
              </a:p>
              <a:p>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grpSp>
        <p:nvGrpSpPr>
          <p:cNvPr id="4" name="64 Grupo"/>
          <p:cNvGrpSpPr/>
          <p:nvPr/>
        </p:nvGrpSpPr>
        <p:grpSpPr>
          <a:xfrm>
            <a:off x="5482938" y="3444425"/>
            <a:ext cx="3122296" cy="2943225"/>
            <a:chOff x="0" y="0"/>
            <a:chExt cx="4619625" cy="4543425"/>
          </a:xfrm>
        </p:grpSpPr>
        <p:grpSp>
          <p:nvGrpSpPr>
            <p:cNvPr id="5" name="70 Grupo"/>
            <p:cNvGrpSpPr/>
            <p:nvPr/>
          </p:nvGrpSpPr>
          <p:grpSpPr>
            <a:xfrm>
              <a:off x="47625" y="47625"/>
              <a:ext cx="4533900" cy="4467225"/>
              <a:chOff x="0" y="0"/>
              <a:chExt cx="4533900" cy="4467225"/>
            </a:xfrm>
          </p:grpSpPr>
          <p:sp>
            <p:nvSpPr>
              <p:cNvPr id="31" name="7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2" name="72 Grupo"/>
              <p:cNvGrpSpPr/>
              <p:nvPr/>
            </p:nvGrpSpPr>
            <p:grpSpPr>
              <a:xfrm>
                <a:off x="0" y="0"/>
                <a:ext cx="4533900" cy="4467225"/>
                <a:chOff x="0" y="0"/>
                <a:chExt cx="4533900" cy="4467225"/>
              </a:xfrm>
            </p:grpSpPr>
            <p:sp>
              <p:nvSpPr>
                <p:cNvPr id="33" name="7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4" name="74 Grupo"/>
                <p:cNvGrpSpPr/>
                <p:nvPr/>
              </p:nvGrpSpPr>
              <p:grpSpPr>
                <a:xfrm>
                  <a:off x="0" y="0"/>
                  <a:ext cx="4533900" cy="4467225"/>
                  <a:chOff x="0" y="0"/>
                  <a:chExt cx="4533900" cy="4467225"/>
                </a:xfrm>
              </p:grpSpPr>
              <p:grpSp>
                <p:nvGrpSpPr>
                  <p:cNvPr id="35" name="75 Grupo"/>
                  <p:cNvGrpSpPr/>
                  <p:nvPr/>
                </p:nvGrpSpPr>
                <p:grpSpPr>
                  <a:xfrm>
                    <a:off x="0" y="0"/>
                    <a:ext cx="4533900" cy="4467225"/>
                    <a:chOff x="0" y="0"/>
                    <a:chExt cx="4533900" cy="4467225"/>
                  </a:xfrm>
                </p:grpSpPr>
                <p:cxnSp>
                  <p:nvCxnSpPr>
                    <p:cNvPr id="59" name="76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86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87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88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3" name="93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4" name="100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5" name="102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6" name="103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104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8" name="105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9" name="106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70" name="107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36" name="10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7" name="110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8" name="111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9" name="115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0" name="116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1" name="117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2" name="118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3" name="119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4" name="120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5" name="133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6" name="134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7" name="135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8" name="136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9" name="137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0" name="138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1" name="139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2" name="140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3" name="141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4" name="142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5" name="143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6" name="144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7" name="145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8" name="146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nvGrpSpPr>
            <p:cNvPr id="6" name="147 Grupo"/>
            <p:cNvGrpSpPr/>
            <p:nvPr/>
          </p:nvGrpSpPr>
          <p:grpSpPr>
            <a:xfrm>
              <a:off x="0" y="0"/>
              <a:ext cx="4619625" cy="4543425"/>
              <a:chOff x="0" y="0"/>
              <a:chExt cx="4619625" cy="4543425"/>
            </a:xfrm>
          </p:grpSpPr>
          <p:sp>
            <p:nvSpPr>
              <p:cNvPr id="7" name="148 Elipse"/>
              <p:cNvSpPr/>
              <p:nvPr/>
            </p:nvSpPr>
            <p:spPr>
              <a:xfrm>
                <a:off x="1381125"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 name="149 Elipse"/>
              <p:cNvSpPr/>
              <p:nvPr/>
            </p:nvSpPr>
            <p:spPr>
              <a:xfrm>
                <a:off x="4381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150 Elipse"/>
              <p:cNvSpPr/>
              <p:nvPr/>
            </p:nvSpPr>
            <p:spPr>
              <a:xfrm>
                <a:off x="227647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151 Elipse"/>
              <p:cNvSpPr/>
              <p:nvPr/>
            </p:nvSpPr>
            <p:spPr>
              <a:xfrm>
                <a:off x="31813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1" name="152 Elipse"/>
              <p:cNvSpPr/>
              <p:nvPr/>
            </p:nvSpPr>
            <p:spPr>
              <a:xfrm>
                <a:off x="40862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2" name="153 Elipse"/>
              <p:cNvSpPr/>
              <p:nvPr/>
            </p:nvSpPr>
            <p:spPr>
              <a:xfrm>
                <a:off x="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3" name="154 Elipse"/>
              <p:cNvSpPr/>
              <p:nvPr/>
            </p:nvSpPr>
            <p:spPr>
              <a:xfrm>
                <a:off x="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155 Elipse"/>
              <p:cNvSpPr/>
              <p:nvPr/>
            </p:nvSpPr>
            <p:spPr>
              <a:xfrm>
                <a:off x="0"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5" name="156 Elipse"/>
              <p:cNvSpPr/>
              <p:nvPr/>
            </p:nvSpPr>
            <p:spPr>
              <a:xfrm>
                <a:off x="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6" name="157 Elipse"/>
              <p:cNvSpPr/>
              <p:nvPr/>
            </p:nvSpPr>
            <p:spPr>
              <a:xfrm>
                <a:off x="0"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7" name="158 Elipse"/>
              <p:cNvSpPr/>
              <p:nvPr/>
            </p:nvSpPr>
            <p:spPr>
              <a:xfrm>
                <a:off x="0" y="401955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8" name="159 Elipse"/>
              <p:cNvSpPr/>
              <p:nvPr/>
            </p:nvSpPr>
            <p:spPr>
              <a:xfrm>
                <a:off x="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 name="160 Elipse"/>
              <p:cNvSpPr/>
              <p:nvPr/>
            </p:nvSpPr>
            <p:spPr>
              <a:xfrm>
                <a:off x="46672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 name="161 Elipse"/>
              <p:cNvSpPr/>
              <p:nvPr/>
            </p:nvSpPr>
            <p:spPr>
              <a:xfrm>
                <a:off x="139065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 name="162 Elipse"/>
              <p:cNvSpPr/>
              <p:nvPr/>
            </p:nvSpPr>
            <p:spPr>
              <a:xfrm>
                <a:off x="227647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 name="163 Elipse"/>
              <p:cNvSpPr/>
              <p:nvPr/>
            </p:nvSpPr>
            <p:spPr>
              <a:xfrm>
                <a:off x="319087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 name="164 Elipse"/>
              <p:cNvSpPr/>
              <p:nvPr/>
            </p:nvSpPr>
            <p:spPr>
              <a:xfrm>
                <a:off x="40862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 name="165 Elipse"/>
              <p:cNvSpPr/>
              <p:nvPr/>
            </p:nvSpPr>
            <p:spPr>
              <a:xfrm>
                <a:off x="45434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 name="166 Elipse"/>
              <p:cNvSpPr/>
              <p:nvPr/>
            </p:nvSpPr>
            <p:spPr>
              <a:xfrm>
                <a:off x="4533900" y="40100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167 Elipse"/>
              <p:cNvSpPr/>
              <p:nvPr/>
            </p:nvSpPr>
            <p:spPr>
              <a:xfrm>
                <a:off x="4543425"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68 Elipse"/>
              <p:cNvSpPr/>
              <p:nvPr/>
            </p:nvSpPr>
            <p:spPr>
              <a:xfrm>
                <a:off x="453390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69 Elipse"/>
              <p:cNvSpPr/>
              <p:nvPr/>
            </p:nvSpPr>
            <p:spPr>
              <a:xfrm>
                <a:off x="4543425"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70 Elipse"/>
              <p:cNvSpPr/>
              <p:nvPr/>
            </p:nvSpPr>
            <p:spPr>
              <a:xfrm>
                <a:off x="453390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71 Elipse"/>
              <p:cNvSpPr/>
              <p:nvPr/>
            </p:nvSpPr>
            <p:spPr>
              <a:xfrm>
                <a:off x="45434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sp>
        <p:nvSpPr>
          <p:cNvPr id="71" name="70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Tree>
    <p:extLst>
      <p:ext uri="{BB962C8B-B14F-4D97-AF65-F5344CB8AC3E}">
        <p14:creationId xmlns:p14="http://schemas.microsoft.com/office/powerpoint/2010/main" val="2153145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Smith-Hutton problem ― Results</a:t>
            </a:r>
            <a:endParaRPr lang="en-GB" dirty="0"/>
          </a:p>
        </p:txBody>
      </p:sp>
      <mc:AlternateContent xmlns:mc="http://schemas.openxmlformats.org/markup-compatibility/2006" xmlns:a14="http://schemas.microsoft.com/office/drawing/2010/main">
        <mc:Choice Requires="a14">
          <p:sp>
            <p:nvSpPr>
              <p:cNvPr id="4" name="3 CuadroTexto"/>
              <p:cNvSpPr txBox="1"/>
              <p:nvPr/>
            </p:nvSpPr>
            <p:spPr>
              <a:xfrm>
                <a:off x="551468" y="4634115"/>
                <a:ext cx="374441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=10</m:t>
                      </m:r>
                    </m:oMath>
                  </m:oMathPara>
                </a14:m>
                <a:endParaRPr lang="en-GB" dirty="0"/>
              </a:p>
            </p:txBody>
          </p:sp>
        </mc:Choice>
        <mc:Fallback xmlns="">
          <p:sp>
            <p:nvSpPr>
              <p:cNvPr id="4" name="3 CuadroTexto"/>
              <p:cNvSpPr txBox="1">
                <a:spLocks noRot="1" noChangeAspect="1" noMove="1" noResize="1" noEditPoints="1" noAdjustHandles="1" noChangeArrowheads="1" noChangeShapeType="1" noTextEdit="1"/>
              </p:cNvSpPr>
              <p:nvPr/>
            </p:nvSpPr>
            <p:spPr>
              <a:xfrm>
                <a:off x="551468" y="4634115"/>
                <a:ext cx="3744416" cy="369332"/>
              </a:xfrm>
              <a:prstGeom prst="rect">
                <a:avLst/>
              </a:prstGeom>
              <a:blipFill rotWithShape="1">
                <a:blip r:embed="rId3"/>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4906070" y="3499908"/>
                <a:ext cx="374441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m:t>
                      </m:r>
                      <m:sSup>
                        <m:sSupPr>
                          <m:ctrlPr>
                            <a:rPr lang="es-ES" b="0" i="1" smtClean="0">
                              <a:latin typeface="Cambria Math"/>
                            </a:rPr>
                          </m:ctrlPr>
                        </m:sSupPr>
                        <m:e>
                          <m:r>
                            <a:rPr lang="es-ES" b="0" i="1" smtClean="0">
                              <a:latin typeface="Cambria Math"/>
                            </a:rPr>
                            <m:t>10</m:t>
                          </m:r>
                        </m:e>
                        <m:sup>
                          <m:r>
                            <a:rPr lang="es-ES" b="0" i="1" smtClean="0">
                              <a:latin typeface="Cambria Math"/>
                            </a:rPr>
                            <m:t>3</m:t>
                          </m:r>
                        </m:sup>
                      </m:sSup>
                    </m:oMath>
                  </m:oMathPara>
                </a14:m>
                <a:endParaRPr lang="en-GB" dirty="0"/>
              </a:p>
            </p:txBody>
          </p:sp>
        </mc:Choice>
        <mc:Fallback xmlns="">
          <p:sp>
            <p:nvSpPr>
              <p:cNvPr id="7" name="6 CuadroTexto"/>
              <p:cNvSpPr txBox="1">
                <a:spLocks noRot="1" noChangeAspect="1" noMove="1" noResize="1" noEditPoints="1" noAdjustHandles="1" noChangeArrowheads="1" noChangeShapeType="1" noTextEdit="1"/>
              </p:cNvSpPr>
              <p:nvPr/>
            </p:nvSpPr>
            <p:spPr>
              <a:xfrm>
                <a:off x="4906070" y="3499908"/>
                <a:ext cx="3744416" cy="369332"/>
              </a:xfrm>
              <a:prstGeom prst="rect">
                <a:avLst/>
              </a:prstGeom>
              <a:blipFill rotWithShape="1">
                <a:blip r:embed="rId4"/>
                <a:stretch>
                  <a:fillRect b="-13115"/>
                </a:stretch>
              </a:blipFill>
            </p:spPr>
            <p:txBody>
              <a:bodyPr/>
              <a:lstStyle/>
              <a:p>
                <a:r>
                  <a:rPr lang="es-ES">
                    <a:noFill/>
                  </a:rPr>
                  <a:t> </a:t>
                </a:r>
              </a:p>
            </p:txBody>
          </p:sp>
        </mc:Fallback>
      </mc:AlternateContent>
      <p:sp>
        <p:nvSpPr>
          <p:cNvPr id="8" name="7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79" y="1988840"/>
            <a:ext cx="4242794" cy="2483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1616" y="4005064"/>
            <a:ext cx="4233325" cy="247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32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Driven cavity problem</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57713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2563436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1415</TotalTime>
  <Words>1581</Words>
  <Application>Microsoft Office PowerPoint</Application>
  <PresentationFormat>Presentación en pantalla (4:3)</PresentationFormat>
  <Paragraphs>205</Paragraphs>
  <Slides>22</Slides>
  <Notes>14</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Urbano</vt:lpstr>
      <vt:lpstr>Study for the computational resolution of conservation equations of mass, momentum and energy. Possible application to different aeronautical and industrial engineering problems: Case 1B</vt:lpstr>
      <vt:lpstr>List of contents</vt:lpstr>
      <vt:lpstr>Objectives</vt:lpstr>
      <vt:lpstr>Conservation equations</vt:lpstr>
      <vt:lpstr>Numerical methods</vt:lpstr>
      <vt:lpstr>Smith-Hutton problem</vt:lpstr>
      <vt:lpstr>Smith-Hutton problem</vt:lpstr>
      <vt:lpstr>Smith-Hutton problem ― Results</vt:lpstr>
      <vt:lpstr>Driven cavity problem</vt:lpstr>
      <vt:lpstr>Driven cavity problem</vt:lpstr>
      <vt:lpstr>Fractional Step Method</vt:lpstr>
      <vt:lpstr>Staggered meshes</vt:lpstr>
      <vt:lpstr>Driven cavity problem ― Results</vt:lpstr>
      <vt:lpstr>Differentially heated cavity</vt:lpstr>
      <vt:lpstr>Differentially heated cavity</vt:lpstr>
      <vt:lpstr>Differentially heated cavity ― Results</vt:lpstr>
      <vt:lpstr>Square cylinder</vt:lpstr>
      <vt:lpstr>Square cylinder</vt:lpstr>
      <vt:lpstr>Square cylinder ― Results</vt:lpstr>
      <vt:lpstr>Square cylinder - Results</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for the computational resolution of conservation equations of mass, momentum and energy. Possible application to different aeronautical and industrial engineering problems: Case 1B</dc:title>
  <dc:creator>Laura</dc:creator>
  <cp:lastModifiedBy>Laura</cp:lastModifiedBy>
  <cp:revision>67</cp:revision>
  <dcterms:created xsi:type="dcterms:W3CDTF">2017-06-21T17:09:21Z</dcterms:created>
  <dcterms:modified xsi:type="dcterms:W3CDTF">2017-07-04T11:57:46Z</dcterms:modified>
</cp:coreProperties>
</file>