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64" r:id="rId4"/>
    <p:sldId id="265" r:id="rId5"/>
    <p:sldId id="266" r:id="rId6"/>
    <p:sldId id="268" r:id="rId7"/>
    <p:sldId id="260" r:id="rId8"/>
    <p:sldId id="262" r:id="rId9"/>
    <p:sldId id="267" r:id="rId10"/>
    <p:sldId id="263"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A4E957-03F2-46D4-A2D6-2D3451FB1C3D}" type="datetimeFigureOut">
              <a:rPr lang="es-ES" smtClean="0"/>
              <a:t>23/06/2017</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9FDDF-B99F-442F-B40C-87431AF55291}" type="slidenum">
              <a:rPr lang="es-ES" smtClean="0"/>
              <a:t>‹Nº›</a:t>
            </a:fld>
            <a:endParaRPr lang="es-ES"/>
          </a:p>
        </p:txBody>
      </p:sp>
    </p:spTree>
    <p:extLst>
      <p:ext uri="{BB962C8B-B14F-4D97-AF65-F5344CB8AC3E}">
        <p14:creationId xmlns:p14="http://schemas.microsoft.com/office/powerpoint/2010/main" val="2247000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Good morning. I am Laura </a:t>
            </a:r>
            <a:r>
              <a:rPr lang="en-GB" noProof="0" dirty="0" err="1" smtClean="0"/>
              <a:t>Pla</a:t>
            </a:r>
            <a:r>
              <a:rPr lang="en-GB" noProof="0" dirty="0" smtClean="0"/>
              <a:t> </a:t>
            </a:r>
            <a:r>
              <a:rPr lang="en-GB" noProof="0" dirty="0" err="1" smtClean="0"/>
              <a:t>Olea</a:t>
            </a:r>
            <a:r>
              <a:rPr lang="en-GB" noProof="0" dirty="0" smtClean="0"/>
              <a:t> and I am going to present my study on the computational resolution of the conservation equations.</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1</a:t>
            </a:fld>
            <a:endParaRPr lang="es-ES"/>
          </a:p>
        </p:txBody>
      </p:sp>
    </p:spTree>
    <p:extLst>
      <p:ext uri="{BB962C8B-B14F-4D97-AF65-F5344CB8AC3E}">
        <p14:creationId xmlns:p14="http://schemas.microsoft.com/office/powerpoint/2010/main" val="2552042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GB" noProof="0" dirty="0" smtClean="0"/>
              <a:t>What were the objectives of this work? Well, the main objective was to increase my knowledge in the field of the computational methods in order to solve the conservation equations. However, in order to summarize all the knowledge obtained, a</a:t>
            </a:r>
            <a:r>
              <a:rPr lang="en-GB" baseline="0" noProof="0" dirty="0" smtClean="0"/>
              <a:t> second objective was to use these methods to solve a specific case.</a:t>
            </a:r>
          </a:p>
          <a:p>
            <a:r>
              <a:rPr lang="en-GB" baseline="0" noProof="0" dirty="0" smtClean="0"/>
              <a:t>To do so, the methodology was to begin solving some simple cases that required the use of numerical schemes. These cases would provide an introduction to different computational methods. For each case, the resolution began with the identification of the mathematical formulation needed to solve the problem. Then, a convenient discretization method was applied and, finally, a code was developed. At the end of the study, all this knowledge was applied to the specific case, following the same methodology</a:t>
            </a:r>
            <a:endParaRPr lang="en-GB" noProof="0" dirty="0"/>
          </a:p>
        </p:txBody>
      </p:sp>
      <p:sp>
        <p:nvSpPr>
          <p:cNvPr id="4" name="3 Marcador de número de diapositiva"/>
          <p:cNvSpPr>
            <a:spLocks noGrp="1"/>
          </p:cNvSpPr>
          <p:nvPr>
            <p:ph type="sldNum" sz="quarter" idx="10"/>
          </p:nvPr>
        </p:nvSpPr>
        <p:spPr/>
        <p:txBody>
          <a:bodyPr/>
          <a:lstStyle/>
          <a:p>
            <a:fld id="{FD59FDDF-B99F-442F-B40C-87431AF55291}" type="slidenum">
              <a:rPr lang="es-ES" smtClean="0"/>
              <a:t>3</a:t>
            </a:fld>
            <a:endParaRPr lang="es-ES"/>
          </a:p>
        </p:txBody>
      </p:sp>
    </p:spTree>
    <p:extLst>
      <p:ext uri="{BB962C8B-B14F-4D97-AF65-F5344CB8AC3E}">
        <p14:creationId xmlns:p14="http://schemas.microsoft.com/office/powerpoint/2010/main" val="2210548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3BD59D99-EEA4-4089-BF26-C9E4D06201E8}" type="datetimeFigureOut">
              <a:rPr lang="es-ES" smtClean="0"/>
              <a:t>23/06/2017</a:t>
            </a:fld>
            <a:endParaRPr lang="es-ES"/>
          </a:p>
        </p:txBody>
      </p:sp>
      <p:sp>
        <p:nvSpPr>
          <p:cNvPr id="17" name="16 Marcador de pie de página"/>
          <p:cNvSpPr>
            <a:spLocks noGrp="1"/>
          </p:cNvSpPr>
          <p:nvPr>
            <p:ph type="ftr" sz="quarter" idx="11"/>
          </p:nvPr>
        </p:nvSpPr>
        <p:spPr>
          <a:xfrm>
            <a:off x="5410200" y="4205288"/>
            <a:ext cx="1295400" cy="457200"/>
          </a:xfrm>
        </p:spPr>
        <p:txBody>
          <a:bodyPr/>
          <a:lstStyle/>
          <a:p>
            <a:endParaRPr lang="es-ES"/>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BD815B1-5062-4DDA-B7EA-0EA0DA462100}"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3BD59D99-EEA4-4089-BF26-C9E4D06201E8}" type="datetimeFigureOut">
              <a:rPr lang="es-ES" smtClean="0"/>
              <a:t>23/06/2017</a:t>
            </a:fld>
            <a:endParaRPr lang="es-ES"/>
          </a:p>
        </p:txBody>
      </p:sp>
      <p:sp>
        <p:nvSpPr>
          <p:cNvPr id="27" name="26 Marcador de número de diapositiva"/>
          <p:cNvSpPr>
            <a:spLocks noGrp="1"/>
          </p:cNvSpPr>
          <p:nvPr>
            <p:ph type="sldNum" sz="quarter" idx="11"/>
          </p:nvPr>
        </p:nvSpPr>
        <p:spPr/>
        <p:txBody>
          <a:bodyPr rtlCol="0"/>
          <a:lstStyle/>
          <a:p>
            <a:fld id="{EBD815B1-5062-4DDA-B7EA-0EA0DA462100}" type="slidenum">
              <a:rPr lang="es-ES" smtClean="0"/>
              <a:t>‹Nº›</a:t>
            </a:fld>
            <a:endParaRPr lang="es-ES"/>
          </a:p>
        </p:txBody>
      </p:sp>
      <p:sp>
        <p:nvSpPr>
          <p:cNvPr id="28" name="2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3BD59D99-EEA4-4089-BF26-C9E4D06201E8}" type="datetimeFigureOut">
              <a:rPr lang="es-ES" smtClean="0"/>
              <a:t>23/06/2017</a:t>
            </a:fld>
            <a:endParaRPr lang="es-ES"/>
          </a:p>
        </p:txBody>
      </p:sp>
      <p:sp>
        <p:nvSpPr>
          <p:cNvPr id="4" name="3 Marcador de pie de página"/>
          <p:cNvSpPr>
            <a:spLocks noGrp="1"/>
          </p:cNvSpPr>
          <p:nvPr>
            <p:ph type="ftr" sz="quarter" idx="11"/>
          </p:nvPr>
        </p:nvSpPr>
        <p:spPr>
          <a:xfrm>
            <a:off x="5257800" y="612648"/>
            <a:ext cx="1325880" cy="457200"/>
          </a:xfrm>
        </p:spPr>
        <p:txBody>
          <a:bodyPr/>
          <a:lstStyle/>
          <a:p>
            <a:endParaRPr lang="es-ES"/>
          </a:p>
        </p:txBody>
      </p:sp>
      <p:sp>
        <p:nvSpPr>
          <p:cNvPr id="5" name="4 Marcador de número de diapositiva"/>
          <p:cNvSpPr>
            <a:spLocks noGrp="1"/>
          </p:cNvSpPr>
          <p:nvPr>
            <p:ph type="sldNum" sz="quarter" idx="12"/>
          </p:nvPr>
        </p:nvSpPr>
        <p:spPr>
          <a:xfrm>
            <a:off x="8174736" y="2272"/>
            <a:ext cx="762000" cy="365760"/>
          </a:xfrm>
        </p:spPr>
        <p:txBody>
          <a:bodyPr/>
          <a:lstStyle/>
          <a:p>
            <a:fld id="{EBD815B1-5062-4DDA-B7EA-0EA0DA46210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3BD59D99-EEA4-4089-BF26-C9E4D06201E8}" type="datetimeFigureOut">
              <a:rPr lang="es-ES" smtClean="0"/>
              <a:t>23/06/2017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BD815B1-5062-4DDA-B7EA-0EA0DA46210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BD59D99-EEA4-4089-BF26-C9E4D06201E8}" type="datetimeFigureOut">
              <a:rPr lang="es-ES" smtClean="0"/>
              <a:t>23/06/2017</a:t>
            </a:fld>
            <a:endParaRPr lang="es-ES"/>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ES"/>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BD815B1-5062-4DDA-B7EA-0EA0DA462100}"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n-GB" sz="3200" b="1" dirty="0" smtClean="0"/>
              <a:t>Study for the computational resolution of conservation equations of mass, momentum and energy. Possible application to different aeronautical and industrial engineering problems: Case 1B</a:t>
            </a:r>
            <a:endParaRPr lang="en-GB" sz="3200" b="1" dirty="0"/>
          </a:p>
        </p:txBody>
      </p:sp>
      <p:sp>
        <p:nvSpPr>
          <p:cNvPr id="3" name="2 Subtítulo"/>
          <p:cNvSpPr>
            <a:spLocks noGrp="1"/>
          </p:cNvSpPr>
          <p:nvPr>
            <p:ph type="subTitle" idx="1"/>
          </p:nvPr>
        </p:nvSpPr>
        <p:spPr/>
        <p:txBody>
          <a:bodyPr>
            <a:normAutofit fontScale="70000" lnSpcReduction="20000"/>
          </a:bodyPr>
          <a:lstStyle/>
          <a:p>
            <a:r>
              <a:rPr lang="en-GB" b="1" dirty="0" smtClean="0"/>
              <a:t>Author:</a:t>
            </a:r>
            <a:r>
              <a:rPr lang="en-GB" dirty="0" smtClean="0"/>
              <a:t> Laura </a:t>
            </a:r>
            <a:r>
              <a:rPr lang="en-GB" dirty="0" err="1" smtClean="0"/>
              <a:t>Pla</a:t>
            </a:r>
            <a:r>
              <a:rPr lang="en-GB" dirty="0" smtClean="0"/>
              <a:t> </a:t>
            </a:r>
            <a:r>
              <a:rPr lang="en-GB" dirty="0" err="1" smtClean="0"/>
              <a:t>Olea</a:t>
            </a:r>
            <a:endParaRPr lang="en-GB" dirty="0" smtClean="0"/>
          </a:p>
          <a:p>
            <a:r>
              <a:rPr lang="en-GB" b="1" dirty="0" smtClean="0"/>
              <a:t>Director:</a:t>
            </a:r>
            <a:r>
              <a:rPr lang="en-GB" dirty="0" smtClean="0"/>
              <a:t> Carlos David Perez </a:t>
            </a:r>
            <a:r>
              <a:rPr lang="en-GB" dirty="0" err="1" smtClean="0"/>
              <a:t>Segarra</a:t>
            </a:r>
            <a:endParaRPr lang="en-GB" dirty="0" smtClean="0"/>
          </a:p>
          <a:p>
            <a:r>
              <a:rPr lang="en-GB" b="1" dirty="0" smtClean="0"/>
              <a:t>Co-Director:</a:t>
            </a:r>
            <a:r>
              <a:rPr lang="en-GB" dirty="0" smtClean="0"/>
              <a:t> </a:t>
            </a:r>
            <a:r>
              <a:rPr lang="en-GB" dirty="0" err="1" smtClean="0"/>
              <a:t>Asensio</a:t>
            </a:r>
            <a:r>
              <a:rPr lang="en-GB" dirty="0" smtClean="0"/>
              <a:t> </a:t>
            </a:r>
            <a:r>
              <a:rPr lang="en-GB" dirty="0" err="1" smtClean="0"/>
              <a:t>Oliva</a:t>
            </a:r>
            <a:r>
              <a:rPr lang="en-GB" dirty="0" smtClean="0"/>
              <a:t> </a:t>
            </a:r>
            <a:r>
              <a:rPr lang="en-GB" dirty="0" err="1" smtClean="0"/>
              <a:t>Llena</a:t>
            </a:r>
            <a:endParaRPr lang="en-GB" dirty="0" smtClean="0"/>
          </a:p>
          <a:p>
            <a:r>
              <a:rPr lang="en-GB" b="1" dirty="0" smtClean="0"/>
              <a:t>Degree:</a:t>
            </a:r>
            <a:r>
              <a:rPr lang="en-GB" dirty="0" smtClean="0"/>
              <a:t> </a:t>
            </a:r>
            <a:r>
              <a:rPr lang="en-GB" dirty="0" err="1" smtClean="0"/>
              <a:t>Grau</a:t>
            </a:r>
            <a:r>
              <a:rPr lang="en-GB" dirty="0" smtClean="0"/>
              <a:t> en </a:t>
            </a:r>
            <a:r>
              <a:rPr lang="en-GB" dirty="0" err="1" smtClean="0"/>
              <a:t>Enginyeria</a:t>
            </a:r>
            <a:r>
              <a:rPr lang="en-GB" dirty="0" smtClean="0"/>
              <a:t> en </a:t>
            </a:r>
            <a:r>
              <a:rPr lang="en-GB" dirty="0" err="1" smtClean="0"/>
              <a:t>Tecnologies</a:t>
            </a:r>
            <a:r>
              <a:rPr lang="en-GB" dirty="0" smtClean="0"/>
              <a:t> </a:t>
            </a:r>
            <a:r>
              <a:rPr lang="en-GB" dirty="0" err="1" smtClean="0"/>
              <a:t>Aeroespacials</a:t>
            </a:r>
            <a:endParaRPr lang="en-GB" dirty="0" smtClean="0"/>
          </a:p>
          <a:p>
            <a:r>
              <a:rPr lang="en-GB" b="1" dirty="0" smtClean="0"/>
              <a:t>Delivery date:</a:t>
            </a:r>
            <a:r>
              <a:rPr lang="en-GB" dirty="0" smtClean="0"/>
              <a:t> 10-06-2017 (Spring 2016-2017)</a:t>
            </a:r>
            <a:endParaRPr lang="en-GB" dirty="0"/>
          </a:p>
        </p:txBody>
      </p:sp>
    </p:spTree>
    <p:extLst>
      <p:ext uri="{BB962C8B-B14F-4D97-AF65-F5344CB8AC3E}">
        <p14:creationId xmlns:p14="http://schemas.microsoft.com/office/powerpoint/2010/main" val="2702468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Conclusions</a:t>
            </a:r>
            <a:endParaRPr lang="en-GB" dirty="0"/>
          </a:p>
        </p:txBody>
      </p:sp>
      <p:sp>
        <p:nvSpPr>
          <p:cNvPr id="3" name="2 Marcador de contenido"/>
          <p:cNvSpPr>
            <a:spLocks noGrp="1"/>
          </p:cNvSpPr>
          <p:nvPr>
            <p:ph idx="1"/>
          </p:nvPr>
        </p:nvSpPr>
        <p:spPr/>
        <p:txBody>
          <a:bodyPr>
            <a:normAutofit/>
          </a:bodyPr>
          <a:lstStyle/>
          <a:p>
            <a:endParaRPr lang="es-ES" sz="2000" dirty="0"/>
          </a:p>
        </p:txBody>
      </p:sp>
    </p:spTree>
    <p:extLst>
      <p:ext uri="{BB962C8B-B14F-4D97-AF65-F5344CB8AC3E}">
        <p14:creationId xmlns:p14="http://schemas.microsoft.com/office/powerpoint/2010/main" val="3665882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List of contents</a:t>
            </a:r>
            <a:endParaRPr lang="en-GB" dirty="0"/>
          </a:p>
        </p:txBody>
      </p:sp>
      <p:sp>
        <p:nvSpPr>
          <p:cNvPr id="3" name="2 Marcador de contenido"/>
          <p:cNvSpPr>
            <a:spLocks noGrp="1"/>
          </p:cNvSpPr>
          <p:nvPr>
            <p:ph idx="1"/>
          </p:nvPr>
        </p:nvSpPr>
        <p:spPr/>
        <p:txBody>
          <a:bodyPr/>
          <a:lstStyle/>
          <a:p>
            <a:endParaRPr lang="es-ES" dirty="0"/>
          </a:p>
        </p:txBody>
      </p:sp>
    </p:spTree>
    <p:extLst>
      <p:ext uri="{BB962C8B-B14F-4D97-AF65-F5344CB8AC3E}">
        <p14:creationId xmlns:p14="http://schemas.microsoft.com/office/powerpoint/2010/main" val="174429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Objectives</a:t>
            </a:r>
            <a:endParaRPr lang="en-GB" dirty="0"/>
          </a:p>
        </p:txBody>
      </p:sp>
      <p:sp>
        <p:nvSpPr>
          <p:cNvPr id="3" name="2 Marcador de contenido"/>
          <p:cNvSpPr>
            <a:spLocks noGrp="1"/>
          </p:cNvSpPr>
          <p:nvPr>
            <p:ph idx="1"/>
          </p:nvPr>
        </p:nvSpPr>
        <p:spPr>
          <a:xfrm>
            <a:off x="459926" y="1988840"/>
            <a:ext cx="8229600" cy="4325112"/>
          </a:xfrm>
        </p:spPr>
        <p:txBody>
          <a:bodyPr>
            <a:normAutofit/>
          </a:bodyPr>
          <a:lstStyle/>
          <a:p>
            <a:r>
              <a:rPr lang="en-GB" sz="2000" dirty="0" smtClean="0"/>
              <a:t>Provide knowledge in computational methods</a:t>
            </a:r>
          </a:p>
          <a:p>
            <a:r>
              <a:rPr lang="en-GB" sz="2000" dirty="0" smtClean="0"/>
              <a:t>Study of a specific case</a:t>
            </a:r>
            <a:endParaRPr lang="en-GB" sz="2000" dirty="0"/>
          </a:p>
        </p:txBody>
      </p:sp>
      <p:sp>
        <p:nvSpPr>
          <p:cNvPr id="4" name="1 Título"/>
          <p:cNvSpPr txBox="1">
            <a:spLocks/>
          </p:cNvSpPr>
          <p:nvPr/>
        </p:nvSpPr>
        <p:spPr>
          <a:xfrm>
            <a:off x="464809" y="2949027"/>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GB" dirty="0" smtClean="0"/>
              <a:t>Methodology</a:t>
            </a:r>
            <a:endParaRPr lang="en-GB" dirty="0"/>
          </a:p>
        </p:txBody>
      </p:sp>
      <p:sp>
        <p:nvSpPr>
          <p:cNvPr id="5" name="2 Marcador de contenido"/>
          <p:cNvSpPr txBox="1">
            <a:spLocks/>
          </p:cNvSpPr>
          <p:nvPr/>
        </p:nvSpPr>
        <p:spPr>
          <a:xfrm>
            <a:off x="459926" y="3861048"/>
            <a:ext cx="8229600" cy="1872208"/>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Basic </a:t>
            </a:r>
            <a:r>
              <a:rPr lang="en-GB" sz="2000" dirty="0" smtClean="0"/>
              <a:t>cases</a:t>
            </a:r>
          </a:p>
          <a:p>
            <a:pPr lvl="1"/>
            <a:r>
              <a:rPr lang="en-GB" sz="1800" dirty="0" smtClean="0"/>
              <a:t>Mathematical formulation</a:t>
            </a:r>
          </a:p>
          <a:p>
            <a:pPr lvl="1"/>
            <a:r>
              <a:rPr lang="en-GB" sz="1800" dirty="0" smtClean="0"/>
              <a:t>Numerical method</a:t>
            </a:r>
          </a:p>
          <a:p>
            <a:pPr lvl="1"/>
            <a:r>
              <a:rPr lang="en-GB" sz="1800" dirty="0" smtClean="0"/>
              <a:t>Code development</a:t>
            </a:r>
            <a:endParaRPr lang="en-GB" sz="1800" dirty="0" smtClean="0"/>
          </a:p>
          <a:p>
            <a:r>
              <a:rPr lang="en-GB" sz="2000" dirty="0" smtClean="0"/>
              <a:t>Specific application</a:t>
            </a:r>
            <a:endParaRPr lang="en-GB" sz="2000" dirty="0"/>
          </a:p>
        </p:txBody>
      </p:sp>
    </p:spTree>
    <p:extLst>
      <p:ext uri="{BB962C8B-B14F-4D97-AF65-F5344CB8AC3E}">
        <p14:creationId xmlns:p14="http://schemas.microsoft.com/office/powerpoint/2010/main" val="381744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9980"/>
            <a:ext cx="8229600" cy="1066800"/>
          </a:xfrm>
        </p:spPr>
        <p:txBody>
          <a:bodyPr/>
          <a:lstStyle/>
          <a:p>
            <a:r>
              <a:rPr lang="en-GB" dirty="0" smtClean="0"/>
              <a:t>Conservation equations</a:t>
            </a:r>
            <a:endParaRPr lang="en-GB" dirty="0"/>
          </a:p>
        </p:txBody>
      </p:sp>
      <p:sp>
        <p:nvSpPr>
          <p:cNvPr id="3" name="2 Marcador de contenido"/>
          <p:cNvSpPr>
            <a:spLocks noGrp="1"/>
          </p:cNvSpPr>
          <p:nvPr>
            <p:ph idx="1"/>
          </p:nvPr>
        </p:nvSpPr>
        <p:spPr>
          <a:xfrm>
            <a:off x="457200" y="3573016"/>
            <a:ext cx="8229600" cy="3001520"/>
          </a:xfrm>
        </p:spPr>
        <p:txBody>
          <a:bodyPr/>
          <a:lstStyle/>
          <a:p>
            <a:r>
              <a:rPr lang="en-GB" sz="2000" dirty="0" smtClean="0"/>
              <a:t>Numerical methods</a:t>
            </a:r>
          </a:p>
          <a:p>
            <a:pPr lvl="1"/>
            <a:r>
              <a:rPr lang="en-GB" sz="1800" dirty="0" smtClean="0"/>
              <a:t>Finite Volume Method (FVM)</a:t>
            </a:r>
          </a:p>
          <a:p>
            <a:r>
              <a:rPr lang="en-GB" sz="2000" dirty="0" smtClean="0"/>
              <a:t>Mesh</a:t>
            </a:r>
          </a:p>
          <a:p>
            <a:r>
              <a:rPr lang="en-GB" sz="2000" dirty="0" smtClean="0"/>
              <a:t>Time integration</a:t>
            </a:r>
          </a:p>
          <a:p>
            <a:r>
              <a:rPr lang="en-GB" sz="2000" dirty="0" smtClean="0"/>
              <a:t>Interpolation scheme</a:t>
            </a:r>
          </a:p>
          <a:p>
            <a:endParaRPr lang="en-GB" dirty="0"/>
          </a:p>
        </p:txBody>
      </p:sp>
      <mc:AlternateContent xmlns:mc="http://schemas.openxmlformats.org/markup-compatibility/2006" xmlns:a14="http://schemas.microsoft.com/office/drawing/2010/main">
        <mc:Choice Requires="a14">
          <p:sp>
            <p:nvSpPr>
              <p:cNvPr id="4" name="3 CuadroTexto"/>
              <p:cNvSpPr txBox="1"/>
              <p:nvPr/>
            </p:nvSpPr>
            <p:spPr>
              <a:xfrm>
                <a:off x="899592" y="1592707"/>
                <a:ext cx="5472608" cy="1949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𝜕𝜌</m:t>
                          </m:r>
                        </m:num>
                        <m:den>
                          <m:r>
                            <a:rPr lang="en-GB" i="1">
                              <a:latin typeface="Cambria Math"/>
                            </a:rPr>
                            <m:t>𝜕</m:t>
                          </m:r>
                          <m:r>
                            <a:rPr lang="en-GB" i="1">
                              <a:latin typeface="Cambria Math"/>
                            </a:rPr>
                            <m:t>𝑡</m:t>
                          </m:r>
                        </m:den>
                      </m:f>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=0</m:t>
                      </m:r>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acc>
                            <m:accPr>
                              <m:chr m:val="⃗"/>
                              <m:ctrlPr>
                                <a:rPr lang="es-ES" i="1">
                                  <a:latin typeface="Cambria Math"/>
                                </a:rPr>
                              </m:ctrlPr>
                            </m:accPr>
                            <m:e>
                              <m:r>
                                <a:rPr lang="en-GB" i="1">
                                  <a:latin typeface="Cambria Math"/>
                                </a:rPr>
                                <m:t>𝑣</m:t>
                              </m:r>
                            </m:e>
                          </m:acc>
                        </m:e>
                      </m:d>
                      <m:r>
                        <a:rPr lang="en-GB" i="1">
                          <a:latin typeface="Cambria Math"/>
                        </a:rPr>
                        <m:t>=−</m:t>
                      </m:r>
                      <m:r>
                        <a:rPr lang="en-GB">
                          <a:latin typeface="Cambria Math"/>
                        </a:rPr>
                        <m:t>𝛻</m:t>
                      </m:r>
                      <m:r>
                        <a:rPr lang="en-GB" i="1">
                          <a:latin typeface="Cambria Math"/>
                        </a:rPr>
                        <m:t>𝑝</m:t>
                      </m:r>
                      <m:r>
                        <a:rPr lang="en-GB" i="1">
                          <a:latin typeface="Cambria Math"/>
                        </a:rPr>
                        <m:t>+</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i="1">
                          <a:latin typeface="Cambria Math"/>
                        </a:rPr>
                        <m:t>𝜌</m:t>
                      </m:r>
                      <m:acc>
                        <m:accPr>
                          <m:chr m:val="⃗"/>
                          <m:ctrlPr>
                            <a:rPr lang="es-ES" i="1">
                              <a:latin typeface="Cambria Math"/>
                            </a:rPr>
                          </m:ctrlPr>
                        </m:accPr>
                        <m:e>
                          <m:r>
                            <a:rPr lang="en-GB" i="1">
                              <a:latin typeface="Cambria Math"/>
                            </a:rPr>
                            <m:t>𝑔</m:t>
                          </m:r>
                        </m:e>
                      </m:acc>
                      <m:r>
                        <a:rPr lang="en-GB" i="1">
                          <a:latin typeface="Cambria Math"/>
                        </a:rPr>
                        <m:t>+</m:t>
                      </m:r>
                      <m:sSup>
                        <m:sSupPr>
                          <m:ctrlPr>
                            <a:rPr lang="es-ES" i="1">
                              <a:latin typeface="Cambria Math"/>
                            </a:rPr>
                          </m:ctrlPr>
                        </m:sSupPr>
                        <m:e>
                          <m:acc>
                            <m:accPr>
                              <m:chr m:val="⃗"/>
                              <m:ctrlPr>
                                <a:rPr lang="es-ES" i="1">
                                  <a:latin typeface="Cambria Math"/>
                                </a:rPr>
                              </m:ctrlPr>
                            </m:accPr>
                            <m:e>
                              <m:r>
                                <a:rPr lang="en-GB" i="1">
                                  <a:latin typeface="Cambria Math"/>
                                </a:rPr>
                                <m:t>𝑓</m:t>
                              </m:r>
                            </m:e>
                          </m:acc>
                        </m:e>
                        <m:sup>
                          <m:r>
                            <a:rPr lang="en-GB" i="1">
                              <a:latin typeface="Cambria Math"/>
                            </a:rPr>
                            <m:t>𝑒</m:t>
                          </m:r>
                        </m:sup>
                      </m:sSup>
                    </m:oMath>
                  </m:oMathPara>
                </a14:m>
                <a:endParaRPr lang="es-ES" dirty="0"/>
              </a:p>
              <a:p>
                <a:pPr/>
                <a14:m>
                  <m:oMathPara xmlns:m="http://schemas.openxmlformats.org/officeDocument/2006/math">
                    <m:oMathParaPr>
                      <m:jc m:val="centerGroup"/>
                    </m:oMathParaPr>
                    <m:oMath xmlns:m="http://schemas.openxmlformats.org/officeDocument/2006/math">
                      <m:f>
                        <m:fPr>
                          <m:ctrlPr>
                            <a:rPr lang="es-ES" i="1">
                              <a:latin typeface="Cambria Math"/>
                            </a:rPr>
                          </m:ctrlPr>
                        </m:fPr>
                        <m:num>
                          <m:r>
                            <a:rPr lang="en-GB" i="1">
                              <a:latin typeface="Cambria Math"/>
                            </a:rPr>
                            <m:t>𝜕</m:t>
                          </m:r>
                        </m:num>
                        <m:den>
                          <m:r>
                            <a:rPr lang="en-GB" i="1">
                              <a:latin typeface="Cambria Math"/>
                            </a:rPr>
                            <m:t>𝜕</m:t>
                          </m:r>
                          <m:r>
                            <a:rPr lang="en-GB" i="1">
                              <a:latin typeface="Cambria Math"/>
                            </a:rPr>
                            <m:t>𝑡</m:t>
                          </m:r>
                        </m:den>
                      </m:f>
                      <m:d>
                        <m:dPr>
                          <m:ctrlPr>
                            <a:rPr lang="es-ES" i="1">
                              <a:latin typeface="Cambria Math"/>
                            </a:rPr>
                          </m:ctrlPr>
                        </m:dPr>
                        <m:e>
                          <m:r>
                            <a:rPr lang="en-GB" i="1">
                              <a:latin typeface="Cambria Math"/>
                            </a:rPr>
                            <m:t>𝜌</m:t>
                          </m:r>
                          <m:r>
                            <a:rPr lang="en-GB" i="1">
                              <a:latin typeface="Cambria Math"/>
                            </a:rPr>
                            <m:t>𝑢</m:t>
                          </m:r>
                        </m:e>
                      </m:d>
                      <m:r>
                        <a:rPr lang="en-GB" i="1">
                          <a:latin typeface="Cambria Math"/>
                        </a:rPr>
                        <m:t>+</m:t>
                      </m:r>
                      <m:r>
                        <a:rPr lang="en-GB">
                          <a:latin typeface="Cambria Math"/>
                        </a:rPr>
                        <m:t>𝛻</m:t>
                      </m:r>
                      <m:r>
                        <a:rPr lang="en-GB" i="1">
                          <a:latin typeface="Cambria Math"/>
                        </a:rPr>
                        <m:t>·</m:t>
                      </m:r>
                      <m:d>
                        <m:dPr>
                          <m:ctrlPr>
                            <a:rPr lang="es-ES" i="1">
                              <a:latin typeface="Cambria Math"/>
                            </a:rPr>
                          </m:ctrlPr>
                        </m:dPr>
                        <m:e>
                          <m:r>
                            <a:rPr lang="en-GB" i="1">
                              <a:latin typeface="Cambria Math"/>
                            </a:rPr>
                            <m:t>𝜌</m:t>
                          </m:r>
                          <m:acc>
                            <m:accPr>
                              <m:chr m:val="⃗"/>
                              <m:ctrlPr>
                                <a:rPr lang="es-ES" i="1">
                                  <a:latin typeface="Cambria Math"/>
                                </a:rPr>
                              </m:ctrlPr>
                            </m:accPr>
                            <m:e>
                              <m:r>
                                <a:rPr lang="en-GB" i="1">
                                  <a:latin typeface="Cambria Math"/>
                                </a:rPr>
                                <m:t>𝑣</m:t>
                              </m:r>
                            </m:e>
                          </m:acc>
                          <m:r>
                            <a:rPr lang="en-GB" i="1">
                              <a:latin typeface="Cambria Math"/>
                            </a:rPr>
                            <m:t>𝑢</m:t>
                          </m:r>
                        </m:e>
                      </m:d>
                      <m:r>
                        <a:rPr lang="en-GB" i="1">
                          <a:latin typeface="Cambria Math"/>
                        </a:rPr>
                        <m:t>=−</m:t>
                      </m:r>
                      <m:r>
                        <a:rPr lang="en-GB">
                          <a:latin typeface="Cambria Math"/>
                        </a:rPr>
                        <m:t>𝛻</m:t>
                      </m:r>
                      <m:r>
                        <a:rPr lang="en-GB">
                          <a:latin typeface="Cambria Math"/>
                        </a:rPr>
                        <m:t>·</m:t>
                      </m:r>
                      <m:acc>
                        <m:accPr>
                          <m:chr m:val="⃗"/>
                          <m:ctrlPr>
                            <a:rPr lang="es-ES" i="1">
                              <a:latin typeface="Cambria Math"/>
                            </a:rPr>
                          </m:ctrlPr>
                        </m:accPr>
                        <m:e>
                          <m:acc>
                            <m:accPr>
                              <m:chr m:val="̇"/>
                              <m:ctrlPr>
                                <a:rPr lang="es-ES" i="1">
                                  <a:latin typeface="Cambria Math"/>
                                </a:rPr>
                              </m:ctrlPr>
                            </m:accPr>
                            <m:e>
                              <m:r>
                                <a:rPr lang="en-GB" i="1">
                                  <a:latin typeface="Cambria Math"/>
                                </a:rPr>
                                <m:t>𝑞</m:t>
                              </m:r>
                            </m:e>
                          </m:acc>
                        </m:e>
                      </m:acc>
                      <m:r>
                        <a:rPr lang="en-GB" i="1">
                          <a:latin typeface="Cambria Math"/>
                        </a:rPr>
                        <m:t>−</m:t>
                      </m:r>
                      <m:r>
                        <a:rPr lang="en-GB" i="1">
                          <a:latin typeface="Cambria Math"/>
                        </a:rPr>
                        <m:t>𝑝</m:t>
                      </m:r>
                      <m:r>
                        <a:rPr lang="en-GB">
                          <a:latin typeface="Cambria Math"/>
                        </a:rPr>
                        <m:t>𝛻</m:t>
                      </m:r>
                      <m:r>
                        <a:rPr lang="en-GB" i="1">
                          <a:latin typeface="Cambria Math"/>
                        </a:rPr>
                        <m:t>·</m:t>
                      </m:r>
                      <m:acc>
                        <m:accPr>
                          <m:chr m:val="⃗"/>
                          <m:ctrlPr>
                            <a:rPr lang="es-ES" i="1">
                              <a:latin typeface="Cambria Math"/>
                            </a:rPr>
                          </m:ctrlPr>
                        </m:accPr>
                        <m:e>
                          <m:r>
                            <a:rPr lang="en-GB" i="1">
                              <a:latin typeface="Cambria Math"/>
                            </a:rPr>
                            <m:t>𝑣</m:t>
                          </m:r>
                        </m:e>
                      </m:acc>
                      <m:r>
                        <a:rPr lang="en-GB" i="1">
                          <a:latin typeface="Cambria Math"/>
                        </a:rPr>
                        <m:t>+</m:t>
                      </m:r>
                      <m:acc>
                        <m:accPr>
                          <m:chr m:val="⃗"/>
                          <m:ctrlPr>
                            <a:rPr lang="es-ES" i="1">
                              <a:latin typeface="Cambria Math"/>
                            </a:rPr>
                          </m:ctrlPr>
                        </m:accPr>
                        <m:e>
                          <m:r>
                            <a:rPr lang="en-GB" i="1">
                              <a:latin typeface="Cambria Math"/>
                            </a:rPr>
                            <m:t>𝜏</m:t>
                          </m:r>
                        </m:e>
                      </m:acc>
                      <m:r>
                        <a:rPr lang="en-GB" i="1">
                          <a:latin typeface="Cambria Math"/>
                        </a:rPr>
                        <m:t>:</m:t>
                      </m:r>
                      <m:r>
                        <a:rPr lang="en-GB">
                          <a:latin typeface="Cambria Math"/>
                        </a:rPr>
                        <m:t>𝛻</m:t>
                      </m:r>
                      <m:acc>
                        <m:accPr>
                          <m:chr m:val="⃗"/>
                          <m:ctrlPr>
                            <a:rPr lang="es-ES" i="1">
                              <a:latin typeface="Cambria Math"/>
                            </a:rPr>
                          </m:ctrlPr>
                        </m:accPr>
                        <m:e>
                          <m:r>
                            <a:rPr lang="en-GB" i="1">
                              <a:latin typeface="Cambria Math"/>
                            </a:rPr>
                            <m:t>𝑣</m:t>
                          </m:r>
                        </m:e>
                      </m:acc>
                      <m:r>
                        <a:rPr lang="en-GB" i="1">
                          <a:latin typeface="Cambria Math"/>
                        </a:rPr>
                        <m:t>+</m:t>
                      </m:r>
                      <m:sSup>
                        <m:sSupPr>
                          <m:ctrlPr>
                            <a:rPr lang="es-ES" i="1">
                              <a:latin typeface="Cambria Math"/>
                            </a:rPr>
                          </m:ctrlPr>
                        </m:sSupPr>
                        <m:e>
                          <m:r>
                            <m:rPr>
                              <m:sty m:val="p"/>
                            </m:rPr>
                            <a:rPr lang="en-GB">
                              <a:latin typeface="Cambria Math"/>
                            </a:rPr>
                            <m:t>Φ</m:t>
                          </m:r>
                        </m:e>
                        <m:sup>
                          <m:r>
                            <a:rPr lang="en-GB" i="1">
                              <a:latin typeface="Cambria Math"/>
                            </a:rPr>
                            <m:t>𝑒</m:t>
                          </m:r>
                        </m:sup>
                      </m:sSup>
                    </m:oMath>
                  </m:oMathPara>
                </a14:m>
                <a:endParaRPr lang="es-ES" dirty="0"/>
              </a:p>
              <a:p>
                <a:endParaRPr lang="es-ES" dirty="0"/>
              </a:p>
            </p:txBody>
          </p:sp>
        </mc:Choice>
        <mc:Fallback xmlns="">
          <p:sp>
            <p:nvSpPr>
              <p:cNvPr id="4" name="3 CuadroTexto"/>
              <p:cNvSpPr txBox="1">
                <a:spLocks noRot="1" noChangeAspect="1" noMove="1" noResize="1" noEditPoints="1" noAdjustHandles="1" noChangeArrowheads="1" noChangeShapeType="1" noTextEdit="1"/>
              </p:cNvSpPr>
              <p:nvPr/>
            </p:nvSpPr>
            <p:spPr>
              <a:xfrm>
                <a:off x="899592" y="1592707"/>
                <a:ext cx="5472608" cy="1949380"/>
              </a:xfrm>
              <a:prstGeom prst="rect">
                <a:avLst/>
              </a:prstGeom>
              <a:blipFill rotWithShape="1">
                <a:blip r:embed="rId2"/>
                <a:stretch>
                  <a:fillRect/>
                </a:stretch>
              </a:blipFill>
            </p:spPr>
            <p:txBody>
              <a:bodyPr/>
              <a:lstStyle/>
              <a:p>
                <a:r>
                  <a:rPr lang="es-E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89" y="3717032"/>
            <a:ext cx="2381622" cy="2348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92696"/>
            <a:ext cx="8229600" cy="1066800"/>
          </a:xfrm>
        </p:spPr>
        <p:txBody>
          <a:bodyPr/>
          <a:lstStyle/>
          <a:p>
            <a:r>
              <a:rPr lang="en-GB" dirty="0" smtClean="0"/>
              <a:t>Fractional Step Method</a:t>
            </a:r>
            <a:endParaRPr lang="en-GB" dirty="0"/>
          </a:p>
        </p:txBody>
      </p:sp>
      <p:sp>
        <p:nvSpPr>
          <p:cNvPr id="3" name="2 Marcador de contenido"/>
          <p:cNvSpPr>
            <a:spLocks noGrp="1"/>
          </p:cNvSpPr>
          <p:nvPr>
            <p:ph idx="1"/>
          </p:nvPr>
        </p:nvSpPr>
        <p:spPr>
          <a:xfrm>
            <a:off x="395536" y="1772816"/>
            <a:ext cx="8229600" cy="4325112"/>
          </a:xfrm>
        </p:spPr>
        <p:txBody>
          <a:bodyPr>
            <a:normAutofit/>
          </a:bodyPr>
          <a:lstStyle/>
          <a:p>
            <a:r>
              <a:rPr lang="en-GB" sz="2000" dirty="0" smtClean="0"/>
              <a:t>Explicit method</a:t>
            </a:r>
          </a:p>
          <a:p>
            <a:r>
              <a:rPr lang="en-GB" sz="2000" dirty="0" smtClean="0"/>
              <a:t>Helmholtz-Hodge decomposition theorem</a:t>
            </a:r>
            <a:endParaRPr lang="en-GB" sz="2000" dirty="0"/>
          </a:p>
        </p:txBody>
      </p:sp>
      <mc:AlternateContent xmlns:mc="http://schemas.openxmlformats.org/markup-compatibility/2006">
        <mc:Choice xmlns:a14="http://schemas.microsoft.com/office/drawing/2010/main" Requires="a14">
          <p:sp>
            <p:nvSpPr>
              <p:cNvPr id="4" name="2 Marcador de contenido"/>
              <p:cNvSpPr txBox="1">
                <a:spLocks/>
              </p:cNvSpPr>
              <p:nvPr/>
            </p:nvSpPr>
            <p:spPr>
              <a:xfrm>
                <a:off x="5220072" y="4581128"/>
                <a:ext cx="3530352" cy="196328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GB" sz="2000" dirty="0" smtClean="0"/>
                  <a:t>Algorithm</a:t>
                </a:r>
              </a:p>
              <a:p>
                <a:pPr lvl="1"/>
                <a:r>
                  <a:rPr lang="en-GB" sz="1800" dirty="0" smtClean="0"/>
                  <a:t>Evaluate </a:t>
                </a:r>
                <a14:m>
                  <m:oMath xmlns:m="http://schemas.openxmlformats.org/officeDocument/2006/math">
                    <m:sSup>
                      <m:sSupPr>
                        <m:ctrlPr>
                          <a:rPr lang="en-GB" sz="1800" i="1" smtClean="0">
                            <a:latin typeface="Cambria Math"/>
                          </a:rPr>
                        </m:ctrlPr>
                      </m:sSupPr>
                      <m:e>
                        <m:r>
                          <a:rPr lang="es-ES" sz="1800" b="0" i="1" smtClean="0">
                            <a:latin typeface="Cambria Math"/>
                          </a:rPr>
                          <m:t>𝑅</m:t>
                        </m:r>
                      </m:e>
                      <m:sup>
                        <m:r>
                          <a:rPr lang="es-ES" sz="1800" b="0" i="1" smtClean="0">
                            <a:latin typeface="Cambria Math"/>
                          </a:rPr>
                          <m:t>𝑛</m:t>
                        </m:r>
                        <m:r>
                          <a:rPr lang="es-ES" sz="1800" b="0" i="1" smtClean="0">
                            <a:latin typeface="Cambria Math"/>
                          </a:rPr>
                          <m:t>+</m:t>
                        </m:r>
                        <m:f>
                          <m:fPr>
                            <m:ctrlPr>
                              <a:rPr lang="es-ES" sz="1800" b="0" i="1" smtClean="0">
                                <a:latin typeface="Cambria Math"/>
                              </a:rPr>
                            </m:ctrlPr>
                          </m:fPr>
                          <m:num>
                            <m:r>
                              <a:rPr lang="es-ES" sz="1800" b="0" i="1" smtClean="0">
                                <a:latin typeface="Cambria Math"/>
                              </a:rPr>
                              <m:t>1</m:t>
                            </m:r>
                          </m:num>
                          <m:den>
                            <m:r>
                              <a:rPr lang="es-ES" sz="1800" b="0" i="1" smtClean="0">
                                <a:latin typeface="Cambria Math"/>
                              </a:rPr>
                              <m:t>2</m:t>
                            </m:r>
                          </m:den>
                        </m:f>
                      </m:sup>
                    </m:sSup>
                    <m:d>
                      <m:dPr>
                        <m:ctrlPr>
                          <a:rPr lang="en-GB" sz="1800" i="1" smtClean="0">
                            <a:latin typeface="Cambria Math"/>
                          </a:rPr>
                        </m:ctrlPr>
                      </m:dPr>
                      <m:e>
                        <m:acc>
                          <m:accPr>
                            <m:chr m:val="⃗"/>
                            <m:ctrlPr>
                              <a:rPr lang="en-GB" sz="1800" i="1" smtClean="0">
                                <a:latin typeface="Cambria Math"/>
                              </a:rPr>
                            </m:ctrlPr>
                          </m:accPr>
                          <m:e>
                            <m:r>
                              <a:rPr lang="es-ES" sz="1800" b="0" i="1" smtClean="0">
                                <a:latin typeface="Cambria Math"/>
                              </a:rPr>
                              <m:t>𝑣</m:t>
                            </m:r>
                          </m:e>
                        </m:acc>
                      </m:e>
                    </m:d>
                  </m:oMath>
                </a14:m>
                <a:endParaRPr lang="en-GB" sz="1800" dirty="0" smtClean="0"/>
              </a:p>
              <a:p>
                <a:pPr lvl="1"/>
                <a:r>
                  <a:rPr lang="en-GB" sz="1800" dirty="0" smtClean="0"/>
                  <a:t>Intermediate velocity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𝑃</m:t>
                        </m:r>
                      </m:sup>
                    </m:sSup>
                  </m:oMath>
                </a14:m>
                <a:endParaRPr lang="en-GB" sz="1800" dirty="0" smtClean="0"/>
              </a:p>
              <a:p>
                <a:pPr lvl="1"/>
                <a:r>
                  <a:rPr lang="en-GB" sz="1800" dirty="0" smtClean="0"/>
                  <a:t>Pressure </a:t>
                </a:r>
                <a14:m>
                  <m:oMath xmlns:m="http://schemas.openxmlformats.org/officeDocument/2006/math">
                    <m:sSup>
                      <m:sSupPr>
                        <m:ctrlPr>
                          <a:rPr lang="en-GB" sz="1800" i="1" smtClean="0">
                            <a:latin typeface="Cambria Math"/>
                          </a:rPr>
                        </m:ctrlPr>
                      </m:sSupPr>
                      <m:e>
                        <m:r>
                          <a:rPr lang="es-ES" sz="1800" b="0" i="1" smtClean="0">
                            <a:latin typeface="Cambria Math"/>
                          </a:rPr>
                          <m:t>𝑝</m:t>
                        </m:r>
                      </m:e>
                      <m:sup>
                        <m:r>
                          <a:rPr lang="es-ES" sz="1800" b="0" i="1" smtClean="0">
                            <a:latin typeface="Cambria Math"/>
                          </a:rPr>
                          <m:t>𝑛</m:t>
                        </m:r>
                        <m:r>
                          <a:rPr lang="es-ES" sz="1800" b="0" i="1" smtClean="0">
                            <a:latin typeface="Cambria Math"/>
                          </a:rPr>
                          <m:t>+1</m:t>
                        </m:r>
                      </m:sup>
                    </m:sSup>
                  </m:oMath>
                </a14:m>
                <a:endParaRPr lang="en-GB" sz="1800" dirty="0" smtClean="0"/>
              </a:p>
              <a:p>
                <a:pPr lvl="1"/>
                <a:r>
                  <a:rPr lang="en-GB" sz="1800" dirty="0" smtClean="0"/>
                  <a:t>Pressure correction </a:t>
                </a:r>
                <a14:m>
                  <m:oMath xmlns:m="http://schemas.openxmlformats.org/officeDocument/2006/math">
                    <m:sSup>
                      <m:sSupPr>
                        <m:ctrlPr>
                          <a:rPr lang="en-GB" sz="1800" i="1" smtClean="0">
                            <a:latin typeface="Cambria Math"/>
                          </a:rPr>
                        </m:ctrlPr>
                      </m:sSupPr>
                      <m:e>
                        <m:acc>
                          <m:accPr>
                            <m:chr m:val="⃗"/>
                            <m:ctrlPr>
                              <a:rPr lang="en-GB" sz="1800" i="1" smtClean="0">
                                <a:latin typeface="Cambria Math"/>
                              </a:rPr>
                            </m:ctrlPr>
                          </m:accPr>
                          <m:e>
                            <m:r>
                              <a:rPr lang="es-ES" sz="1800" b="0" i="1" smtClean="0">
                                <a:latin typeface="Cambria Math"/>
                              </a:rPr>
                              <m:t>𝑣</m:t>
                            </m:r>
                          </m:e>
                        </m:acc>
                      </m:e>
                      <m:sup>
                        <m:r>
                          <a:rPr lang="es-ES" sz="1800" b="0" i="1" smtClean="0">
                            <a:latin typeface="Cambria Math"/>
                          </a:rPr>
                          <m:t>𝑛</m:t>
                        </m:r>
                        <m:r>
                          <a:rPr lang="es-ES" sz="1800" b="0" i="1" smtClean="0">
                            <a:latin typeface="Cambria Math"/>
                          </a:rPr>
                          <m:t>+1</m:t>
                        </m:r>
                      </m:sup>
                    </m:sSup>
                  </m:oMath>
                </a14:m>
                <a:endParaRPr lang="en-GB" sz="1800" dirty="0"/>
              </a:p>
            </p:txBody>
          </p:sp>
        </mc:Choice>
        <mc:Fallback>
          <p:sp>
            <p:nvSpPr>
              <p:cNvPr id="4" name="2 Marcador de contenido"/>
              <p:cNvSpPr txBox="1">
                <a:spLocks noRot="1" noChangeAspect="1" noMove="1" noResize="1" noEditPoints="1" noAdjustHandles="1" noChangeArrowheads="1" noChangeShapeType="1" noTextEdit="1"/>
              </p:cNvSpPr>
              <p:nvPr/>
            </p:nvSpPr>
            <p:spPr>
              <a:xfrm>
                <a:off x="5220072" y="4581128"/>
                <a:ext cx="3530352" cy="1963280"/>
              </a:xfrm>
              <a:prstGeom prst="rect">
                <a:avLst/>
              </a:prstGeom>
              <a:blipFill rotWithShape="1">
                <a:blip r:embed="rId2"/>
                <a:stretch>
                  <a:fillRect t="-1534"/>
                </a:stretch>
              </a:blipFill>
            </p:spPr>
            <p:txBody>
              <a:bodyPr/>
              <a:lstStyle/>
              <a:p>
                <a:r>
                  <a:rPr lang="es-ES">
                    <a:noFill/>
                  </a:rPr>
                  <a:t> </a:t>
                </a:r>
              </a:p>
            </p:txBody>
          </p:sp>
        </mc:Fallback>
      </mc:AlternateContent>
    </p:spTree>
    <p:extLst>
      <p:ext uri="{BB962C8B-B14F-4D97-AF65-F5344CB8AC3E}">
        <p14:creationId xmlns:p14="http://schemas.microsoft.com/office/powerpoint/2010/main" val="1462662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764704"/>
            <a:ext cx="8229600" cy="1066800"/>
          </a:xfrm>
        </p:spPr>
        <p:txBody>
          <a:bodyPr/>
          <a:lstStyle/>
          <a:p>
            <a:r>
              <a:rPr lang="en-GB" dirty="0" smtClean="0"/>
              <a:t>Staggered meshes</a:t>
            </a:r>
            <a:endParaRPr lang="en-GB" dirty="0"/>
          </a:p>
        </p:txBody>
      </p:sp>
      <p:sp>
        <p:nvSpPr>
          <p:cNvPr id="3" name="2 Marcador de contenido"/>
          <p:cNvSpPr>
            <a:spLocks noGrp="1"/>
          </p:cNvSpPr>
          <p:nvPr>
            <p:ph idx="1"/>
          </p:nvPr>
        </p:nvSpPr>
        <p:spPr>
          <a:xfrm>
            <a:off x="457200" y="1819934"/>
            <a:ext cx="8229600" cy="4325112"/>
          </a:xfrm>
        </p:spPr>
        <p:txBody>
          <a:bodyPr>
            <a:normAutofit/>
          </a:bodyPr>
          <a:lstStyle/>
          <a:p>
            <a:endParaRPr lang="en-GB" sz="2000" dirty="0"/>
          </a:p>
        </p:txBody>
      </p:sp>
    </p:spTree>
    <p:extLst>
      <p:ext uri="{BB962C8B-B14F-4D97-AF65-F5344CB8AC3E}">
        <p14:creationId xmlns:p14="http://schemas.microsoft.com/office/powerpoint/2010/main" val="1220874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99655"/>
            <a:ext cx="8229600" cy="1066800"/>
          </a:xfrm>
        </p:spPr>
        <p:txBody>
          <a:bodyPr/>
          <a:lstStyle/>
          <a:p>
            <a:r>
              <a:rPr lang="en-GB" dirty="0" smtClean="0"/>
              <a:t>Driven cavity problem</a:t>
            </a:r>
            <a:endParaRPr lang="en-GB" dirty="0"/>
          </a:p>
        </p:txBody>
      </p:sp>
      <p:sp>
        <p:nvSpPr>
          <p:cNvPr id="3" name="2 Marcador de contenido"/>
          <p:cNvSpPr>
            <a:spLocks noGrp="1"/>
          </p:cNvSpPr>
          <p:nvPr>
            <p:ph idx="1"/>
          </p:nvPr>
        </p:nvSpPr>
        <p:spPr>
          <a:xfrm>
            <a:off x="3995936" y="1833788"/>
            <a:ext cx="4690864" cy="4325112"/>
          </a:xfrm>
        </p:spPr>
        <p:txBody>
          <a:bodyPr>
            <a:normAutofit/>
          </a:bodyPr>
          <a:lstStyle/>
          <a:p>
            <a:r>
              <a:rPr lang="en-GB" sz="2000" dirty="0" smtClean="0"/>
              <a:t>Fractional Step Method</a:t>
            </a:r>
            <a:endParaRPr lang="en-GB"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844824"/>
            <a:ext cx="3552708" cy="217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153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908720"/>
            <a:ext cx="8229600" cy="1066800"/>
          </a:xfrm>
        </p:spPr>
        <p:txBody>
          <a:bodyPr/>
          <a:lstStyle/>
          <a:p>
            <a:r>
              <a:rPr lang="en-GB" dirty="0" smtClean="0"/>
              <a:t>Square cylinder</a:t>
            </a:r>
            <a:endParaRPr lang="en-GB" dirty="0"/>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4692254" y="2204864"/>
                <a:ext cx="4186808" cy="4325112"/>
              </a:xfrm>
            </p:spPr>
            <p:txBody>
              <a:bodyPr>
                <a:normAutofit/>
              </a:bodyPr>
              <a:lstStyle/>
              <a:p>
                <a:r>
                  <a:rPr lang="es-ES" sz="2000" dirty="0" smtClean="0"/>
                  <a:t>Inlet</a:t>
                </a:r>
              </a:p>
              <a:p>
                <a:pPr marL="109728" indent="0">
                  <a:buNone/>
                </a:pPr>
                <a14:m>
                  <m:oMathPara xmlns:m="http://schemas.openxmlformats.org/officeDocument/2006/math">
                    <m:oMathParaPr>
                      <m:jc m:val="centerGroup"/>
                    </m:oMathParaPr>
                    <m:oMath xmlns:m="http://schemas.openxmlformats.org/officeDocument/2006/math">
                      <m:r>
                        <a:rPr lang="es-ES" sz="1800" b="0" i="1" smtClean="0">
                          <a:latin typeface="Cambria Math"/>
                        </a:rPr>
                        <m:t>𝑢</m:t>
                      </m:r>
                      <m:d>
                        <m:dPr>
                          <m:ctrlPr>
                            <a:rPr lang="es-ES" sz="1800" b="0" i="1" smtClean="0">
                              <a:latin typeface="Cambria Math"/>
                            </a:rPr>
                          </m:ctrlPr>
                        </m:dPr>
                        <m:e>
                          <m:r>
                            <a:rPr lang="es-ES" sz="1800" b="0" i="1" smtClean="0">
                              <a:latin typeface="Cambria Math"/>
                            </a:rPr>
                            <m:t>𝑦</m:t>
                          </m:r>
                        </m:e>
                      </m:d>
                      <m:r>
                        <a:rPr lang="es-ES" sz="1800" b="0" i="1" smtClean="0">
                          <a:latin typeface="Cambria Math"/>
                        </a:rPr>
                        <m:t>=4</m:t>
                      </m:r>
                      <m:sSub>
                        <m:sSubPr>
                          <m:ctrlPr>
                            <a:rPr lang="es-ES" sz="1800" b="0" i="1" smtClean="0">
                              <a:latin typeface="Cambria Math"/>
                            </a:rPr>
                          </m:ctrlPr>
                        </m:sSubPr>
                        <m:e>
                          <m:r>
                            <a:rPr lang="es-ES" sz="1800" b="0" i="1" smtClean="0">
                              <a:latin typeface="Cambria Math"/>
                            </a:rPr>
                            <m:t>𝑢</m:t>
                          </m:r>
                        </m:e>
                        <m:sub>
                          <m:r>
                            <a:rPr lang="es-ES" sz="1800" b="0" i="1" smtClean="0">
                              <a:latin typeface="Cambria Math"/>
                            </a:rPr>
                            <m:t>𝑚𝑎𝑥</m:t>
                          </m:r>
                        </m:sub>
                      </m:sSub>
                      <m:d>
                        <m:dPr>
                          <m:begChr m:val="["/>
                          <m:endChr m:val="]"/>
                          <m:ctrlPr>
                            <a:rPr lang="es-ES" sz="1800" b="0" i="1" smtClean="0">
                              <a:latin typeface="Cambria Math"/>
                            </a:rPr>
                          </m:ctrlPr>
                        </m:dPr>
                        <m:e>
                          <m:d>
                            <m:dPr>
                              <m:ctrlPr>
                                <a:rPr lang="es-ES" sz="1800" b="0" i="1" smtClean="0">
                                  <a:latin typeface="Cambria Math"/>
                                </a:rPr>
                              </m:ctrlPr>
                            </m:dPr>
                            <m:e>
                              <m:f>
                                <m:fPr>
                                  <m:ctrlPr>
                                    <a:rPr lang="es-ES" sz="1800" b="0" i="1" smtClean="0">
                                      <a:latin typeface="Cambria Math"/>
                                    </a:rPr>
                                  </m:ctrlPr>
                                </m:fPr>
                                <m:num>
                                  <m:r>
                                    <a:rPr lang="es-ES" sz="1800" b="0" i="1" smtClean="0">
                                      <a:latin typeface="Cambria Math"/>
                                    </a:rPr>
                                    <m:t>𝑦</m:t>
                                  </m:r>
                                </m:num>
                                <m:den>
                                  <m:r>
                                    <a:rPr lang="es-ES" sz="1800" b="0" i="1" smtClean="0">
                                      <a:latin typeface="Cambria Math"/>
                                    </a:rPr>
                                    <m:t>𝐻</m:t>
                                  </m:r>
                                </m:den>
                              </m:f>
                            </m:e>
                          </m:d>
                          <m:r>
                            <a:rPr lang="es-ES" sz="1800" b="0" i="1" smtClean="0">
                              <a:latin typeface="Cambria Math"/>
                            </a:rPr>
                            <m:t>−</m:t>
                          </m:r>
                          <m:sSup>
                            <m:sSupPr>
                              <m:ctrlPr>
                                <a:rPr lang="es-ES" sz="1800" b="0" i="1" smtClean="0">
                                  <a:latin typeface="Cambria Math"/>
                                </a:rPr>
                              </m:ctrlPr>
                            </m:sSupPr>
                            <m:e>
                              <m:d>
                                <m:dPr>
                                  <m:ctrlPr>
                                    <a:rPr lang="es-ES" sz="1800" i="1">
                                      <a:latin typeface="Cambria Math"/>
                                    </a:rPr>
                                  </m:ctrlPr>
                                </m:dPr>
                                <m:e>
                                  <m:f>
                                    <m:fPr>
                                      <m:ctrlPr>
                                        <a:rPr lang="es-ES" sz="1800" i="1">
                                          <a:latin typeface="Cambria Math"/>
                                        </a:rPr>
                                      </m:ctrlPr>
                                    </m:fPr>
                                    <m:num>
                                      <m:r>
                                        <a:rPr lang="es-ES" sz="1800" i="1">
                                          <a:latin typeface="Cambria Math"/>
                                        </a:rPr>
                                        <m:t>𝑦</m:t>
                                      </m:r>
                                    </m:num>
                                    <m:den>
                                      <m:r>
                                        <a:rPr lang="es-ES" sz="1800" i="1">
                                          <a:latin typeface="Cambria Math"/>
                                        </a:rPr>
                                        <m:t>𝐻</m:t>
                                      </m:r>
                                    </m:den>
                                  </m:f>
                                </m:e>
                              </m:d>
                            </m:e>
                            <m:sup>
                              <m:r>
                                <a:rPr lang="es-ES" sz="1800" b="0" i="1" smtClean="0">
                                  <a:latin typeface="Cambria Math"/>
                                </a:rPr>
                                <m:t>2</m:t>
                              </m:r>
                            </m:sup>
                          </m:sSup>
                        </m:e>
                      </m:d>
                    </m:oMath>
                  </m:oMathPara>
                </a14:m>
                <a:endParaRPr lang="es-ES" sz="1800" b="0" dirty="0" smtClean="0"/>
              </a:p>
              <a:p>
                <a:pPr marL="109728" indent="0">
                  <a:buNone/>
                </a:pPr>
                <a14:m>
                  <m:oMathPara xmlns:m="http://schemas.openxmlformats.org/officeDocument/2006/math">
                    <m:oMathParaPr>
                      <m:jc m:val="centerGroup"/>
                    </m:oMathParaPr>
                    <m:oMath xmlns:m="http://schemas.openxmlformats.org/officeDocument/2006/math">
                      <m:f>
                        <m:fPr>
                          <m:ctrlPr>
                            <a:rPr lang="es-ES" sz="1800" i="1" smtClean="0">
                              <a:latin typeface="Cambria Math"/>
                            </a:rPr>
                          </m:ctrlPr>
                        </m:fPr>
                        <m:num>
                          <m:r>
                            <a:rPr lang="es-ES" sz="1800" i="1" smtClean="0">
                              <a:latin typeface="Cambria Math"/>
                            </a:rPr>
                            <m:t>𝜕</m:t>
                          </m:r>
                          <m:r>
                            <a:rPr lang="es-ES" sz="1800" b="0" i="1" smtClean="0">
                              <a:latin typeface="Cambria Math"/>
                            </a:rPr>
                            <m:t>𝑝</m:t>
                          </m:r>
                        </m:num>
                        <m:den>
                          <m:r>
                            <a:rPr lang="es-ES" sz="1800" i="1" smtClean="0">
                              <a:latin typeface="Cambria Math"/>
                            </a:rPr>
                            <m:t>𝜕</m:t>
                          </m:r>
                          <m:r>
                            <a:rPr lang="es-ES" sz="1800" i="1" smtClean="0">
                              <a:latin typeface="Cambria Math"/>
                            </a:rPr>
                            <m:t>𝑥</m:t>
                          </m:r>
                        </m:den>
                      </m:f>
                      <m:r>
                        <a:rPr lang="es-ES" sz="1800" b="0" i="1" smtClean="0">
                          <a:latin typeface="Cambria Math"/>
                        </a:rPr>
                        <m:t>=0</m:t>
                      </m:r>
                    </m:oMath>
                  </m:oMathPara>
                </a14:m>
                <a:endParaRPr lang="es-ES" sz="1800" dirty="0" smtClean="0"/>
              </a:p>
              <a:p>
                <a:r>
                  <a:rPr lang="es-ES" sz="2000" dirty="0" err="1" smtClean="0"/>
                  <a:t>Outlet</a:t>
                </a:r>
                <a:endParaRPr lang="es-ES" sz="2000" dirty="0" smtClean="0"/>
              </a:p>
              <a:p>
                <a:pPr marL="109728" indent="0">
                  <a:buNone/>
                </a:pPr>
                <a14:m>
                  <m:oMathPara xmlns:m="http://schemas.openxmlformats.org/officeDocument/2006/math">
                    <m:oMathParaPr>
                      <m:jc m:val="centerGroup"/>
                    </m:oMathParaPr>
                    <m:oMath xmlns:m="http://schemas.openxmlformats.org/officeDocument/2006/math">
                      <m:f>
                        <m:fPr>
                          <m:ctrlPr>
                            <a:rPr lang="es-ES" sz="1800" i="1" smtClean="0">
                              <a:latin typeface="Cambria Math"/>
                            </a:rPr>
                          </m:ctrlPr>
                        </m:fPr>
                        <m:num>
                          <m:r>
                            <a:rPr lang="es-ES" sz="1800" i="1" smtClean="0">
                              <a:latin typeface="Cambria Math"/>
                            </a:rPr>
                            <m:t>𝜕</m:t>
                          </m:r>
                          <m:r>
                            <a:rPr lang="es-ES" sz="1800" b="0" i="1" smtClean="0">
                              <a:latin typeface="Cambria Math"/>
                            </a:rPr>
                            <m:t>𝑢</m:t>
                          </m:r>
                        </m:num>
                        <m:den>
                          <m:r>
                            <a:rPr lang="es-ES" sz="1800" i="1" smtClean="0">
                              <a:latin typeface="Cambria Math"/>
                            </a:rPr>
                            <m:t>𝜕</m:t>
                          </m:r>
                          <m:r>
                            <a:rPr lang="es-ES" sz="1800" b="0" i="1" smtClean="0">
                              <a:latin typeface="Cambria Math"/>
                            </a:rPr>
                            <m:t>𝑡</m:t>
                          </m:r>
                        </m:den>
                      </m:f>
                      <m:r>
                        <a:rPr lang="es-ES" sz="1800" b="0" i="1" smtClean="0">
                          <a:latin typeface="Cambria Math"/>
                        </a:rPr>
                        <m:t>+</m:t>
                      </m:r>
                      <m:sSub>
                        <m:sSubPr>
                          <m:ctrlPr>
                            <a:rPr lang="es-ES" sz="1800" b="0" i="1" smtClean="0">
                              <a:latin typeface="Cambria Math"/>
                            </a:rPr>
                          </m:ctrlPr>
                        </m:sSubPr>
                        <m:e>
                          <m:r>
                            <a:rPr lang="es-ES" sz="1800" b="0" i="1" smtClean="0">
                              <a:latin typeface="Cambria Math"/>
                            </a:rPr>
                            <m:t>𝑢</m:t>
                          </m:r>
                        </m:e>
                        <m:sub>
                          <m:r>
                            <a:rPr lang="es-ES" sz="1800" b="0" i="1" smtClean="0">
                              <a:latin typeface="Cambria Math"/>
                            </a:rPr>
                            <m:t>𝑚𝑎𝑥</m:t>
                          </m:r>
                        </m:sub>
                      </m:sSub>
                      <m:f>
                        <m:fPr>
                          <m:ctrlPr>
                            <a:rPr lang="es-ES" sz="1800" b="0" i="1" smtClean="0">
                              <a:latin typeface="Cambria Math"/>
                            </a:rPr>
                          </m:ctrlPr>
                        </m:fPr>
                        <m:num>
                          <m:r>
                            <a:rPr lang="es-ES" sz="1800" b="0" i="1" smtClean="0">
                              <a:latin typeface="Cambria Math"/>
                            </a:rPr>
                            <m:t>𝜕</m:t>
                          </m:r>
                          <m:r>
                            <a:rPr lang="es-ES" sz="1800" b="0" i="1" smtClean="0">
                              <a:latin typeface="Cambria Math"/>
                            </a:rPr>
                            <m:t>𝑢</m:t>
                          </m:r>
                        </m:num>
                        <m:den>
                          <m:r>
                            <a:rPr lang="es-ES" sz="1800" b="0" i="1" smtClean="0">
                              <a:latin typeface="Cambria Math"/>
                            </a:rPr>
                            <m:t>𝜕</m:t>
                          </m:r>
                          <m:r>
                            <a:rPr lang="es-ES" sz="1800" b="0" i="1" smtClean="0">
                              <a:latin typeface="Cambria Math"/>
                            </a:rPr>
                            <m:t>𝑥</m:t>
                          </m:r>
                        </m:den>
                      </m:f>
                      <m:r>
                        <a:rPr lang="es-ES" sz="1800" b="0" i="1" smtClean="0">
                          <a:latin typeface="Cambria Math"/>
                        </a:rPr>
                        <m:t>=0</m:t>
                      </m:r>
                    </m:oMath>
                  </m:oMathPara>
                </a14:m>
                <a:endParaRPr lang="es-ES" sz="1800" dirty="0" smtClean="0"/>
              </a:p>
              <a:p>
                <a:pPr marL="109728" indent="0">
                  <a:buNone/>
                </a:pPr>
                <a14:m>
                  <m:oMathPara xmlns:m="http://schemas.openxmlformats.org/officeDocument/2006/math">
                    <m:oMathParaPr>
                      <m:jc m:val="centerGroup"/>
                    </m:oMathParaPr>
                    <m:oMath xmlns:m="http://schemas.openxmlformats.org/officeDocument/2006/math">
                      <m:r>
                        <a:rPr lang="es-ES" sz="1800" b="0" i="1" smtClean="0">
                          <a:latin typeface="Cambria Math"/>
                        </a:rPr>
                        <m:t>𝑝</m:t>
                      </m:r>
                      <m:r>
                        <a:rPr lang="es-ES" sz="1800" b="0" i="1" smtClean="0">
                          <a:latin typeface="Cambria Math"/>
                        </a:rPr>
                        <m:t>=0</m:t>
                      </m:r>
                    </m:oMath>
                  </m:oMathPara>
                </a14:m>
                <a:endParaRPr lang="es-ES" sz="1800" dirty="0" smtClean="0"/>
              </a:p>
              <a:p>
                <a:r>
                  <a:rPr lang="es-ES" sz="2000" dirty="0" err="1" smtClean="0"/>
                  <a:t>Walls</a:t>
                </a:r>
                <a:endParaRPr lang="es-ES" sz="2000" dirty="0" smtClean="0"/>
              </a:p>
              <a:p>
                <a:pPr marL="109728" indent="0">
                  <a:buNone/>
                </a:pPr>
                <a14:m>
                  <m:oMathPara xmlns:m="http://schemas.openxmlformats.org/officeDocument/2006/math">
                    <m:oMathParaPr>
                      <m:jc m:val="centerGroup"/>
                    </m:oMathParaPr>
                    <m:oMath xmlns:m="http://schemas.openxmlformats.org/officeDocument/2006/math">
                      <m:acc>
                        <m:accPr>
                          <m:chr m:val="⃗"/>
                          <m:ctrlPr>
                            <a:rPr lang="es-ES" sz="1800" i="1" smtClean="0">
                              <a:latin typeface="Cambria Math"/>
                            </a:rPr>
                          </m:ctrlPr>
                        </m:accPr>
                        <m:e>
                          <m:r>
                            <a:rPr lang="es-ES" sz="1800" b="0" i="1" smtClean="0">
                              <a:latin typeface="Cambria Math"/>
                            </a:rPr>
                            <m:t>𝑣</m:t>
                          </m:r>
                        </m:e>
                      </m:acc>
                      <m:r>
                        <a:rPr lang="es-ES" sz="1800" b="0" i="1" smtClean="0">
                          <a:latin typeface="Cambria Math"/>
                        </a:rPr>
                        <m:t>=0</m:t>
                      </m:r>
                    </m:oMath>
                  </m:oMathPara>
                </a14:m>
                <a:endParaRPr lang="es-ES" sz="1800" dirty="0" smtClean="0"/>
              </a:p>
              <a:p>
                <a:pPr marL="109728" indent="0">
                  <a:buNone/>
                </a:pPr>
                <a14:m>
                  <m:oMathPara xmlns:m="http://schemas.openxmlformats.org/officeDocument/2006/math">
                    <m:oMathParaPr>
                      <m:jc m:val="centerGroup"/>
                    </m:oMathParaPr>
                    <m:oMath xmlns:m="http://schemas.openxmlformats.org/officeDocument/2006/math">
                      <m:f>
                        <m:fPr>
                          <m:ctrlPr>
                            <a:rPr lang="es-ES" sz="1800" i="1" smtClean="0">
                              <a:latin typeface="Cambria Math"/>
                            </a:rPr>
                          </m:ctrlPr>
                        </m:fPr>
                        <m:num>
                          <m:r>
                            <a:rPr lang="es-ES" sz="1800" i="1" smtClean="0">
                              <a:latin typeface="Cambria Math"/>
                            </a:rPr>
                            <m:t>𝜕</m:t>
                          </m:r>
                          <m:r>
                            <a:rPr lang="es-ES" sz="1800" b="0" i="1" smtClean="0">
                              <a:latin typeface="Cambria Math"/>
                            </a:rPr>
                            <m:t>𝑝</m:t>
                          </m:r>
                        </m:num>
                        <m:den>
                          <m:r>
                            <a:rPr lang="es-ES" sz="1800" i="1" smtClean="0">
                              <a:latin typeface="Cambria Math"/>
                            </a:rPr>
                            <m:t>𝜕</m:t>
                          </m:r>
                          <m:r>
                            <a:rPr lang="es-ES" sz="1800" b="0" i="1" smtClean="0">
                              <a:latin typeface="Cambria Math"/>
                            </a:rPr>
                            <m:t>𝑛</m:t>
                          </m:r>
                        </m:den>
                      </m:f>
                      <m:r>
                        <a:rPr lang="es-ES" sz="1800" b="0" i="1" smtClean="0">
                          <a:latin typeface="Cambria Math"/>
                        </a:rPr>
                        <m:t>=0</m:t>
                      </m:r>
                    </m:oMath>
                  </m:oMathPara>
                </a14:m>
                <a:endParaRPr lang="es-ES" sz="1800"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4692254" y="2204864"/>
                <a:ext cx="4186808" cy="4325112"/>
              </a:xfrm>
              <a:blipFill rotWithShape="1">
                <a:blip r:embed="rId2"/>
                <a:stretch>
                  <a:fillRect t="-846"/>
                </a:stretch>
              </a:blipFill>
            </p:spPr>
            <p:txBody>
              <a:bodyPr/>
              <a:lstStyle/>
              <a:p>
                <a:r>
                  <a:rPr lang="es-E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80928"/>
            <a:ext cx="4224710" cy="243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91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GB" dirty="0" smtClean="0"/>
              <a:t>Square cylinder ― Results</a:t>
            </a:r>
            <a:endParaRPr lang="en-GB" dirty="0"/>
          </a:p>
        </p:txBody>
      </p:sp>
      <p:sp>
        <p:nvSpPr>
          <p:cNvPr id="3" name="2 Marcador de contenido"/>
          <p:cNvSpPr>
            <a:spLocks noGrp="1"/>
          </p:cNvSpPr>
          <p:nvPr>
            <p:ph idx="1"/>
          </p:nvPr>
        </p:nvSpPr>
        <p:spPr/>
        <p:txBody>
          <a:bodyPr>
            <a:normAutofit/>
          </a:bodyPr>
          <a:lstStyle/>
          <a:p>
            <a:endParaRPr lang="es-ES" sz="2000" dirty="0"/>
          </a:p>
        </p:txBody>
      </p:sp>
    </p:spTree>
    <p:extLst>
      <p:ext uri="{BB962C8B-B14F-4D97-AF65-F5344CB8AC3E}">
        <p14:creationId xmlns:p14="http://schemas.microsoft.com/office/powerpoint/2010/main" val="3400884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318</TotalTime>
  <Words>484</Words>
  <Application>Microsoft Office PowerPoint</Application>
  <PresentationFormat>Presentación en pantalla (4:3)</PresentationFormat>
  <Paragraphs>53</Paragraphs>
  <Slides>10</Slides>
  <Notes>2</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Urbano</vt:lpstr>
      <vt:lpstr>Study for the computational resolution of conservation equations of mass, momentum and energy. Possible application to different aeronautical and industrial engineering problems: Case 1B</vt:lpstr>
      <vt:lpstr>List of contents</vt:lpstr>
      <vt:lpstr>Objectives</vt:lpstr>
      <vt:lpstr>Conservation equations</vt:lpstr>
      <vt:lpstr>Fractional Step Method</vt:lpstr>
      <vt:lpstr>Staggered meshes</vt:lpstr>
      <vt:lpstr>Driven cavity problem</vt:lpstr>
      <vt:lpstr>Square cylinder</vt:lpstr>
      <vt:lpstr>Square cylinder ― 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for the computational resolution of conservation equations of mass, momentum and energy. Possible application to different aeronautical and industrial engineering problems: Case 1B</dc:title>
  <dc:creator>Laura</dc:creator>
  <cp:lastModifiedBy>Laura</cp:lastModifiedBy>
  <cp:revision>14</cp:revision>
  <dcterms:created xsi:type="dcterms:W3CDTF">2017-06-21T17:09:21Z</dcterms:created>
  <dcterms:modified xsi:type="dcterms:W3CDTF">2017-06-23T17:15:07Z</dcterms:modified>
</cp:coreProperties>
</file>