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4" r:id="rId4"/>
    <p:sldId id="265" r:id="rId5"/>
    <p:sldId id="269" r:id="rId6"/>
    <p:sldId id="273" r:id="rId7"/>
    <p:sldId id="274" r:id="rId8"/>
    <p:sldId id="275" r:id="rId9"/>
    <p:sldId id="276" r:id="rId10"/>
    <p:sldId id="277" r:id="rId11"/>
    <p:sldId id="278" r:id="rId12"/>
    <p:sldId id="268" r:id="rId13"/>
    <p:sldId id="280" r:id="rId14"/>
    <p:sldId id="281" r:id="rId15"/>
    <p:sldId id="283" r:id="rId16"/>
    <p:sldId id="282" r:id="rId17"/>
    <p:sldId id="262" r:id="rId18"/>
    <p:sldId id="284" r:id="rId19"/>
    <p:sldId id="267" r:id="rId20"/>
    <p:sldId id="285" r:id="rId21"/>
    <p:sldId id="263" r:id="rId22"/>
    <p:sldId id="286"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62" autoAdjust="0"/>
  </p:normalViewPr>
  <p:slideViewPr>
    <p:cSldViewPr>
      <p:cViewPr>
        <p:scale>
          <a:sx n="70" d="100"/>
          <a:sy n="70" d="100"/>
        </p:scale>
        <p:origin x="-4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03/07/2017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dirty="0"/>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Eh… Això sobra una</a:t>
            </a:r>
            <a:r>
              <a:rPr lang="ca-ES" baseline="0" noProof="0" dirty="0" smtClean="0"/>
              <a:t> mica. Si no afegeixo res més, aquesta diapositiva només està aquí per passar-la ràpid i ja està.</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18</a:t>
            </a:fld>
            <a:endParaRPr lang="es-ES" dirty="0"/>
          </a:p>
        </p:txBody>
      </p:sp>
    </p:spTree>
    <p:extLst>
      <p:ext uri="{BB962C8B-B14F-4D97-AF65-F5344CB8AC3E}">
        <p14:creationId xmlns:p14="http://schemas.microsoft.com/office/powerpoint/2010/main" val="315270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err="1" smtClean="0"/>
              <a:t>Vale</a:t>
            </a:r>
            <a:r>
              <a:rPr lang="ca-ES" noProof="0" dirty="0" smtClean="0"/>
              <a:t>, he de trobar una forma</a:t>
            </a:r>
            <a:r>
              <a:rPr lang="ca-ES" baseline="0" noProof="0" dirty="0" smtClean="0"/>
              <a:t> intel·ligent i coherent de posar perquè calculo això.</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20</a:t>
            </a:fld>
            <a:endParaRPr lang="es-ES" dirty="0"/>
          </a:p>
        </p:txBody>
      </p:sp>
    </p:spTree>
    <p:extLst>
      <p:ext uri="{BB962C8B-B14F-4D97-AF65-F5344CB8AC3E}">
        <p14:creationId xmlns:p14="http://schemas.microsoft.com/office/powerpoint/2010/main" val="54739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Hauria</a:t>
            </a:r>
            <a:r>
              <a:rPr lang="ca-ES" baseline="0" noProof="0" dirty="0" smtClean="0"/>
              <a:t> d’afegir el </a:t>
            </a:r>
            <a:r>
              <a:rPr lang="ca-ES" baseline="0" noProof="0" dirty="0" err="1" smtClean="0"/>
              <a:t>future</a:t>
            </a:r>
            <a:r>
              <a:rPr lang="ca-ES" baseline="0" noProof="0" dirty="0" smtClean="0"/>
              <a:t> </a:t>
            </a:r>
            <a:r>
              <a:rPr lang="ca-ES" baseline="0" noProof="0" dirty="0" err="1" smtClean="0"/>
              <a:t>work</a:t>
            </a:r>
            <a:r>
              <a:rPr lang="ca-ES" baseline="0" noProof="0" dirty="0" smtClean="0"/>
              <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21</a:t>
            </a:fld>
            <a:endParaRPr lang="es-ES" dirty="0"/>
          </a:p>
        </p:txBody>
      </p:sp>
    </p:spTree>
    <p:extLst>
      <p:ext uri="{BB962C8B-B14F-4D97-AF65-F5344CB8AC3E}">
        <p14:creationId xmlns:p14="http://schemas.microsoft.com/office/powerpoint/2010/main" val="109734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treure això de </a:t>
            </a:r>
            <a:r>
              <a:rPr lang="ca-ES" noProof="0" dirty="0" err="1" smtClean="0"/>
              <a:t>questions</a:t>
            </a:r>
            <a:r>
              <a:rPr lang="ca-ES" baseline="0" noProof="0" dirty="0" smtClean="0"/>
              <a:t> o posar una altra cosa perquè després la gent encara preguntarà i preferiria que no ho fessin.</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22</a:t>
            </a:fld>
            <a:endParaRPr lang="es-ES" dirty="0"/>
          </a:p>
        </p:txBody>
      </p:sp>
    </p:spTree>
    <p:extLst>
      <p:ext uri="{BB962C8B-B14F-4D97-AF65-F5344CB8AC3E}">
        <p14:creationId xmlns:p14="http://schemas.microsoft.com/office/powerpoint/2010/main" val="400242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Explicar això de forma que quedi ORDENAT.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4</a:t>
            </a:fld>
            <a:endParaRPr lang="es-ES" dirty="0"/>
          </a:p>
        </p:txBody>
      </p:sp>
    </p:spTree>
    <p:extLst>
      <p:ext uri="{BB962C8B-B14F-4D97-AF65-F5344CB8AC3E}">
        <p14:creationId xmlns:p14="http://schemas.microsoft.com/office/powerpoint/2010/main" val="13970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Explicació ULTRA SIMPLE dels mètodes numèrics.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5</a:t>
            </a:fld>
            <a:endParaRPr lang="es-ES" dirty="0"/>
          </a:p>
        </p:txBody>
      </p:sp>
    </p:spTree>
    <p:extLst>
      <p:ext uri="{BB962C8B-B14F-4D97-AF65-F5344CB8AC3E}">
        <p14:creationId xmlns:p14="http://schemas.microsoft.com/office/powerpoint/2010/main" val="195252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Si em falta temps hauré</a:t>
            </a:r>
            <a:r>
              <a:rPr lang="ca-ES" baseline="0" noProof="0" dirty="0" smtClean="0"/>
              <a:t> de prescindir del Smith-Hutton. :/</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6</a:t>
            </a:fld>
            <a:endParaRPr lang="es-ES" dirty="0"/>
          </a:p>
        </p:txBody>
      </p:sp>
    </p:spTree>
    <p:extLst>
      <p:ext uri="{BB962C8B-B14F-4D97-AF65-F5344CB8AC3E}">
        <p14:creationId xmlns:p14="http://schemas.microsoft.com/office/powerpoint/2010/main" val="1856941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Igual aniria millor posar la</a:t>
            </a:r>
            <a:r>
              <a:rPr lang="ca-ES" baseline="0" noProof="0" dirty="0" smtClean="0"/>
              <a:t> distribució de </a:t>
            </a:r>
            <a:r>
              <a:rPr lang="ca-ES" baseline="0" noProof="0" dirty="0" err="1" smtClean="0"/>
              <a:t>phi</a:t>
            </a:r>
            <a:r>
              <a:rPr lang="ca-ES" baseline="0" noProof="0" dirty="0" smtClean="0"/>
              <a:t> en tot el domini.</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8</a:t>
            </a:fld>
            <a:endParaRPr lang="es-ES" dirty="0"/>
          </a:p>
        </p:txBody>
      </p:sp>
    </p:spTree>
    <p:extLst>
      <p:ext uri="{BB962C8B-B14F-4D97-AF65-F5344CB8AC3E}">
        <p14:creationId xmlns:p14="http://schemas.microsoft.com/office/powerpoint/2010/main" val="13162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Trobar una forma</a:t>
            </a:r>
            <a:r>
              <a:rPr lang="ca-ES" baseline="0" noProof="0" dirty="0" smtClean="0"/>
              <a:t> d’explicar això sense que quedi molt que no ve al cas.</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11</a:t>
            </a:fld>
            <a:endParaRPr lang="es-ES" dirty="0"/>
          </a:p>
        </p:txBody>
      </p:sp>
    </p:spTree>
    <p:extLst>
      <p:ext uri="{BB962C8B-B14F-4D97-AF65-F5344CB8AC3E}">
        <p14:creationId xmlns:p14="http://schemas.microsoft.com/office/powerpoint/2010/main" val="168565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ca-ES" noProof="0" dirty="0" smtClean="0"/>
              <a:t>He de trobar una forma d’explicar bé això</a:t>
            </a:r>
            <a:r>
              <a:rPr lang="ca-ES" baseline="0" noProof="0" dirty="0" smtClean="0"/>
              <a:t> de la densitat.</a:t>
            </a:r>
            <a:endParaRPr lang="ca-ES"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15</a:t>
            </a:fld>
            <a:endParaRPr lang="es-ES" dirty="0"/>
          </a:p>
        </p:txBody>
      </p:sp>
    </p:spTree>
    <p:extLst>
      <p:ext uri="{BB962C8B-B14F-4D97-AF65-F5344CB8AC3E}">
        <p14:creationId xmlns:p14="http://schemas.microsoft.com/office/powerpoint/2010/main" val="399325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17</a:t>
            </a:fld>
            <a:endParaRPr lang="es-ES" dirty="0"/>
          </a:p>
        </p:txBody>
      </p:sp>
    </p:spTree>
    <p:extLst>
      <p:ext uri="{BB962C8B-B14F-4D97-AF65-F5344CB8AC3E}">
        <p14:creationId xmlns:p14="http://schemas.microsoft.com/office/powerpoint/2010/main" val="102397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03/07/2017</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03/07/2017</a:t>
            </a:fld>
            <a:endParaRPr lang="es-ES" dirty="0"/>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03/07/2017</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03/07/2017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03/07/2017</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96752"/>
            <a:ext cx="8458200" cy="2531144"/>
          </a:xfrm>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a:xfrm>
            <a:off x="179512" y="4221088"/>
            <a:ext cx="4953000" cy="1752600"/>
          </a:xfrm>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smtClean="0"/>
              </a:p>
              <a:p>
                <a:r>
                  <a:rPr lang="en-GB" sz="2000" dirty="0" smtClean="0"/>
                  <a:t>Transient</a:t>
                </a:r>
              </a:p>
              <a:p>
                <a:r>
                  <a:rPr lang="en-GB" sz="2000" dirty="0" smtClean="0"/>
                  <a:t>Incompressible</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089" y="4802562"/>
            <a:ext cx="833943" cy="73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n-GB" dirty="0" smtClean="0"/>
              <a:t>Driven cavity problem</a:t>
            </a:r>
            <a:endParaRPr lang="en-GB" dirty="0"/>
          </a:p>
        </p:txBody>
      </p:sp>
      <p:sp>
        <p:nvSpPr>
          <p:cNvPr id="4" name="3 CuadroTexto"/>
          <p:cNvSpPr txBox="1"/>
          <p:nvPr/>
        </p:nvSpPr>
        <p:spPr>
          <a:xfrm>
            <a:off x="1808735" y="4941164"/>
            <a:ext cx="5400600" cy="461665"/>
          </a:xfrm>
          <a:prstGeom prst="rect">
            <a:avLst/>
          </a:prstGeom>
          <a:noFill/>
        </p:spPr>
        <p:txBody>
          <a:bodyPr wrap="square" rtlCol="0">
            <a:spAutoFit/>
          </a:bodyPr>
          <a:lstStyle/>
          <a:p>
            <a:pPr algn="ctr"/>
            <a:r>
              <a:rPr lang="en-GB" sz="2400" dirty="0" smtClean="0"/>
              <a:t>Velocity	Pressure</a:t>
            </a:r>
            <a:endParaRPr lang="en-GB" sz="2400" dirty="0"/>
          </a:p>
        </p:txBody>
      </p:sp>
      <p:sp>
        <p:nvSpPr>
          <p:cNvPr id="6" name="5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44520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4" name="2 Marcador de contenido"/>
              <p:cNvSpPr txBox="1">
                <a:spLocks/>
              </p:cNvSpPr>
              <p:nvPr/>
            </p:nvSpPr>
            <p:spPr>
              <a:xfrm>
                <a:off x="438354" y="1988840"/>
                <a:ext cx="7850832" cy="4771592"/>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marL="754380" lvl="1" indent="-342900">
                  <a:buFont typeface="+mj-lt"/>
                  <a:buAutoNum type="arabicPeriod"/>
                </a:pPr>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m:t>
                          </m:r>
                          <m:r>
                            <a:rPr lang="en-GB" sz="1800">
                              <a:latin typeface="Cambria Math"/>
                            </a:rPr>
                            <m:t>𝛻</m:t>
                          </m:r>
                        </m:e>
                      </m:d>
                      <m:acc>
                        <m:accPr>
                          <m:chr m:val="⃗"/>
                          <m:ctrlPr>
                            <a:rPr lang="es-ES" sz="1800" i="1">
                              <a:latin typeface="Cambria Math"/>
                            </a:rPr>
                          </m:ctrlPr>
                        </m:accPr>
                        <m:e>
                          <m:r>
                            <a:rPr lang="en-GB" sz="1800" i="1">
                              <a:latin typeface="Cambria Math"/>
                            </a:rPr>
                            <m:t>𝑣</m:t>
                          </m:r>
                        </m:e>
                      </m:acc>
                      <m:r>
                        <a:rPr lang="en-GB" sz="1800" i="1">
                          <a:latin typeface="Cambria Math"/>
                        </a:rPr>
                        <m:t>+</m:t>
                      </m:r>
                      <m:r>
                        <a:rPr lang="en-GB" sz="1800" i="1">
                          <a:latin typeface="Cambria Math"/>
                        </a:rPr>
                        <m:t>𝜇</m:t>
                      </m:r>
                      <m:sSup>
                        <m:sSupPr>
                          <m:ctrlPr>
                            <a:rPr lang="es-ES" sz="1800" i="1">
                              <a:latin typeface="Cambria Math"/>
                            </a:rPr>
                          </m:ctrlPr>
                        </m:sSupPr>
                        <m:e>
                          <m:r>
                            <a:rPr lang="en-GB" sz="1800">
                              <a:latin typeface="Cambria Math"/>
                            </a:rPr>
                            <m:t>𝛻</m:t>
                          </m:r>
                        </m:e>
                        <m:sup>
                          <m:r>
                            <a:rPr lang="en-GB" sz="1800">
                              <a:latin typeface="Cambria Math"/>
                            </a:rPr>
                            <m:t>2</m:t>
                          </m:r>
                        </m:sup>
                      </m:sSup>
                      <m:acc>
                        <m:accPr>
                          <m:chr m:val="⃗"/>
                          <m:ctrlPr>
                            <a:rPr lang="es-ES" sz="1800" i="1">
                              <a:latin typeface="Cambria Math"/>
                            </a:rPr>
                          </m:ctrlPr>
                        </m:accPr>
                        <m:e>
                          <m:r>
                            <a:rPr lang="en-GB" sz="1800" i="1">
                              <a:latin typeface="Cambria Math"/>
                            </a:rPr>
                            <m:t>𝑣</m:t>
                          </m:r>
                        </m:e>
                      </m:acc>
                    </m:oMath>
                  </m:oMathPara>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r>
                            <a:rPr lang="en-GB" sz="1800" i="1">
                              <a:latin typeface="Cambria Math"/>
                            </a:rPr>
                            <m:t>𝑅</m:t>
                          </m:r>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f>
                        <m:fPr>
                          <m:ctrlPr>
                            <a:rPr lang="es-ES" sz="1800" i="1">
                              <a:latin typeface="Cambria Math"/>
                            </a:rPr>
                          </m:ctrlPr>
                        </m:fPr>
                        <m:num>
                          <m:r>
                            <a:rPr lang="en-GB" sz="1800" i="1">
                              <a:latin typeface="Cambria Math"/>
                            </a:rPr>
                            <m:t>3</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e>
                      </m:d>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e>
                      </m:d>
                    </m:oMath>
                  </m:oMathPara>
                </a14:m>
                <a:endParaRPr lang="en-GB" sz="1800" dirty="0" smtClean="0"/>
              </a:p>
              <a:p>
                <a:pPr marL="754380" lvl="1" indent="-342900">
                  <a:buFont typeface="+mj-lt"/>
                  <a:buAutoNum type="arabicPeriod" startAt="2"/>
                </a:pPr>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acc>
                            <m:accPr>
                              <m:chr m:val="⃗"/>
                              <m:ctrlPr>
                                <a:rPr lang="es-ES" sz="1800" i="1">
                                  <a:latin typeface="Cambria Math"/>
                                </a:rPr>
                              </m:ctrlPr>
                            </m:accPr>
                            <m:e>
                              <m:r>
                                <a:rPr lang="en-GB" sz="1800" i="1">
                                  <a:latin typeface="Cambria Math"/>
                                </a:rPr>
                                <m:t>𝑅</m:t>
                              </m:r>
                            </m:e>
                          </m:acc>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oMath>
                  </m:oMathPara>
                </a14:m>
                <a:endParaRPr lang="en-GB" sz="1800" dirty="0" smtClean="0"/>
              </a:p>
              <a:p>
                <a:pPr marL="754380" lvl="1" indent="-342900">
                  <a:buFont typeface="+mj-lt"/>
                  <a:buAutoNum type="arabicPeriod" startAt="3"/>
                </a:pPr>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a:latin typeface="Cambria Math"/>
                        </a:rPr>
                        <m:t>𝛻</m:t>
                      </m:r>
                      <m:r>
                        <a:rPr lang="en-GB" sz="1800" i="1">
                          <a:latin typeface="Cambria Math"/>
                        </a:rPr>
                        <m:t>·</m:t>
                      </m:r>
                      <m:acc>
                        <m:accPr>
                          <m:chr m:val="⃗"/>
                          <m:ctrlPr>
                            <a:rPr lang="es-ES" sz="1800" i="1">
                              <a:latin typeface="Cambria Math"/>
                            </a:rPr>
                          </m:ctrlPr>
                        </m:accPr>
                        <m:e>
                          <m:r>
                            <a:rPr lang="en-GB" sz="1800" i="1">
                              <a:latin typeface="Cambria Math"/>
                            </a:rPr>
                            <m:t>𝑣</m:t>
                          </m:r>
                        </m:e>
                      </m:acc>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r>
                            <a:rPr lang="en-GB" sz="1800">
                              <a:latin typeface="Cambria Math"/>
                            </a:rPr>
                            <m:t>𝛻</m:t>
                          </m:r>
                        </m:e>
                        <m:sup>
                          <m:r>
                            <a:rPr lang="en-GB" sz="1800" i="1">
                              <a:latin typeface="Cambria Math"/>
                            </a:rPr>
                            <m:t>2</m:t>
                          </m:r>
                        </m:sup>
                      </m:sSup>
                      <m:r>
                        <a:rPr lang="en-GB" sz="1800" i="1">
                          <a:latin typeface="Cambria Math"/>
                        </a:rPr>
                        <m:t>𝑝</m:t>
                      </m:r>
                    </m:oMath>
                  </m:oMathPara>
                </a14:m>
                <a:endParaRPr lang="en-GB" sz="1800" dirty="0" smtClean="0"/>
              </a:p>
              <a:p>
                <a:pPr marL="811530" lvl="1" indent="-400050">
                  <a:buFont typeface="+mj-lt"/>
                  <a:buAutoNum type="arabicPeriod" startAt="4"/>
                </a:pPr>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p:txBody>
          </p:sp>
        </mc:Choice>
        <mc:Fallback xmlns="">
          <p:sp>
            <p:nvSpPr>
              <p:cNvPr id="4" name="2 Marcador de contenido"/>
              <p:cNvSpPr txBox="1">
                <a:spLocks noRot="1" noChangeAspect="1" noMove="1" noResize="1" noEditPoints="1" noAdjustHandles="1" noChangeArrowheads="1" noChangeShapeType="1" noTextEdit="1"/>
              </p:cNvSpPr>
              <p:nvPr/>
            </p:nvSpPr>
            <p:spPr>
              <a:xfrm>
                <a:off x="438354" y="1988840"/>
                <a:ext cx="7850832" cy="4771592"/>
              </a:xfrm>
              <a:prstGeom prst="rect">
                <a:avLst/>
              </a:prstGeom>
              <a:blipFill rotWithShape="1">
                <a:blip r:embed="rId3"/>
                <a:stretch>
                  <a:fillRect t="-636"/>
                </a:stretch>
              </a:blipFill>
            </p:spPr>
            <p:txBody>
              <a:bodyPr/>
              <a:lstStyle/>
              <a:p>
                <a:r>
                  <a:rPr lang="es-ES">
                    <a:noFill/>
                  </a:rPr>
                  <a:t> </a:t>
                </a:r>
              </a:p>
            </p:txBody>
          </p:sp>
        </mc:Fallback>
      </mc:AlternateContent>
      <p:sp>
        <p:nvSpPr>
          <p:cNvPr id="21" name="2 Marcador de contenido"/>
          <p:cNvSpPr>
            <a:spLocks noGrp="1"/>
          </p:cNvSpPr>
          <p:nvPr>
            <p:ph idx="1"/>
          </p:nvPr>
        </p:nvSpPr>
        <p:spPr>
          <a:xfrm>
            <a:off x="462221" y="1268760"/>
            <a:ext cx="8229600" cy="722816"/>
          </a:xfrm>
        </p:spPr>
        <p:txBody>
          <a:bodyPr>
            <a:normAutofit lnSpcReduction="10000"/>
          </a:bodyPr>
          <a:lstStyle/>
          <a:p>
            <a:r>
              <a:rPr lang="en-GB" sz="2000" dirty="0" smtClean="0"/>
              <a:t>Explicit method</a:t>
            </a:r>
          </a:p>
          <a:p>
            <a:r>
              <a:rPr lang="en-GB" sz="2000" dirty="0" smtClean="0"/>
              <a:t>Based on the Helmholtz-Hodge decomposition theorem</a:t>
            </a:r>
          </a:p>
        </p:txBody>
      </p:sp>
      <p:grpSp>
        <p:nvGrpSpPr>
          <p:cNvPr id="22" name="21 Grupo"/>
          <p:cNvGrpSpPr/>
          <p:nvPr/>
        </p:nvGrpSpPr>
        <p:grpSpPr>
          <a:xfrm>
            <a:off x="5413332" y="5467744"/>
            <a:ext cx="2646038" cy="1224136"/>
            <a:chOff x="395536" y="4869160"/>
            <a:chExt cx="3240360" cy="1368152"/>
          </a:xfrm>
        </p:grpSpPr>
        <p:sp>
          <p:nvSpPr>
            <p:cNvPr id="23"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4"/>
                  <a:stretch>
                    <a:fillRect/>
                  </a:stretch>
                </a:blipFill>
                <a:ln>
                  <a:solidFill>
                    <a:schemeClr val="tx1"/>
                  </a:solidFill>
                </a:ln>
              </p:spPr>
              <p:txBody>
                <a:bodyPr/>
                <a:lstStyle/>
                <a:p>
                  <a:r>
                    <a:rPr lang="es-ES">
                      <a:noFill/>
                    </a:rPr>
                    <a:t> </a:t>
                  </a:r>
                </a:p>
              </p:txBody>
            </p:sp>
          </mc:Fallback>
        </mc:AlternateContent>
        <p:sp>
          <p:nvSpPr>
            <p:cNvPr id="25"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34"/>
                <p:cNvSpPr txBox="1"/>
                <p:nvPr/>
              </p:nvSpPr>
              <p:spPr>
                <a:xfrm>
                  <a:off x="623263"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5"/>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TextBox 35"/>
                <p:cNvSpPr txBox="1"/>
                <p:nvPr/>
              </p:nvSpPr>
              <p:spPr>
                <a:xfrm>
                  <a:off x="755576"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6"/>
                  <a:stretch>
                    <a:fillRect r="-5000"/>
                  </a:stretch>
                </a:blipFill>
                <a:ln>
                  <a:noFill/>
                </a:ln>
              </p:spPr>
              <p:txBody>
                <a:bodyPr/>
                <a:lstStyle/>
                <a:p>
                  <a:r>
                    <a:rPr lang="es-ES">
                      <a:noFill/>
                    </a:rPr>
                    <a:t> </a:t>
                  </a:r>
                </a:p>
              </p:txBody>
            </p:sp>
          </mc:Fallback>
        </mc:AlternateContent>
        <p:sp>
          <p:nvSpPr>
            <p:cNvPr id="29"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7"/>
                <p:cNvSpPr txBox="1"/>
                <p:nvPr/>
              </p:nvSpPr>
              <p:spPr>
                <a:xfrm>
                  <a:off x="1689424"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7"/>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TextBox 38"/>
                <p:cNvSpPr txBox="1"/>
                <p:nvPr/>
              </p:nvSpPr>
              <p:spPr>
                <a:xfrm>
                  <a:off x="1821737"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8"/>
                  <a:stretch>
                    <a:fillRect/>
                  </a:stretch>
                </a:blipFill>
                <a:ln>
                  <a:noFill/>
                </a:ln>
              </p:spPr>
              <p:txBody>
                <a:bodyPr/>
                <a:lstStyle/>
                <a:p>
                  <a:r>
                    <a:rPr lang="es-ES">
                      <a:noFill/>
                    </a:rPr>
                    <a:t> </a:t>
                  </a:r>
                </a:p>
              </p:txBody>
            </p:sp>
          </mc:Fallback>
        </mc:AlternateContent>
        <p:sp>
          <p:nvSpPr>
            <p:cNvPr id="33"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41"/>
                <p:cNvSpPr txBox="1"/>
                <p:nvPr/>
              </p:nvSpPr>
              <p:spPr>
                <a:xfrm>
                  <a:off x="2756720" y="5007929"/>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9"/>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TextBox 42"/>
                <p:cNvSpPr txBox="1"/>
                <p:nvPr/>
              </p:nvSpPr>
              <p:spPr>
                <a:xfrm>
                  <a:off x="2889033" y="5511985"/>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10"/>
                  <a:stretch>
                    <a:fillRect/>
                  </a:stretch>
                </a:blipFill>
                <a:ln>
                  <a:noFill/>
                </a:ln>
              </p:spPr>
              <p:txBody>
                <a:bodyPr/>
                <a:lstStyle/>
                <a:p>
                  <a:r>
                    <a:rPr lang="es-ES">
                      <a:noFill/>
                    </a:rPr>
                    <a:t> </a:t>
                  </a:r>
                </a:p>
              </p:txBody>
            </p:sp>
          </mc:Fallback>
        </mc:AlternateContent>
        <p:sp>
          <p:nvSpPr>
            <p:cNvPr id="37"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37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42125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5431"/>
            <a:ext cx="8229600" cy="1066800"/>
          </a:xfrm>
        </p:spPr>
        <p:txBody>
          <a:bodyPr/>
          <a:lstStyle/>
          <a:p>
            <a:r>
              <a:rPr lang="en-GB" dirty="0" smtClean="0"/>
              <a:t>Staggered meshes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819933"/>
                <a:ext cx="3250704" cy="2979953"/>
              </a:xfrm>
            </p:spPr>
            <p:txBody>
              <a:bodyPr>
                <a:normAutofit/>
              </a:bodyPr>
              <a:lstStyle/>
              <a:p>
                <a:r>
                  <a:rPr lang="en-GB" sz="2000" dirty="0" smtClean="0"/>
                  <a:t>To avoid unrealistic solutions</a:t>
                </a:r>
              </a:p>
              <a:p>
                <a:r>
                  <a:rPr lang="en-GB" sz="2000" dirty="0" smtClean="0"/>
                  <a:t>Three control volumes:</a:t>
                </a:r>
              </a:p>
              <a:p>
                <a:pPr lvl="1"/>
                <a:r>
                  <a:rPr lang="en-GB" sz="1800" dirty="0" smtClean="0">
                    <a:solidFill>
                      <a:schemeClr val="tx1"/>
                    </a:solidFill>
                  </a:rPr>
                  <a:t>Pressure</a:t>
                </a:r>
              </a:p>
              <a:p>
                <a:pPr lvl="1"/>
                <a:r>
                  <a:rPr lang="en-GB" sz="1800" dirty="0" smtClean="0"/>
                  <a:t>Horizontal velocity</a:t>
                </a:r>
              </a:p>
              <a:p>
                <a:pPr lvl="1"/>
                <a:r>
                  <a:rPr lang="en-GB" sz="1800" dirty="0" smtClean="0">
                    <a:solidFill>
                      <a:schemeClr val="accent3"/>
                    </a:solidFill>
                  </a:rPr>
                  <a:t>Vertical  velocity</a:t>
                </a:r>
                <a:endParaRPr lang="en-GB" sz="1800" dirty="0">
                  <a:solidFill>
                    <a:schemeClr val="accent3"/>
                  </a:solidFill>
                </a:endParaRPr>
              </a:p>
              <a:p>
                <a:pPr marL="411480" lvl="1" indent="0">
                  <a:buNone/>
                </a:pPr>
                <a:endParaRPr lang="es-ES" sz="1800" i="1" dirty="0" smtClean="0">
                  <a:latin typeface="Cambria Math"/>
                </a:endParaRPr>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a:p>
                <a:pPr lvl="1"/>
                <a:endParaRPr lang="en-GB" sz="1800" dirty="0" smtClean="0">
                  <a:solidFill>
                    <a:schemeClr val="accent3"/>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819933"/>
                <a:ext cx="3250704" cy="2979953"/>
              </a:xfrm>
              <a:blipFill rotWithShape="1">
                <a:blip r:embed="rId2"/>
                <a:stretch>
                  <a:fillRect t="-1230"/>
                </a:stretch>
              </a:blipFill>
            </p:spPr>
            <p:txBody>
              <a:bodyPr/>
              <a:lstStyle/>
              <a:p>
                <a:r>
                  <a:rPr lang="es-ES">
                    <a:noFill/>
                  </a:rPr>
                  <a:t> </a:t>
                </a:r>
              </a:p>
            </p:txBody>
          </p:sp>
        </mc:Fallback>
      </mc:AlternateContent>
      <p:grpSp>
        <p:nvGrpSpPr>
          <p:cNvPr id="4" name="519 Grupo"/>
          <p:cNvGrpSpPr/>
          <p:nvPr/>
        </p:nvGrpSpPr>
        <p:grpSpPr>
          <a:xfrm>
            <a:off x="4016604" y="1619684"/>
            <a:ext cx="4973955" cy="4926330"/>
            <a:chOff x="0" y="0"/>
            <a:chExt cx="4973955" cy="4926330"/>
          </a:xfrm>
        </p:grpSpPr>
        <p:grpSp>
          <p:nvGrpSpPr>
            <p:cNvPr id="5" name="453 Grupo"/>
            <p:cNvGrpSpPr/>
            <p:nvPr/>
          </p:nvGrpSpPr>
          <p:grpSpPr>
            <a:xfrm>
              <a:off x="209550" y="248603"/>
              <a:ext cx="4533900" cy="4467225"/>
              <a:chOff x="0" y="0"/>
              <a:chExt cx="4533900" cy="4467225"/>
            </a:xfrm>
          </p:grpSpPr>
          <p:sp>
            <p:nvSpPr>
              <p:cNvPr id="26" name="452 Rectángulo"/>
              <p:cNvSpPr/>
              <p:nvPr/>
            </p:nvSpPr>
            <p:spPr>
              <a:xfrm>
                <a:off x="892454" y="3123590"/>
                <a:ext cx="926821" cy="915010"/>
              </a:xfrm>
              <a:prstGeom prst="rect">
                <a:avLst/>
              </a:prstGeom>
              <a:solidFill>
                <a:schemeClr val="accent3">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451 Rectángulo"/>
              <p:cNvSpPr/>
              <p:nvPr/>
            </p:nvSpPr>
            <p:spPr>
              <a:xfrm>
                <a:off x="468173" y="885139"/>
                <a:ext cx="904723" cy="867461"/>
              </a:xfrm>
              <a:prstGeom prst="rect">
                <a:avLst/>
              </a:prstGeom>
              <a:solidFill>
                <a:schemeClr val="accent2">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8" name="450 Grupo"/>
              <p:cNvGrpSpPr/>
              <p:nvPr/>
            </p:nvGrpSpPr>
            <p:grpSpPr>
              <a:xfrm>
                <a:off x="0" y="0"/>
                <a:ext cx="4533900" cy="4467225"/>
                <a:chOff x="0" y="0"/>
                <a:chExt cx="4533900" cy="4467225"/>
              </a:xfrm>
            </p:grpSpPr>
            <p:grpSp>
              <p:nvGrpSpPr>
                <p:cNvPr id="29" name="428 Grupo"/>
                <p:cNvGrpSpPr/>
                <p:nvPr/>
              </p:nvGrpSpPr>
              <p:grpSpPr>
                <a:xfrm>
                  <a:off x="0" y="0"/>
                  <a:ext cx="4533900" cy="4467225"/>
                  <a:chOff x="0" y="0"/>
                  <a:chExt cx="4533900" cy="4467225"/>
                </a:xfrm>
              </p:grpSpPr>
              <p:grpSp>
                <p:nvGrpSpPr>
                  <p:cNvPr id="51" name="258 Grupo"/>
                  <p:cNvGrpSpPr/>
                  <p:nvPr/>
                </p:nvGrpSpPr>
                <p:grpSpPr>
                  <a:xfrm>
                    <a:off x="0" y="0"/>
                    <a:ext cx="4533900" cy="4467225"/>
                    <a:chOff x="0" y="0"/>
                    <a:chExt cx="4533900" cy="4467225"/>
                  </a:xfrm>
                </p:grpSpPr>
                <p:sp>
                  <p:nvSpPr>
                    <p:cNvPr id="73" name="295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4" name="341 Grupo"/>
                    <p:cNvGrpSpPr/>
                    <p:nvPr/>
                  </p:nvGrpSpPr>
                  <p:grpSpPr>
                    <a:xfrm>
                      <a:off x="0" y="0"/>
                      <a:ext cx="4533900" cy="4467225"/>
                      <a:chOff x="0" y="0"/>
                      <a:chExt cx="4533900" cy="4467225"/>
                    </a:xfrm>
                  </p:grpSpPr>
                  <p:sp>
                    <p:nvSpPr>
                      <p:cNvPr id="75" name="342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6" name="343 Grupo"/>
                      <p:cNvGrpSpPr/>
                      <p:nvPr/>
                    </p:nvGrpSpPr>
                    <p:grpSpPr>
                      <a:xfrm>
                        <a:off x="0" y="0"/>
                        <a:ext cx="4533900" cy="4467225"/>
                        <a:chOff x="0" y="0"/>
                        <a:chExt cx="4533900" cy="4467225"/>
                      </a:xfrm>
                    </p:grpSpPr>
                    <p:sp>
                      <p:nvSpPr>
                        <p:cNvPr id="77" name="344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8" name="345 Grupo"/>
                        <p:cNvGrpSpPr/>
                        <p:nvPr/>
                      </p:nvGrpSpPr>
                      <p:grpSpPr>
                        <a:xfrm>
                          <a:off x="0" y="0"/>
                          <a:ext cx="4533900" cy="4467225"/>
                          <a:chOff x="0" y="0"/>
                          <a:chExt cx="4533900" cy="4467225"/>
                        </a:xfrm>
                      </p:grpSpPr>
                      <p:grpSp>
                        <p:nvGrpSpPr>
                          <p:cNvPr id="79" name="346 Grupo"/>
                          <p:cNvGrpSpPr/>
                          <p:nvPr/>
                        </p:nvGrpSpPr>
                        <p:grpSpPr>
                          <a:xfrm>
                            <a:off x="0" y="0"/>
                            <a:ext cx="4533900" cy="4467225"/>
                            <a:chOff x="0" y="0"/>
                            <a:chExt cx="4533900" cy="4467225"/>
                          </a:xfrm>
                        </p:grpSpPr>
                        <p:cxnSp>
                          <p:nvCxnSpPr>
                            <p:cNvPr id="103" name="347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348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349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350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7" name="351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8" name="352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09" name="377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10" name="380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381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2" name="382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3" name="383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4" name="384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80" name="385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1" name="386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2" name="387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3" name="388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4" name="389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5" name="390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6" name="391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7" name="392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8" name="393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9" name="394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0" name="395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1" name="396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2" name="397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3" name="398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4" name="399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5" name="400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6" name="401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7" name="402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8" name="403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9" name="404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0" name="405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1" name="406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2" name="407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grpSp>
                <p:nvGrpSpPr>
                  <p:cNvPr id="52" name="427 Grupo"/>
                  <p:cNvGrpSpPr/>
                  <p:nvPr/>
                </p:nvGrpSpPr>
                <p:grpSpPr>
                  <a:xfrm>
                    <a:off x="695325" y="447675"/>
                    <a:ext cx="3145155" cy="3581400"/>
                    <a:chOff x="0" y="0"/>
                    <a:chExt cx="3145155" cy="3581400"/>
                  </a:xfrm>
                </p:grpSpPr>
                <p:cxnSp>
                  <p:nvCxnSpPr>
                    <p:cNvPr id="53" name="420 Conector recto de flecha"/>
                    <p:cNvCxnSpPr/>
                    <p:nvPr/>
                  </p:nvCxnSpPr>
                  <p:spPr>
                    <a:xfrm>
                      <a:off x="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4" name="421 Conector recto de flecha"/>
                    <p:cNvCxnSpPr/>
                    <p:nvPr/>
                  </p:nvCxnSpPr>
                  <p:spPr>
                    <a:xfrm>
                      <a:off x="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5" name="299 Conector recto de flecha"/>
                    <p:cNvCxnSpPr/>
                    <p:nvPr/>
                  </p:nvCxnSpPr>
                  <p:spPr>
                    <a:xfrm>
                      <a:off x="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6" name="408 Conector recto de flecha"/>
                    <p:cNvCxnSpPr/>
                    <p:nvPr/>
                  </p:nvCxnSpPr>
                  <p:spPr>
                    <a:xfrm>
                      <a:off x="0" y="26670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7" name="409 Conector recto de flecha"/>
                    <p:cNvCxnSpPr/>
                    <p:nvPr/>
                  </p:nvCxnSpPr>
                  <p:spPr>
                    <a:xfrm>
                      <a:off x="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410 Conector recto de flecha"/>
                    <p:cNvCxnSpPr/>
                    <p:nvPr/>
                  </p:nvCxnSpPr>
                  <p:spPr>
                    <a:xfrm>
                      <a:off x="93345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9" name="411 Conector recto de flecha"/>
                    <p:cNvCxnSpPr/>
                    <p:nvPr/>
                  </p:nvCxnSpPr>
                  <p:spPr>
                    <a:xfrm>
                      <a:off x="9334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412 Conector recto de flecha"/>
                    <p:cNvCxnSpPr/>
                    <p:nvPr/>
                  </p:nvCxnSpPr>
                  <p:spPr>
                    <a:xfrm>
                      <a:off x="9334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1" name="413 Conector recto de flecha"/>
                    <p:cNvCxnSpPr/>
                    <p:nvPr/>
                  </p:nvCxnSpPr>
                  <p:spPr>
                    <a:xfrm>
                      <a:off x="9334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2" name="414 Conector recto de flecha"/>
                    <p:cNvCxnSpPr/>
                    <p:nvPr/>
                  </p:nvCxnSpPr>
                  <p:spPr>
                    <a:xfrm>
                      <a:off x="9334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415 Conector recto de flecha"/>
                    <p:cNvCxnSpPr/>
                    <p:nvPr/>
                  </p:nvCxnSpPr>
                  <p:spPr>
                    <a:xfrm>
                      <a:off x="18097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416 Conector recto de flecha"/>
                    <p:cNvCxnSpPr/>
                    <p:nvPr/>
                  </p:nvCxnSpPr>
                  <p:spPr>
                    <a:xfrm>
                      <a:off x="18097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5" name="417 Conector recto de flecha"/>
                    <p:cNvCxnSpPr/>
                    <p:nvPr/>
                  </p:nvCxnSpPr>
                  <p:spPr>
                    <a:xfrm>
                      <a:off x="18097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418 Conector recto de flecha"/>
                    <p:cNvCxnSpPr/>
                    <p:nvPr/>
                  </p:nvCxnSpPr>
                  <p:spPr>
                    <a:xfrm>
                      <a:off x="18097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419 Conector recto de flecha"/>
                    <p:cNvCxnSpPr/>
                    <p:nvPr/>
                  </p:nvCxnSpPr>
                  <p:spPr>
                    <a:xfrm>
                      <a:off x="18097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8" name="422 Conector recto de flecha"/>
                    <p:cNvCxnSpPr/>
                    <p:nvPr/>
                  </p:nvCxnSpPr>
                  <p:spPr>
                    <a:xfrm>
                      <a:off x="27241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9" name="423 Conector recto de flecha"/>
                    <p:cNvCxnSpPr/>
                    <p:nvPr/>
                  </p:nvCxnSpPr>
                  <p:spPr>
                    <a:xfrm>
                      <a:off x="27241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0" name="424 Conector recto de flecha"/>
                    <p:cNvCxnSpPr/>
                    <p:nvPr/>
                  </p:nvCxnSpPr>
                  <p:spPr>
                    <a:xfrm>
                      <a:off x="27241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1" name="425 Conector recto de flecha"/>
                    <p:cNvCxnSpPr/>
                    <p:nvPr/>
                  </p:nvCxnSpPr>
                  <p:spPr>
                    <a:xfrm>
                      <a:off x="27241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426 Conector recto de flecha"/>
                    <p:cNvCxnSpPr/>
                    <p:nvPr/>
                  </p:nvCxnSpPr>
                  <p:spPr>
                    <a:xfrm>
                      <a:off x="27241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0" name="449 Grupo"/>
                <p:cNvGrpSpPr/>
                <p:nvPr/>
              </p:nvGrpSpPr>
              <p:grpSpPr>
                <a:xfrm>
                  <a:off x="466725" y="638175"/>
                  <a:ext cx="3648075" cy="3116580"/>
                  <a:chOff x="0" y="0"/>
                  <a:chExt cx="3648075" cy="3116580"/>
                </a:xfrm>
              </p:grpSpPr>
              <p:cxnSp>
                <p:nvCxnSpPr>
                  <p:cNvPr id="31" name="429 Conector recto de flecha"/>
                  <p:cNvCxnSpPr/>
                  <p:nvPr/>
                </p:nvCxnSpPr>
                <p:spPr>
                  <a:xfrm rot="16200000">
                    <a:off x="-210503"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2" name="430 Conector recto de flecha"/>
                  <p:cNvCxnSpPr/>
                  <p:nvPr/>
                </p:nvCxnSpPr>
                <p:spPr>
                  <a:xfrm rot="16200000">
                    <a:off x="-210503"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431 Conector recto de flecha"/>
                  <p:cNvCxnSpPr/>
                  <p:nvPr/>
                </p:nvCxnSpPr>
                <p:spPr>
                  <a:xfrm rot="16200000">
                    <a:off x="-210503"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4" name="432 Conector recto de flecha"/>
                  <p:cNvCxnSpPr/>
                  <p:nvPr/>
                </p:nvCxnSpPr>
                <p:spPr>
                  <a:xfrm rot="16200000">
                    <a:off x="-210503"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433 Conector recto de flecha"/>
                  <p:cNvCxnSpPr/>
                  <p:nvPr/>
                </p:nvCxnSpPr>
                <p:spPr>
                  <a:xfrm rot="16200000">
                    <a:off x="6943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6" name="434 Conector recto de flecha"/>
                  <p:cNvCxnSpPr/>
                  <p:nvPr/>
                </p:nvCxnSpPr>
                <p:spPr>
                  <a:xfrm rot="16200000">
                    <a:off x="6943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7" name="435 Conector recto de flecha"/>
                  <p:cNvCxnSpPr/>
                  <p:nvPr/>
                </p:nvCxnSpPr>
                <p:spPr>
                  <a:xfrm rot="16200000">
                    <a:off x="6943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8" name="436 Conector recto de flecha"/>
                  <p:cNvCxnSpPr/>
                  <p:nvPr/>
                </p:nvCxnSpPr>
                <p:spPr>
                  <a:xfrm rot="16200000">
                    <a:off x="69437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9" name="437 Conector recto de flecha"/>
                  <p:cNvCxnSpPr/>
                  <p:nvPr/>
                </p:nvCxnSpPr>
                <p:spPr>
                  <a:xfrm rot="16200000">
                    <a:off x="15897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0" name="438 Conector recto de flecha"/>
                  <p:cNvCxnSpPr/>
                  <p:nvPr/>
                </p:nvCxnSpPr>
                <p:spPr>
                  <a:xfrm rot="16200000">
                    <a:off x="15897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439 Conector recto de flecha"/>
                  <p:cNvCxnSpPr/>
                  <p:nvPr/>
                </p:nvCxnSpPr>
                <p:spPr>
                  <a:xfrm rot="16200000">
                    <a:off x="158972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440 Conector recto de flecha"/>
                  <p:cNvCxnSpPr/>
                  <p:nvPr/>
                </p:nvCxnSpPr>
                <p:spPr>
                  <a:xfrm rot="16200000">
                    <a:off x="1589722"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3" name="441 Conector recto de flecha"/>
                  <p:cNvCxnSpPr/>
                  <p:nvPr/>
                </p:nvCxnSpPr>
                <p:spPr>
                  <a:xfrm rot="16200000">
                    <a:off x="250412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4" name="442 Conector recto de flecha"/>
                  <p:cNvCxnSpPr/>
                  <p:nvPr/>
                </p:nvCxnSpPr>
                <p:spPr>
                  <a:xfrm rot="16200000">
                    <a:off x="2513647"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5" name="443 Conector recto de flecha"/>
                  <p:cNvCxnSpPr/>
                  <p:nvPr/>
                </p:nvCxnSpPr>
                <p:spPr>
                  <a:xfrm rot="16200000">
                    <a:off x="25041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6" name="444 Conector recto de flecha"/>
                  <p:cNvCxnSpPr/>
                  <p:nvPr/>
                </p:nvCxnSpPr>
                <p:spPr>
                  <a:xfrm rot="16200000">
                    <a:off x="25041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7" name="445 Conector recto de flecha"/>
                  <p:cNvCxnSpPr/>
                  <p:nvPr/>
                </p:nvCxnSpPr>
                <p:spPr>
                  <a:xfrm rot="16200000">
                    <a:off x="3389947"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8" name="446 Conector recto de flecha"/>
                  <p:cNvCxnSpPr/>
                  <p:nvPr/>
                </p:nvCxnSpPr>
                <p:spPr>
                  <a:xfrm rot="16200000">
                    <a:off x="33994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9" name="447 Conector recto de flecha"/>
                  <p:cNvCxnSpPr/>
                  <p:nvPr/>
                </p:nvCxnSpPr>
                <p:spPr>
                  <a:xfrm rot="16200000">
                    <a:off x="34375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448 Conector recto de flecha"/>
                  <p:cNvCxnSpPr/>
                  <p:nvPr/>
                </p:nvCxnSpPr>
                <p:spPr>
                  <a:xfrm rot="16200000">
                    <a:off x="34375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grpSp>
        <p:cxnSp>
          <p:nvCxnSpPr>
            <p:cNvPr id="6" name="499 Conector recto de flecha"/>
            <p:cNvCxnSpPr/>
            <p:nvPr/>
          </p:nvCxnSpPr>
          <p:spPr>
            <a:xfrm>
              <a:off x="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500 Conector recto de flecha"/>
            <p:cNvCxnSpPr/>
            <p:nvPr/>
          </p:nvCxnSpPr>
          <p:spPr>
            <a:xfrm>
              <a:off x="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501 Conector recto de flecha"/>
            <p:cNvCxnSpPr/>
            <p:nvPr/>
          </p:nvCxnSpPr>
          <p:spPr>
            <a:xfrm>
              <a:off x="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502 Conector recto de flecha"/>
            <p:cNvCxnSpPr/>
            <p:nvPr/>
          </p:nvCxnSpPr>
          <p:spPr>
            <a:xfrm>
              <a:off x="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503 Conector recto de flecha"/>
            <p:cNvCxnSpPr/>
            <p:nvPr/>
          </p:nvCxnSpPr>
          <p:spPr>
            <a:xfrm>
              <a:off x="0" y="42776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504 Conector recto de flecha"/>
            <p:cNvCxnSpPr/>
            <p:nvPr/>
          </p:nvCxnSpPr>
          <p:spPr>
            <a:xfrm>
              <a:off x="455295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505 Conector recto de flecha"/>
            <p:cNvCxnSpPr/>
            <p:nvPr/>
          </p:nvCxnSpPr>
          <p:spPr>
            <a:xfrm>
              <a:off x="455295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506 Conector recto de flecha"/>
            <p:cNvCxnSpPr/>
            <p:nvPr/>
          </p:nvCxnSpPr>
          <p:spPr>
            <a:xfrm>
              <a:off x="455295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507 Conector recto de flecha"/>
            <p:cNvCxnSpPr/>
            <p:nvPr/>
          </p:nvCxnSpPr>
          <p:spPr>
            <a:xfrm>
              <a:off x="455295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508 Conector recto de flecha"/>
            <p:cNvCxnSpPr/>
            <p:nvPr/>
          </p:nvCxnSpPr>
          <p:spPr>
            <a:xfrm>
              <a:off x="4552950" y="42681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509 Conector recto de flecha"/>
            <p:cNvCxnSpPr/>
            <p:nvPr/>
          </p:nvCxnSpPr>
          <p:spPr>
            <a:xfrm rot="16200000">
              <a:off x="43815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510 Conector recto de flecha"/>
            <p:cNvCxnSpPr/>
            <p:nvPr/>
          </p:nvCxnSpPr>
          <p:spPr>
            <a:xfrm rot="16200000">
              <a:off x="13716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511 Conector recto de flecha"/>
            <p:cNvCxnSpPr/>
            <p:nvPr/>
          </p:nvCxnSpPr>
          <p:spPr>
            <a:xfrm rot="16200000">
              <a:off x="22764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512 Conector recto de flecha"/>
            <p:cNvCxnSpPr/>
            <p:nvPr/>
          </p:nvCxnSpPr>
          <p:spPr>
            <a:xfrm rot="16200000">
              <a:off x="31908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513 Conector recto de flecha"/>
            <p:cNvCxnSpPr/>
            <p:nvPr/>
          </p:nvCxnSpPr>
          <p:spPr>
            <a:xfrm rot="16200000">
              <a:off x="41148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514 Conector recto de flecha"/>
            <p:cNvCxnSpPr/>
            <p:nvPr/>
          </p:nvCxnSpPr>
          <p:spPr>
            <a:xfrm rot="16200000">
              <a:off x="44767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515 Conector recto de flecha"/>
            <p:cNvCxnSpPr/>
            <p:nvPr/>
          </p:nvCxnSpPr>
          <p:spPr>
            <a:xfrm rot="16200000">
              <a:off x="137160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516 Conector recto de flecha"/>
            <p:cNvCxnSpPr/>
            <p:nvPr/>
          </p:nvCxnSpPr>
          <p:spPr>
            <a:xfrm rot="16200000">
              <a:off x="226695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517 Conector recto de flecha"/>
            <p:cNvCxnSpPr/>
            <p:nvPr/>
          </p:nvCxnSpPr>
          <p:spPr>
            <a:xfrm rot="16200000">
              <a:off x="317182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5" name="518 Conector recto de flecha"/>
            <p:cNvCxnSpPr/>
            <p:nvPr/>
          </p:nvCxnSpPr>
          <p:spPr>
            <a:xfrm rot="16200000">
              <a:off x="4076700" y="47063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nvGrpSpPr>
          <p:cNvPr id="130" name="129 Grupo"/>
          <p:cNvGrpSpPr/>
          <p:nvPr/>
        </p:nvGrpSpPr>
        <p:grpSpPr>
          <a:xfrm>
            <a:off x="395536" y="4799887"/>
            <a:ext cx="3240360" cy="1368152"/>
            <a:chOff x="395536" y="4869160"/>
            <a:chExt cx="3240360" cy="1368152"/>
          </a:xfrm>
        </p:grpSpPr>
        <p:sp>
          <p:nvSpPr>
            <p:cNvPr id="115"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6"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117"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8"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34"/>
                <p:cNvSpPr txBox="1"/>
                <p:nvPr/>
              </p:nvSpPr>
              <p:spPr>
                <a:xfrm>
                  <a:off x="623263"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0" name="TextBox 35"/>
                <p:cNvSpPr txBox="1"/>
                <p:nvPr/>
              </p:nvSpPr>
              <p:spPr>
                <a:xfrm>
                  <a:off x="755576" y="5517232"/>
                  <a:ext cx="733190" cy="720080"/>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5000"/>
                  </a:stretch>
                </a:blipFill>
                <a:ln>
                  <a:noFill/>
                </a:ln>
              </p:spPr>
              <p:txBody>
                <a:bodyPr/>
                <a:lstStyle/>
                <a:p>
                  <a:r>
                    <a:rPr lang="es-ES">
                      <a:noFill/>
                    </a:rPr>
                    <a:t> </a:t>
                  </a:r>
                </a:p>
              </p:txBody>
            </p:sp>
          </mc:Fallback>
        </mc:AlternateContent>
        <p:sp>
          <p:nvSpPr>
            <p:cNvPr id="121"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37"/>
                <p:cNvSpPr txBox="1"/>
                <p:nvPr/>
              </p:nvSpPr>
              <p:spPr>
                <a:xfrm>
                  <a:off x="1689424" y="5013176"/>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4" name="TextBox 38"/>
                <p:cNvSpPr txBox="1"/>
                <p:nvPr/>
              </p:nvSpPr>
              <p:spPr>
                <a:xfrm>
                  <a:off x="1821737" y="5517232"/>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a:stretch>
                </a:blipFill>
                <a:ln>
                  <a:noFill/>
                </a:ln>
              </p:spPr>
              <p:txBody>
                <a:bodyPr/>
                <a:lstStyle/>
                <a:p>
                  <a:r>
                    <a:rPr lang="es-ES">
                      <a:noFill/>
                    </a:rPr>
                    <a:t> </a:t>
                  </a:r>
                </a:p>
              </p:txBody>
            </p:sp>
          </mc:Fallback>
        </mc:AlternateContent>
        <p:sp>
          <p:nvSpPr>
            <p:cNvPr id="125"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41"/>
                <p:cNvSpPr txBox="1"/>
                <p:nvPr/>
              </p:nvSpPr>
              <p:spPr>
                <a:xfrm>
                  <a:off x="2756720" y="5007929"/>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8" name="TextBox 42"/>
                <p:cNvSpPr txBox="1"/>
                <p:nvPr/>
              </p:nvSpPr>
              <p:spPr>
                <a:xfrm>
                  <a:off x="2889033" y="5511985"/>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a:stretch>
                </a:blipFill>
                <a:ln>
                  <a:noFill/>
                </a:ln>
              </p:spPr>
              <p:txBody>
                <a:bodyPr/>
                <a:lstStyle/>
                <a:p>
                  <a:r>
                    <a:rPr lang="es-ES">
                      <a:noFill/>
                    </a:rPr>
                    <a:t> </a:t>
                  </a:r>
                </a:p>
              </p:txBody>
            </p:sp>
          </mc:Fallback>
        </mc:AlternateContent>
        <p:sp>
          <p:nvSpPr>
            <p:cNvPr id="129"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130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399" y="719660"/>
            <a:ext cx="8229600" cy="1066800"/>
          </a:xfrm>
        </p:spPr>
        <p:txBody>
          <a:bodyPr/>
          <a:lstStyle/>
          <a:p>
            <a:r>
              <a:rPr lang="en-GB" dirty="0" smtClean="0"/>
              <a:t>Driven cavity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7" y="1700808"/>
            <a:ext cx="3024336" cy="297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884895"/>
            <a:ext cx="2994074" cy="290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897" y="1743560"/>
            <a:ext cx="2975279" cy="293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995647" y="4710872"/>
            <a:ext cx="1224136" cy="380951"/>
          </a:xfrm>
          <a:prstGeom prst="rect">
            <a:avLst/>
          </a:prstGeom>
          <a:noFill/>
        </p:spPr>
        <p:txBody>
          <a:bodyPr wrap="square" rtlCol="0">
            <a:spAutoFit/>
          </a:bodyPr>
          <a:lstStyle/>
          <a:p>
            <a:pPr algn="ctr"/>
            <a:r>
              <a:rPr lang="es-ES" dirty="0" smtClean="0"/>
              <a:t>Re = 100</a:t>
            </a:r>
            <a:endParaRPr lang="es-ES" dirty="0"/>
          </a:p>
        </p:txBody>
      </p:sp>
      <p:sp>
        <p:nvSpPr>
          <p:cNvPr id="8" name="7 CuadroTexto"/>
          <p:cNvSpPr txBox="1"/>
          <p:nvPr/>
        </p:nvSpPr>
        <p:spPr>
          <a:xfrm>
            <a:off x="3729623" y="3433131"/>
            <a:ext cx="1510475" cy="369332"/>
          </a:xfrm>
          <a:prstGeom prst="rect">
            <a:avLst/>
          </a:prstGeom>
          <a:noFill/>
        </p:spPr>
        <p:txBody>
          <a:bodyPr wrap="square" rtlCol="0">
            <a:spAutoFit/>
          </a:bodyPr>
          <a:lstStyle/>
          <a:p>
            <a:pPr algn="ctr"/>
            <a:r>
              <a:rPr lang="es-ES" dirty="0" smtClean="0"/>
              <a:t>Re = 1000</a:t>
            </a:r>
            <a:endParaRPr lang="es-ES" dirty="0"/>
          </a:p>
        </p:txBody>
      </p:sp>
      <p:sp>
        <p:nvSpPr>
          <p:cNvPr id="9" name="8 CuadroTexto"/>
          <p:cNvSpPr txBox="1"/>
          <p:nvPr/>
        </p:nvSpPr>
        <p:spPr>
          <a:xfrm>
            <a:off x="6712694" y="4732912"/>
            <a:ext cx="1510475" cy="369332"/>
          </a:xfrm>
          <a:prstGeom prst="rect">
            <a:avLst/>
          </a:prstGeom>
          <a:noFill/>
        </p:spPr>
        <p:txBody>
          <a:bodyPr wrap="square" rtlCol="0">
            <a:spAutoFit/>
          </a:bodyPr>
          <a:lstStyle/>
          <a:p>
            <a:pPr algn="ctr"/>
            <a:r>
              <a:rPr lang="es-ES" dirty="0" smtClean="0"/>
              <a:t>Re = 5000</a:t>
            </a:r>
            <a:endParaRPr lang="es-ES" dirty="0"/>
          </a:p>
        </p:txBody>
      </p:sp>
      <p:sp>
        <p:nvSpPr>
          <p:cNvPr id="10" name="9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1342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868144" y="2532888"/>
                <a:ext cx="2747744" cy="2192256"/>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𝑃𝑟</m:t>
                      </m:r>
                      <m:r>
                        <a:rPr lang="es-ES" sz="2000" b="0" i="1" smtClean="0">
                          <a:latin typeface="Cambria Math"/>
                        </a:rPr>
                        <m:t>=</m:t>
                      </m:r>
                      <m:f>
                        <m:fPr>
                          <m:ctrlPr>
                            <a:rPr lang="es-ES" sz="2000" b="0" i="1" smtClean="0">
                              <a:latin typeface="Cambria Math"/>
                            </a:rPr>
                          </m:ctrlPr>
                        </m:fPr>
                        <m:num>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𝑝</m:t>
                              </m:r>
                            </m:sub>
                          </m:sSub>
                          <m:r>
                            <a:rPr lang="es-ES" sz="2000" b="0" i="1" smtClean="0">
                              <a:latin typeface="Cambria Math"/>
                            </a:rPr>
                            <m:t>𝜇</m:t>
                          </m:r>
                        </m:num>
                        <m:den>
                          <m:r>
                            <a:rPr lang="es-ES" sz="2000" b="0" i="1" smtClean="0">
                              <a:latin typeface="Cambria Math"/>
                            </a:rPr>
                            <m:t>𝜆</m:t>
                          </m:r>
                        </m:den>
                      </m:f>
                      <m:r>
                        <a:rPr lang="es-ES" sz="2000" b="0" i="1" smtClean="0">
                          <a:latin typeface="Cambria Math"/>
                        </a:rPr>
                        <m:t>=0.71</m:t>
                      </m:r>
                    </m:oMath>
                  </m:oMathPara>
                </a14:m>
                <a:endParaRPr lang="en-GB" sz="2000" dirty="0" smtClean="0"/>
              </a:p>
              <a:p>
                <a:pPr marL="109728" indent="0">
                  <a:buNone/>
                </a:pPr>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𝑅𝑎</m:t>
                      </m:r>
                      <m:r>
                        <a:rPr lang="es-ES" sz="2000" b="0" i="1" smtClean="0">
                          <a:latin typeface="Cambria Math"/>
                        </a:rPr>
                        <m:t>=</m:t>
                      </m:r>
                      <m:f>
                        <m:fPr>
                          <m:ctrlPr>
                            <a:rPr lang="es-ES" sz="2000" b="0" i="1" smtClean="0">
                              <a:latin typeface="Cambria Math"/>
                            </a:rPr>
                          </m:ctrlPr>
                        </m:fPr>
                        <m:num>
                          <m:sSup>
                            <m:sSupPr>
                              <m:ctrlPr>
                                <a:rPr lang="es-ES" sz="2000" b="0" i="1" smtClean="0">
                                  <a:latin typeface="Cambria Math"/>
                                </a:rPr>
                              </m:ctrlPr>
                            </m:sSupPr>
                            <m:e>
                              <m:r>
                                <a:rPr lang="es-ES" sz="2000" b="0" i="1" smtClean="0">
                                  <a:latin typeface="Cambria Math"/>
                                </a:rPr>
                                <m:t>𝜌</m:t>
                              </m:r>
                            </m:e>
                            <m:sup>
                              <m:r>
                                <a:rPr lang="es-ES" sz="2000" b="0" i="1" smtClean="0">
                                  <a:latin typeface="Cambria Math"/>
                                </a:rPr>
                                <m:t>2</m:t>
                              </m:r>
                            </m:sup>
                          </m:sSup>
                          <m:r>
                            <a:rPr lang="es-ES" sz="2000" b="0" i="1" smtClean="0">
                              <a:latin typeface="Cambria Math"/>
                            </a:rPr>
                            <m:t>𝑔</m:t>
                          </m:r>
                          <m:r>
                            <a:rPr lang="es-ES" sz="2000" b="0" i="1" smtClean="0">
                              <a:latin typeface="Cambria Math"/>
                            </a:rPr>
                            <m:t>𝛽</m:t>
                          </m:r>
                          <m:r>
                            <m:rPr>
                              <m:sty m:val="p"/>
                            </m:rPr>
                            <a:rPr lang="es-ES" sz="2000" b="0" i="0" smtClean="0">
                              <a:latin typeface="Cambria Math"/>
                            </a:rPr>
                            <m:t>Δ</m:t>
                          </m:r>
                          <m:r>
                            <a:rPr lang="es-ES" sz="2000" b="0" i="1" smtClean="0">
                              <a:latin typeface="Cambria Math"/>
                            </a:rPr>
                            <m:t>𝑇</m:t>
                          </m:r>
                          <m:sSup>
                            <m:sSupPr>
                              <m:ctrlPr>
                                <a:rPr lang="es-ES" sz="2000" b="0" i="1" smtClean="0">
                                  <a:latin typeface="Cambria Math"/>
                                </a:rPr>
                              </m:ctrlPr>
                            </m:sSupPr>
                            <m:e>
                              <m:r>
                                <a:rPr lang="es-ES" sz="2000" b="0" i="1" smtClean="0">
                                  <a:latin typeface="Cambria Math"/>
                                </a:rPr>
                                <m:t>𝐿</m:t>
                              </m:r>
                            </m:e>
                            <m:sup>
                              <m:r>
                                <a:rPr lang="es-ES" sz="2000" b="0" i="1" smtClean="0">
                                  <a:latin typeface="Cambria Math"/>
                                </a:rPr>
                                <m:t>3</m:t>
                              </m:r>
                            </m:sup>
                          </m:sSup>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𝑃</m:t>
                              </m:r>
                            </m:sub>
                          </m:sSub>
                        </m:num>
                        <m:den>
                          <m:r>
                            <a:rPr lang="es-ES" sz="2000" b="0" i="1" smtClean="0">
                              <a:latin typeface="Cambria Math"/>
                            </a:rPr>
                            <m:t>𝜇𝜆</m:t>
                          </m:r>
                        </m:den>
                      </m:f>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868144" y="2532888"/>
                <a:ext cx="2747744" cy="2192256"/>
              </a:xfrm>
              <a:blipFill rotWithShape="1">
                <a:blip r:embed="rId2"/>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4885256" cy="41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415695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momentum and energy</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r>
                                <a:rPr lang="es-ES" sz="2000" b="0" i="1" smtClean="0">
                                  <a:latin typeface="Cambria Math"/>
                                </a:rPr>
                                <m:t>+</m:t>
                              </m:r>
                              <m:r>
                                <a:rPr lang="es-ES" sz="2000" b="0" i="1" smtClean="0">
                                  <a:latin typeface="Cambria Math"/>
                                </a:rPr>
                                <m:t>𝜌</m:t>
                              </m:r>
                              <m:acc>
                                <m:accPr>
                                  <m:chr m:val="⃗"/>
                                  <m:ctrlPr>
                                    <a:rPr lang="es-ES" sz="2000" b="0" i="1" smtClean="0">
                                      <a:latin typeface="Cambria Math"/>
                                    </a:rPr>
                                  </m:ctrlPr>
                                </m:accPr>
                                <m:e>
                                  <m:r>
                                    <a:rPr lang="es-ES" sz="2000" b="0" i="1" smtClean="0">
                                      <a:latin typeface="Cambria Math"/>
                                    </a:rPr>
                                    <m:t>𝑔</m:t>
                                  </m:r>
                                </m:e>
                              </m:acc>
                            </m:e>
                          </m:eqArr>
                        </m:e>
                      </m:d>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m:t>
                      </m:r>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sSub>
                        <m:sSubPr>
                          <m:ctrlPr>
                            <a:rPr lang="es-ES" sz="2000" i="1">
                              <a:latin typeface="Cambria Math"/>
                            </a:rPr>
                          </m:ctrlPr>
                        </m:sSubPr>
                        <m:e>
                          <m:r>
                            <a:rPr lang="en-GB" sz="2000" i="1">
                              <a:latin typeface="Cambria Math"/>
                            </a:rPr>
                            <m:t>𝑐</m:t>
                          </m:r>
                        </m:e>
                        <m:sub>
                          <m:r>
                            <a:rPr lang="en-GB" sz="2000" i="1">
                              <a:latin typeface="Cambria Math"/>
                            </a:rPr>
                            <m:t>𝑝</m:t>
                          </m:r>
                        </m:sub>
                      </m:sSub>
                      <m:d>
                        <m:dPr>
                          <m:ctrlPr>
                            <a:rPr lang="es-ES" sz="2000" i="1">
                              <a:latin typeface="Cambria Math"/>
                            </a:rPr>
                          </m:ctrlPr>
                        </m:dPr>
                        <m:e>
                          <m:f>
                            <m:fPr>
                              <m:ctrlPr>
                                <a:rPr lang="es-ES" sz="2000" i="1">
                                  <a:latin typeface="Cambria Math"/>
                                </a:rPr>
                              </m:ctrlPr>
                            </m:fPr>
                            <m:num>
                              <m:r>
                                <a:rPr lang="en-GB" sz="2000" i="1">
                                  <a:latin typeface="Cambria Math"/>
                                </a:rPr>
                                <m:t>𝜕</m:t>
                              </m:r>
                              <m:r>
                                <a:rPr lang="en-GB" sz="2000" i="1">
                                  <a:latin typeface="Cambria Math"/>
                                </a:rPr>
                                <m:t>𝑇</m:t>
                              </m:r>
                            </m:num>
                            <m:den>
                              <m:r>
                                <a:rPr lang="en-GB" sz="2000" i="1">
                                  <a:latin typeface="Cambria Math"/>
                                </a:rPr>
                                <m:t>𝜕</m:t>
                              </m:r>
                              <m:r>
                                <a:rPr lang="en-GB" sz="2000" i="1">
                                  <a:latin typeface="Cambria Math"/>
                                </a:rPr>
                                <m:t>𝑡</m:t>
                              </m:r>
                            </m:den>
                          </m:f>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𝑇</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𝜆</m:t>
                          </m:r>
                          <m:r>
                            <a:rPr lang="en-GB" sz="2000">
                              <a:latin typeface="Cambria Math"/>
                            </a:rPr>
                            <m:t>𝛻</m:t>
                          </m:r>
                          <m:r>
                            <a:rPr lang="en-GB" sz="2000" i="1">
                              <a:latin typeface="Cambria Math"/>
                            </a:rPr>
                            <m:t>𝑇</m:t>
                          </m:r>
                        </m:e>
                      </m:d>
                    </m:oMath>
                  </m:oMathPara>
                </a14:m>
                <a:endParaRPr lang="en-GB" sz="2000" dirty="0" smtClean="0"/>
              </a:p>
              <a:p>
                <a:r>
                  <a:rPr lang="en-GB" sz="2000" dirty="0" smtClean="0"/>
                  <a:t>Transient</a:t>
                </a:r>
              </a:p>
              <a:p>
                <a:r>
                  <a:rPr lang="en-GB" sz="2000" dirty="0" smtClean="0"/>
                  <a:t>Incompressible (except the gravitational term)</a:t>
                </a:r>
              </a:p>
              <a:p>
                <a:r>
                  <a:rPr lang="en-GB" sz="2000" dirty="0" err="1" smtClean="0"/>
                  <a:t>Boussinesq</a:t>
                </a:r>
                <a:r>
                  <a:rPr lang="en-GB" sz="2000" dirty="0" smtClean="0"/>
                  <a:t> approximation</a:t>
                </a:r>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𝜌</m:t>
                      </m:r>
                      <m:r>
                        <a:rPr lang="es-ES" sz="2000" b="0" i="1" smtClean="0">
                          <a:latin typeface="Cambria Math"/>
                        </a:rPr>
                        <m:t>=</m:t>
                      </m:r>
                      <m:sSub>
                        <m:sSubPr>
                          <m:ctrlPr>
                            <a:rPr lang="es-ES" sz="2000" b="0" i="1" smtClean="0">
                              <a:latin typeface="Cambria Math"/>
                            </a:rPr>
                          </m:ctrlPr>
                        </m:sSubPr>
                        <m:e>
                          <m:r>
                            <a:rPr lang="es-ES" sz="2000" b="0" i="1" smtClean="0">
                              <a:latin typeface="Cambria Math"/>
                            </a:rPr>
                            <m:t>𝜌</m:t>
                          </m:r>
                        </m:e>
                        <m:sub>
                          <m:r>
                            <a:rPr lang="es-ES" sz="2000" b="0" i="1" smtClean="0">
                              <a:latin typeface="Cambria Math"/>
                            </a:rPr>
                            <m:t>0</m:t>
                          </m:r>
                        </m:sub>
                      </m:sSub>
                      <m:d>
                        <m:dPr>
                          <m:ctrlPr>
                            <a:rPr lang="es-ES" sz="2000" b="0" i="1" smtClean="0">
                              <a:latin typeface="Cambria Math"/>
                            </a:rPr>
                          </m:ctrlPr>
                        </m:dPr>
                        <m:e>
                          <m:r>
                            <a:rPr lang="es-ES" sz="2000" b="0" i="1" smtClean="0">
                              <a:latin typeface="Cambria Math"/>
                            </a:rPr>
                            <m:t>1−</m:t>
                          </m:r>
                          <m:r>
                            <a:rPr lang="es-ES" sz="2000" b="0" i="1" smtClean="0">
                              <a:latin typeface="Cambria Math"/>
                            </a:rPr>
                            <m:t>𝛽</m:t>
                          </m:r>
                          <m:d>
                            <m:dPr>
                              <m:ctrlPr>
                                <a:rPr lang="es-ES" sz="2000" b="0" i="1" smtClean="0">
                                  <a:latin typeface="Cambria Math"/>
                                </a:rPr>
                              </m:ctrlPr>
                            </m:dPr>
                            <m:e>
                              <m:r>
                                <a:rPr lang="es-ES" sz="2000" b="0" i="1" smtClean="0">
                                  <a:latin typeface="Cambria Math"/>
                                </a:rPr>
                                <m:t>𝑇</m:t>
                              </m:r>
                              <m:r>
                                <a:rPr lang="es-ES" sz="2000" b="0" i="1" smtClean="0">
                                  <a:latin typeface="Cambria Math"/>
                                </a:rPr>
                                <m:t>−</m:t>
                              </m:r>
                              <m:sSub>
                                <m:sSubPr>
                                  <m:ctrlPr>
                                    <a:rPr lang="es-ES" sz="2000" b="0" i="1" smtClean="0">
                                      <a:latin typeface="Cambria Math"/>
                                    </a:rPr>
                                  </m:ctrlPr>
                                </m:sSubPr>
                                <m:e>
                                  <m:r>
                                    <a:rPr lang="es-ES" sz="2000" b="0" i="1" smtClean="0">
                                      <a:latin typeface="Cambria Math"/>
                                    </a:rPr>
                                    <m:t>𝑇</m:t>
                                  </m:r>
                                </m:e>
                                <m:sub>
                                  <m:r>
                                    <a:rPr lang="es-ES" sz="2000" b="0" i="1" smtClean="0">
                                      <a:latin typeface="Cambria Math"/>
                                    </a:rPr>
                                    <m:t>0</m:t>
                                  </m:r>
                                </m:sub>
                              </m:sSub>
                            </m:e>
                          </m:d>
                        </m:e>
                      </m:d>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2195121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493" y="643048"/>
            <a:ext cx="8229600" cy="1066800"/>
          </a:xfrm>
        </p:spPr>
        <p:txBody>
          <a:bodyPr>
            <a:normAutofit fontScale="90000"/>
          </a:bodyPr>
          <a:lstStyle/>
          <a:p>
            <a:r>
              <a:rPr lang="en-GB" dirty="0" smtClean="0"/>
              <a:t>Differentially heated cavity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05" y="1725960"/>
            <a:ext cx="44862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270" y="1725960"/>
            <a:ext cx="4448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140591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92254" y="2204864"/>
                <a:ext cx="4186808" cy="4325112"/>
              </a:xfrm>
            </p:spPr>
            <p:txBody>
              <a:bodyPr>
                <a:normAutofit/>
              </a:bodyPr>
              <a:lstStyle/>
              <a:p>
                <a:r>
                  <a:rPr lang="en-GB" sz="2000" dirty="0" smtClean="0"/>
                  <a:t>Inlet</a:t>
                </a:r>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𝑢</m:t>
                      </m:r>
                      <m:d>
                        <m:dPr>
                          <m:ctrlPr>
                            <a:rPr lang="en-GB" sz="1800" b="0" i="1" smtClean="0">
                              <a:latin typeface="Cambria Math"/>
                            </a:rPr>
                          </m:ctrlPr>
                        </m:dPr>
                        <m:e>
                          <m:r>
                            <a:rPr lang="en-GB" sz="1800" b="0" i="1" smtClean="0">
                              <a:latin typeface="Cambria Math"/>
                            </a:rPr>
                            <m:t>𝑦</m:t>
                          </m:r>
                        </m:e>
                      </m:d>
                      <m:r>
                        <a:rPr lang="en-GB" sz="1800" b="0" i="1" smtClean="0">
                          <a:latin typeface="Cambria Math"/>
                        </a:rPr>
                        <m:t>=4</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d>
                        <m:dPr>
                          <m:begChr m:val="["/>
                          <m:endChr m:val="]"/>
                          <m:ctrlPr>
                            <a:rPr lang="en-GB" sz="1800" b="0" i="1" smtClean="0">
                              <a:latin typeface="Cambria Math"/>
                            </a:rPr>
                          </m:ctrlPr>
                        </m:dPr>
                        <m:e>
                          <m:d>
                            <m:dPr>
                              <m:ctrlPr>
                                <a:rPr lang="en-GB" sz="1800" b="0" i="1" smtClean="0">
                                  <a:latin typeface="Cambria Math"/>
                                </a:rPr>
                              </m:ctrlPr>
                            </m:dPr>
                            <m:e>
                              <m:f>
                                <m:fPr>
                                  <m:ctrlPr>
                                    <a:rPr lang="en-GB" sz="1800" b="0" i="1" smtClean="0">
                                      <a:latin typeface="Cambria Math"/>
                                    </a:rPr>
                                  </m:ctrlPr>
                                </m:fPr>
                                <m:num>
                                  <m:r>
                                    <a:rPr lang="en-GB" sz="1800" b="0" i="1" smtClean="0">
                                      <a:latin typeface="Cambria Math"/>
                                    </a:rPr>
                                    <m:t>𝑦</m:t>
                                  </m:r>
                                </m:num>
                                <m:den>
                                  <m:r>
                                    <a:rPr lang="en-GB" sz="1800" b="0" i="1" smtClean="0">
                                      <a:latin typeface="Cambria Math"/>
                                    </a:rPr>
                                    <m:t>𝐻</m:t>
                                  </m:r>
                                </m:den>
                              </m:f>
                            </m:e>
                          </m:d>
                          <m:r>
                            <a:rPr lang="en-GB" sz="1800" b="0" i="1" smtClean="0">
                              <a:latin typeface="Cambria Math"/>
                            </a:rPr>
                            <m:t>−</m:t>
                          </m:r>
                          <m:sSup>
                            <m:sSupPr>
                              <m:ctrlPr>
                                <a:rPr lang="en-GB" sz="1800" b="0" i="1" smtClean="0">
                                  <a:latin typeface="Cambria Math"/>
                                </a:rPr>
                              </m:ctrlPr>
                            </m:sSupPr>
                            <m:e>
                              <m:d>
                                <m:dPr>
                                  <m:ctrlPr>
                                    <a:rPr lang="en-GB" sz="1800" i="1">
                                      <a:latin typeface="Cambria Math"/>
                                    </a:rPr>
                                  </m:ctrlPr>
                                </m:dPr>
                                <m:e>
                                  <m:f>
                                    <m:fPr>
                                      <m:ctrlPr>
                                        <a:rPr lang="en-GB" sz="1800" i="1">
                                          <a:latin typeface="Cambria Math"/>
                                        </a:rPr>
                                      </m:ctrlPr>
                                    </m:fPr>
                                    <m:num>
                                      <m:r>
                                        <a:rPr lang="en-GB" sz="1800" i="1">
                                          <a:latin typeface="Cambria Math"/>
                                        </a:rPr>
                                        <m:t>𝑦</m:t>
                                      </m:r>
                                    </m:num>
                                    <m:den>
                                      <m:r>
                                        <a:rPr lang="en-GB" sz="1800" i="1">
                                          <a:latin typeface="Cambria Math"/>
                                        </a:rPr>
                                        <m:t>𝐻</m:t>
                                      </m:r>
                                    </m:den>
                                  </m:f>
                                </m:e>
                              </m:d>
                            </m:e>
                            <m:sup>
                              <m:r>
                                <a:rPr lang="en-GB" sz="1800" b="0" i="1" smtClean="0">
                                  <a:latin typeface="Cambria Math"/>
                                </a:rPr>
                                <m:t>2</m:t>
                              </m:r>
                            </m:sup>
                          </m:sSup>
                        </m:e>
                      </m:d>
                    </m:oMath>
                  </m:oMathPara>
                </a14:m>
                <a:endParaRPr lang="en-GB"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i="1" smtClean="0">
                              <a:latin typeface="Cambria Math"/>
                            </a:rPr>
                            <m:t>𝑥</m:t>
                          </m:r>
                        </m:den>
                      </m:f>
                      <m:r>
                        <a:rPr lang="en-GB" sz="1800" b="0" i="1" smtClean="0">
                          <a:latin typeface="Cambria Math"/>
                        </a:rPr>
                        <m:t>=0</m:t>
                      </m:r>
                    </m:oMath>
                  </m:oMathPara>
                </a14:m>
                <a:endParaRPr lang="en-GB" sz="1800" dirty="0" smtClean="0"/>
              </a:p>
              <a:p>
                <a:r>
                  <a:rPr lang="en-GB" sz="2000" dirty="0" smtClean="0"/>
                  <a:t>Outlet</a:t>
                </a:r>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𝑢</m:t>
                          </m:r>
                        </m:num>
                        <m:den>
                          <m:r>
                            <a:rPr lang="en-GB" sz="1800" i="1" smtClean="0">
                              <a:latin typeface="Cambria Math"/>
                            </a:rPr>
                            <m:t>𝜕</m:t>
                          </m:r>
                          <m:r>
                            <a:rPr lang="en-GB" sz="1800" b="0" i="1" smtClean="0">
                              <a:latin typeface="Cambria Math"/>
                            </a:rPr>
                            <m:t>𝑡</m:t>
                          </m:r>
                        </m:den>
                      </m:f>
                      <m:r>
                        <a:rPr lang="en-GB" sz="1800" b="0" i="1" smtClean="0">
                          <a:latin typeface="Cambria Math"/>
                        </a:rPr>
                        <m:t>+</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f>
                        <m:fPr>
                          <m:ctrlPr>
                            <a:rPr lang="en-GB" sz="1800" b="0" i="1" smtClean="0">
                              <a:latin typeface="Cambria Math"/>
                            </a:rPr>
                          </m:ctrlPr>
                        </m:fPr>
                        <m:num>
                          <m:r>
                            <a:rPr lang="en-GB" sz="1800" b="0" i="1" smtClean="0">
                              <a:latin typeface="Cambria Math"/>
                            </a:rPr>
                            <m:t>𝜕</m:t>
                          </m:r>
                          <m:r>
                            <a:rPr lang="en-GB" sz="1800" b="0" i="1" smtClean="0">
                              <a:latin typeface="Cambria Math"/>
                            </a:rPr>
                            <m:t>𝑢</m:t>
                          </m:r>
                        </m:num>
                        <m:den>
                          <m:r>
                            <a:rPr lang="en-GB" sz="1800" b="0" i="1" smtClean="0">
                              <a:latin typeface="Cambria Math"/>
                            </a:rPr>
                            <m:t>𝜕</m:t>
                          </m:r>
                          <m:r>
                            <a:rPr lang="en-GB" sz="1800" b="0" i="1" smtClean="0">
                              <a:latin typeface="Cambria Math"/>
                            </a:rPr>
                            <m:t>𝑥</m:t>
                          </m:r>
                        </m:den>
                      </m:f>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𝑝</m:t>
                      </m:r>
                      <m:r>
                        <a:rPr lang="en-GB" sz="1800" b="0" i="1" smtClean="0">
                          <a:latin typeface="Cambria Math"/>
                        </a:rPr>
                        <m:t>=0</m:t>
                      </m:r>
                    </m:oMath>
                  </m:oMathPara>
                </a14:m>
                <a:endParaRPr lang="en-GB" sz="1800" dirty="0" smtClean="0"/>
              </a:p>
              <a:p>
                <a:r>
                  <a:rPr lang="en-GB" sz="2000" dirty="0" smtClean="0"/>
                  <a:t>Walls</a:t>
                </a:r>
              </a:p>
              <a:p>
                <a:pPr marL="109728" indent="0">
                  <a:buNone/>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a:rPr>
                          </m:ctrlPr>
                        </m:accPr>
                        <m:e>
                          <m:r>
                            <a:rPr lang="en-GB" sz="1800" b="0" i="1" smtClean="0">
                              <a:latin typeface="Cambria Math"/>
                            </a:rPr>
                            <m:t>𝑣</m:t>
                          </m:r>
                        </m:e>
                      </m:acc>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b="0" i="1" smtClean="0">
                              <a:latin typeface="Cambria Math"/>
                            </a:rPr>
                            <m:t>𝑛</m:t>
                          </m:r>
                        </m:den>
                      </m:f>
                      <m:r>
                        <a:rPr lang="en-GB" sz="1800" b="0" i="1" smtClean="0">
                          <a:latin typeface="Cambria Math"/>
                        </a:rPr>
                        <m:t>=0</m:t>
                      </m:r>
                    </m:oMath>
                  </m:oMathPara>
                </a14:m>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3"/>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a:p>
              <a:p>
                <a:r>
                  <a:rPr lang="en-GB" sz="2000" dirty="0"/>
                  <a:t>Transient</a:t>
                </a:r>
              </a:p>
              <a:p>
                <a:r>
                  <a:rPr lang="en-GB" sz="2000" dirty="0"/>
                  <a:t>Incompressible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t="-845"/>
                </a:stretch>
              </a:blipFill>
            </p:spPr>
            <p:txBody>
              <a:bodyPr/>
              <a:lstStyle/>
              <a:p>
                <a:r>
                  <a:rPr lang="es-ES">
                    <a:noFill/>
                  </a:rPr>
                  <a:t> </a:t>
                </a:r>
              </a:p>
            </p:txBody>
          </p:sp>
        </mc:Fallback>
      </mc:AlternateContent>
      <p:sp>
        <p:nvSpPr>
          <p:cNvPr id="4" name="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205350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066800"/>
          </a:xfrm>
        </p:spPr>
        <p:txBody>
          <a:bodyPr/>
          <a:lstStyle/>
          <a:p>
            <a:r>
              <a:rPr lang="en-GB" dirty="0" smtClean="0"/>
              <a:t>Square cylinder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2888754" cy="21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42804"/>
            <a:ext cx="2864260" cy="216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311" y="4077072"/>
            <a:ext cx="3061345"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280" y="4077072"/>
            <a:ext cx="3252553"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95897" y="3625688"/>
            <a:ext cx="1584176" cy="369332"/>
          </a:xfrm>
          <a:prstGeom prst="rect">
            <a:avLst/>
          </a:prstGeom>
          <a:noFill/>
        </p:spPr>
        <p:txBody>
          <a:bodyPr wrap="square" rtlCol="0">
            <a:spAutoFit/>
          </a:bodyPr>
          <a:lstStyle/>
          <a:p>
            <a:pPr algn="ctr"/>
            <a:r>
              <a:rPr lang="es-ES" dirty="0" smtClean="0"/>
              <a:t>Re = 1</a:t>
            </a:r>
            <a:endParaRPr lang="es-ES" dirty="0"/>
          </a:p>
        </p:txBody>
      </p:sp>
      <p:sp>
        <p:nvSpPr>
          <p:cNvPr id="11" name="10 CuadroTexto"/>
          <p:cNvSpPr txBox="1"/>
          <p:nvPr/>
        </p:nvSpPr>
        <p:spPr>
          <a:xfrm>
            <a:off x="5801468" y="3625688"/>
            <a:ext cx="1584176" cy="369332"/>
          </a:xfrm>
          <a:prstGeom prst="rect">
            <a:avLst/>
          </a:prstGeom>
          <a:noFill/>
        </p:spPr>
        <p:txBody>
          <a:bodyPr wrap="square" rtlCol="0">
            <a:spAutoFit/>
          </a:bodyPr>
          <a:lstStyle/>
          <a:p>
            <a:pPr algn="ctr"/>
            <a:r>
              <a:rPr lang="es-ES" dirty="0" smtClean="0"/>
              <a:t>Re = 5</a:t>
            </a:r>
            <a:endParaRPr lang="es-ES" dirty="0"/>
          </a:p>
        </p:txBody>
      </p:sp>
      <p:sp>
        <p:nvSpPr>
          <p:cNvPr id="12" name="11 CuadroTexto"/>
          <p:cNvSpPr txBox="1"/>
          <p:nvPr/>
        </p:nvSpPr>
        <p:spPr>
          <a:xfrm>
            <a:off x="1695897" y="6350121"/>
            <a:ext cx="1584176" cy="369332"/>
          </a:xfrm>
          <a:prstGeom prst="rect">
            <a:avLst/>
          </a:prstGeom>
          <a:noFill/>
        </p:spPr>
        <p:txBody>
          <a:bodyPr wrap="square" rtlCol="0">
            <a:spAutoFit/>
          </a:bodyPr>
          <a:lstStyle/>
          <a:p>
            <a:pPr algn="ctr"/>
            <a:r>
              <a:rPr lang="es-ES" dirty="0" smtClean="0"/>
              <a:t>Re = 30</a:t>
            </a:r>
            <a:endParaRPr lang="es-ES" dirty="0"/>
          </a:p>
        </p:txBody>
      </p:sp>
      <p:sp>
        <p:nvSpPr>
          <p:cNvPr id="13" name="12 CuadroTexto"/>
          <p:cNvSpPr txBox="1"/>
          <p:nvPr/>
        </p:nvSpPr>
        <p:spPr>
          <a:xfrm>
            <a:off x="5788106" y="6350121"/>
            <a:ext cx="1584176" cy="369332"/>
          </a:xfrm>
          <a:prstGeom prst="rect">
            <a:avLst/>
          </a:prstGeom>
          <a:noFill/>
        </p:spPr>
        <p:txBody>
          <a:bodyPr wrap="square" rtlCol="0">
            <a:spAutoFit/>
          </a:bodyPr>
          <a:lstStyle/>
          <a:p>
            <a:pPr algn="ctr"/>
            <a:r>
              <a:rPr lang="es-ES" dirty="0" smtClean="0"/>
              <a:t>Re = 50</a:t>
            </a:r>
            <a:endParaRPr lang="es-ES" dirty="0"/>
          </a:p>
        </p:txBody>
      </p:sp>
      <p:sp>
        <p:nvSpPr>
          <p:cNvPr id="14" name="1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pPr marL="624078" indent="-514350">
              <a:buFont typeface="+mj-lt"/>
              <a:buAutoNum type="arabicPeriod"/>
            </a:pPr>
            <a:r>
              <a:rPr lang="en-GB" sz="2000" dirty="0" smtClean="0"/>
              <a:t>Objectives &amp; Methodology</a:t>
            </a:r>
            <a:endParaRPr lang="en-GB" sz="2000" dirty="0"/>
          </a:p>
          <a:p>
            <a:pPr marL="624078" indent="-514350">
              <a:buFont typeface="+mj-lt"/>
              <a:buAutoNum type="arabicPeriod"/>
            </a:pPr>
            <a:r>
              <a:rPr lang="en-GB" sz="2000" dirty="0" smtClean="0"/>
              <a:t>Conservation equations</a:t>
            </a:r>
          </a:p>
          <a:p>
            <a:pPr marL="624078" indent="-514350">
              <a:buFont typeface="+mj-lt"/>
              <a:buAutoNum type="arabicPeriod"/>
            </a:pPr>
            <a:r>
              <a:rPr lang="en-GB" sz="2000" dirty="0" smtClean="0"/>
              <a:t>Numerical methods</a:t>
            </a:r>
          </a:p>
          <a:p>
            <a:pPr marL="624078" indent="-514350">
              <a:buFont typeface="+mj-lt"/>
              <a:buAutoNum type="arabicPeriod"/>
            </a:pPr>
            <a:r>
              <a:rPr lang="en-GB" sz="2000" dirty="0" smtClean="0"/>
              <a:t>Basic cases</a:t>
            </a:r>
          </a:p>
          <a:p>
            <a:pPr marL="916686" lvl="1" indent="-514350">
              <a:buFont typeface="+mj-lt"/>
              <a:buAutoNum type="arabicPeriod"/>
            </a:pPr>
            <a:r>
              <a:rPr lang="en-GB" sz="1800" dirty="0" smtClean="0"/>
              <a:t>Smith-Hutton problem</a:t>
            </a:r>
          </a:p>
          <a:p>
            <a:pPr marL="916686" lvl="1" indent="-514350">
              <a:buFont typeface="+mj-lt"/>
              <a:buAutoNum type="arabicPeriod"/>
            </a:pPr>
            <a:r>
              <a:rPr lang="en-GB" sz="1800" dirty="0" smtClean="0"/>
              <a:t>Driven cavity problem</a:t>
            </a:r>
          </a:p>
          <a:p>
            <a:pPr marL="916686" lvl="1" indent="-514350">
              <a:buFont typeface="+mj-lt"/>
              <a:buAutoNum type="arabicPeriod"/>
            </a:pPr>
            <a:r>
              <a:rPr lang="en-GB" sz="1800" dirty="0" smtClean="0"/>
              <a:t>Differentially heated cavity</a:t>
            </a:r>
          </a:p>
          <a:p>
            <a:pPr marL="624078" indent="-514350">
              <a:buFont typeface="+mj-lt"/>
              <a:buAutoNum type="arabicPeriod"/>
            </a:pPr>
            <a:r>
              <a:rPr lang="en-GB" sz="2000" dirty="0" smtClean="0"/>
              <a:t>Application ― Square cylinder</a:t>
            </a:r>
          </a:p>
          <a:p>
            <a:pPr marL="624078" indent="-514350">
              <a:buFont typeface="+mj-lt"/>
              <a:buAutoNum type="arabicPeriod"/>
            </a:pPr>
            <a:r>
              <a:rPr lang="en-GB" sz="2000" dirty="0" smtClean="0"/>
              <a:t>Conclusions</a:t>
            </a:r>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2249424"/>
                <a:ext cx="3754760" cy="4325112"/>
              </a:xfrm>
            </p:spPr>
            <p:txBody>
              <a:bodyPr>
                <a:normAutofit/>
              </a:bodyPr>
              <a:lstStyle/>
              <a:p>
                <a:r>
                  <a:rPr lang="en-GB" sz="2000" dirty="0" smtClean="0"/>
                  <a:t>Recirculation length</a:t>
                </a:r>
              </a:p>
              <a:p>
                <a:pPr marL="109728" indent="0">
                  <a:buNone/>
                </a:pPr>
                <a:endParaRPr lang="en-GB" sz="2000" dirty="0" smtClean="0"/>
              </a:p>
              <a:p>
                <a:pPr marL="109728" indent="0">
                  <a:buNone/>
                </a:pPr>
                <a14:m>
                  <m:oMathPara xmlns:m="http://schemas.openxmlformats.org/officeDocument/2006/math">
                    <m:oMathParaPr>
                      <m:jc m:val="left"/>
                    </m:oMathParaPr>
                    <m:oMath xmlns:m="http://schemas.openxmlformats.org/officeDocument/2006/math">
                      <m:sSub>
                        <m:sSubPr>
                          <m:ctrlPr>
                            <a:rPr lang="es-ES" sz="2000" b="0" i="1" smtClean="0">
                              <a:latin typeface="Cambria Math"/>
                            </a:rPr>
                          </m:ctrlPr>
                        </m:sSubPr>
                        <m:e>
                          <m:r>
                            <a:rPr lang="es-ES" sz="2000" b="0" i="1" smtClean="0">
                              <a:latin typeface="Cambria Math"/>
                            </a:rPr>
                            <m:t>𝐿</m:t>
                          </m:r>
                        </m:e>
                        <m:sub>
                          <m:r>
                            <a:rPr lang="es-ES" sz="2000" b="0" i="1" smtClean="0">
                              <a:latin typeface="Cambria Math"/>
                            </a:rPr>
                            <m:t>𝑟</m:t>
                          </m:r>
                        </m:sub>
                      </m:sSub>
                      <m:r>
                        <a:rPr lang="es-ES" sz="2000" b="0" i="1" smtClean="0">
                          <a:latin typeface="Cambria Math"/>
                        </a:rPr>
                        <m:t>/</m:t>
                      </m:r>
                      <m:r>
                        <a:rPr lang="es-ES" sz="2000" b="0" i="1" smtClean="0">
                          <a:latin typeface="Cambria Math"/>
                        </a:rPr>
                        <m:t>𝐷</m:t>
                      </m:r>
                      <m:r>
                        <a:rPr lang="es-ES" sz="2000" b="0" i="1" smtClean="0">
                          <a:latin typeface="Cambria Math"/>
                        </a:rPr>
                        <m:t>=−0.065+0.0554</m:t>
                      </m:r>
                      <m:r>
                        <a:rPr lang="es-ES" sz="2000" b="0" i="1" smtClean="0">
                          <a:latin typeface="Cambria Math"/>
                        </a:rPr>
                        <m:t>𝑅𝑒</m:t>
                      </m:r>
                    </m:oMath>
                  </m:oMathPara>
                </a14:m>
                <a:endParaRPr lang="en-GB" sz="2000" dirty="0" smtClean="0"/>
              </a:p>
              <a:p>
                <a:pPr marL="109728" indent="0" algn="r">
                  <a:buNone/>
                </a:pPr>
                <a:r>
                  <a:rPr lang="en-GB" sz="2000" dirty="0" smtClean="0"/>
                  <a:t>for </a:t>
                </a:r>
                <a14:m>
                  <m:oMath xmlns:m="http://schemas.openxmlformats.org/officeDocument/2006/math">
                    <m:r>
                      <a:rPr lang="es-ES" sz="2000" b="0" i="1" smtClean="0">
                        <a:latin typeface="Cambria Math"/>
                      </a:rPr>
                      <m:t>5&lt;</m:t>
                    </m:r>
                    <m:r>
                      <a:rPr lang="es-ES" sz="2000" b="0" i="1" smtClean="0">
                        <a:latin typeface="Cambria Math"/>
                      </a:rPr>
                      <m:t>𝑅𝑒</m:t>
                    </m:r>
                    <m:r>
                      <a:rPr lang="es-ES" sz="2000" b="0" i="1" smtClean="0">
                        <a:latin typeface="Cambria Math"/>
                      </a:rPr>
                      <m:t>&lt;60</m:t>
                    </m:r>
                  </m:oMath>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2249424"/>
                <a:ext cx="3754760" cy="4325112"/>
              </a:xfrm>
              <a:blipFill rotWithShape="1">
                <a:blip r:embed="rId3"/>
                <a:stretch>
                  <a:fillRect t="-845"/>
                </a:stretch>
              </a:blipFill>
            </p:spPr>
            <p:txBody>
              <a:bodyPr/>
              <a:lstStyle/>
              <a:p>
                <a:r>
                  <a:rPr lang="es-E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132856"/>
            <a:ext cx="3870145" cy="376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202980"/>
            <a:ext cx="22669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1067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r>
              <a:rPr lang="en-GB" sz="2000" dirty="0" smtClean="0"/>
              <a:t>Improved knowledge in numerical methods</a:t>
            </a:r>
          </a:p>
          <a:p>
            <a:pPr lvl="1"/>
            <a:r>
              <a:rPr lang="en-GB" sz="1800" dirty="0" smtClean="0"/>
              <a:t>Discretization</a:t>
            </a:r>
          </a:p>
          <a:p>
            <a:pPr lvl="1"/>
            <a:r>
              <a:rPr lang="en-GB" sz="1800" dirty="0" smtClean="0"/>
              <a:t>Interpolation schemes</a:t>
            </a:r>
          </a:p>
          <a:p>
            <a:pPr lvl="1"/>
            <a:r>
              <a:rPr lang="en-GB" sz="1800" dirty="0" smtClean="0"/>
              <a:t>Fractional Step Method</a:t>
            </a:r>
          </a:p>
          <a:p>
            <a:pPr lvl="1"/>
            <a:r>
              <a:rPr lang="en-GB" sz="1800" dirty="0" smtClean="0"/>
              <a:t>…</a:t>
            </a:r>
          </a:p>
          <a:p>
            <a:r>
              <a:rPr lang="en-GB" sz="2000" dirty="0" smtClean="0"/>
              <a:t>Realistic results</a:t>
            </a:r>
          </a:p>
          <a:p>
            <a:r>
              <a:rPr lang="en-GB" sz="2000" dirty="0" smtClean="0"/>
              <a:t>Application case: Square cylinder</a:t>
            </a:r>
          </a:p>
          <a:p>
            <a:pPr lvl="1"/>
            <a:r>
              <a:rPr lang="en-GB" sz="1800" dirty="0" smtClean="0"/>
              <a:t>Steady solutions</a:t>
            </a:r>
          </a:p>
          <a:p>
            <a:pPr lvl="1"/>
            <a:r>
              <a:rPr lang="en-GB" sz="1800" dirty="0" smtClean="0"/>
              <a:t>Accurate results</a:t>
            </a:r>
            <a:endParaRPr lang="en-GB" sz="1800" dirty="0"/>
          </a:p>
        </p:txBody>
      </p:sp>
      <p:sp>
        <p:nvSpPr>
          <p:cNvPr id="4" name="3 CuadroTexto"/>
          <p:cNvSpPr txBox="1"/>
          <p:nvPr/>
        </p:nvSpPr>
        <p:spPr>
          <a:xfrm>
            <a:off x="7470897" y="0"/>
            <a:ext cx="1490981" cy="369332"/>
          </a:xfrm>
          <a:prstGeom prst="rect">
            <a:avLst/>
          </a:prstGeom>
          <a:noFill/>
        </p:spPr>
        <p:txBody>
          <a:bodyPr wrap="square" rtlCol="0">
            <a:spAutoFit/>
          </a:bodyPr>
          <a:lstStyle/>
          <a:p>
            <a:r>
              <a:rPr lang="en-GB" dirty="0" smtClean="0">
                <a:solidFill>
                  <a:schemeClr val="bg1"/>
                </a:solidFill>
              </a:rPr>
              <a:t>Conclusions</a:t>
            </a:r>
            <a:endParaRPr lang="en-GB" dirty="0">
              <a:solidFill>
                <a:schemeClr val="bg1"/>
              </a:solidFill>
            </a:endParaRPr>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2962672" cy="1066800"/>
          </a:xfrm>
        </p:spPr>
        <p:txBody>
          <a:bodyPr/>
          <a:lstStyle/>
          <a:p>
            <a:r>
              <a:rPr lang="en-GB" dirty="0" smtClean="0"/>
              <a:t>Thank you</a:t>
            </a:r>
            <a:endParaRPr lang="en-GB" dirty="0"/>
          </a:p>
        </p:txBody>
      </p:sp>
      <p:sp>
        <p:nvSpPr>
          <p:cNvPr id="4" name="1 Título"/>
          <p:cNvSpPr txBox="1">
            <a:spLocks/>
          </p:cNvSpPr>
          <p:nvPr/>
        </p:nvSpPr>
        <p:spPr>
          <a:xfrm>
            <a:off x="1619672" y="3356992"/>
            <a:ext cx="5400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Questions?</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133829"/>
            <a:ext cx="2037978" cy="221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cases</a:t>
            </a:r>
          </a:p>
          <a:p>
            <a:pPr lvl="1"/>
            <a:r>
              <a:rPr lang="en-GB" sz="1800" dirty="0" smtClean="0"/>
              <a:t>Mathematical formulation</a:t>
            </a:r>
          </a:p>
          <a:p>
            <a:pPr lvl="1"/>
            <a:r>
              <a:rPr lang="en-GB" sz="1800" dirty="0" smtClean="0"/>
              <a:t>Numerical method</a:t>
            </a:r>
          </a:p>
          <a:p>
            <a:pPr lvl="1"/>
            <a:r>
              <a:rPr lang="en-GB" sz="1800" dirty="0" smtClean="0"/>
              <a:t>Code development</a:t>
            </a:r>
          </a:p>
          <a:p>
            <a:r>
              <a:rPr lang="en-GB" sz="2000" dirty="0" smtClean="0"/>
              <a:t>Specific application</a:t>
            </a:r>
            <a:endParaRPr lang="en-GB" sz="2000" dirty="0"/>
          </a:p>
        </p:txBody>
      </p:sp>
      <p:sp>
        <p:nvSpPr>
          <p:cNvPr id="6" name="5 CuadroTexto"/>
          <p:cNvSpPr txBox="1"/>
          <p:nvPr/>
        </p:nvSpPr>
        <p:spPr>
          <a:xfrm>
            <a:off x="6084168" y="0"/>
            <a:ext cx="2952328" cy="369332"/>
          </a:xfrm>
          <a:prstGeom prst="rect">
            <a:avLst/>
          </a:prstGeom>
          <a:noFill/>
        </p:spPr>
        <p:txBody>
          <a:bodyPr wrap="square" rtlCol="0">
            <a:spAutoFit/>
          </a:bodyPr>
          <a:lstStyle/>
          <a:p>
            <a:r>
              <a:rPr lang="en-GB" dirty="0" smtClean="0">
                <a:solidFill>
                  <a:schemeClr val="bg1"/>
                </a:solidFill>
              </a:rPr>
              <a:t>Objectives &amp; Methodology</a:t>
            </a:r>
            <a:endParaRPr lang="en-GB" dirty="0">
              <a:solidFill>
                <a:schemeClr val="bg1"/>
              </a:solidFill>
            </a:endParaRPr>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748448"/>
            <a:ext cx="8229600" cy="878970"/>
          </a:xfrm>
        </p:spPr>
        <p:txBody>
          <a:bodyPr/>
          <a:lstStyle/>
          <a:p>
            <a:r>
              <a:rPr lang="en-GB" sz="2000" dirty="0" smtClean="0"/>
              <a:t>Describe heat transfer and fluid flow</a:t>
            </a:r>
          </a:p>
          <a:p>
            <a:r>
              <a:rPr lang="en-GB" sz="2000" dirty="0" smtClean="0"/>
              <a:t>No analytical solution</a:t>
            </a:r>
          </a:p>
          <a:p>
            <a:endParaRPr lang="en-GB" sz="2000" dirty="0" smtClean="0"/>
          </a:p>
        </p:txBody>
      </p:sp>
      <mc:AlternateContent xmlns:mc="http://schemas.openxmlformats.org/markup-compatibility/2006" xmlns:a14="http://schemas.microsoft.com/office/drawing/2010/main">
        <mc:Choice Requires="a14">
          <p:sp>
            <p:nvSpPr>
              <p:cNvPr id="4" name="3 CuadroTexto"/>
              <p:cNvSpPr txBox="1"/>
              <p:nvPr/>
            </p:nvSpPr>
            <p:spPr>
              <a:xfrm>
                <a:off x="1835696" y="1772816"/>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835696" y="1772816"/>
                <a:ext cx="5472608" cy="1949380"/>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2 Marcador de contenido"/>
              <p:cNvSpPr txBox="1">
                <a:spLocks/>
              </p:cNvSpPr>
              <p:nvPr/>
            </p:nvSpPr>
            <p:spPr>
              <a:xfrm>
                <a:off x="457200" y="4941168"/>
                <a:ext cx="8229600" cy="136815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Particular cases of the generic convection-diffusion equation</a:t>
                </a:r>
              </a:p>
              <a:p>
                <a:pPr marL="109728" indent="0">
                  <a:buFont typeface="Georgia"/>
                  <a:buNone/>
                </a:pPr>
                <a14:m>
                  <m:oMathPara xmlns:m="http://schemas.openxmlformats.org/officeDocument/2006/math">
                    <m:oMathParaPr>
                      <m:jc m:val="centerGroup"/>
                    </m:oMathParaPr>
                    <m:oMath xmlns:m="http://schemas.openxmlformats.org/officeDocument/2006/math">
                      <m:f>
                        <m:fPr>
                          <m:ctrlPr>
                            <a:rPr lang="es-ES" sz="1800" i="1">
                              <a:latin typeface="Cambria Math"/>
                            </a:rPr>
                          </m:ctrlPr>
                        </m:fPr>
                        <m:num>
                          <m:r>
                            <a:rPr lang="en-GB" sz="1800" i="1">
                              <a:latin typeface="Cambria Math"/>
                            </a:rPr>
                            <m:t>𝜕</m:t>
                          </m:r>
                          <m:d>
                            <m:dPr>
                              <m:ctrlPr>
                                <a:rPr lang="es-ES" sz="1800" i="1">
                                  <a:latin typeface="Cambria Math"/>
                                </a:rPr>
                              </m:ctrlPr>
                            </m:dPr>
                            <m:e>
                              <m:r>
                                <a:rPr lang="en-GB" sz="1800" i="1">
                                  <a:latin typeface="Cambria Math"/>
                                </a:rPr>
                                <m:t>𝜌𝜙</m:t>
                              </m:r>
                            </m:e>
                          </m:d>
                        </m:num>
                        <m:den>
                          <m:r>
                            <a:rPr lang="en-GB" sz="1800" i="1">
                              <a:latin typeface="Cambria Math"/>
                            </a:rPr>
                            <m:t>𝜕</m:t>
                          </m:r>
                          <m:r>
                            <a:rPr lang="en-GB" sz="1800" i="1">
                              <a:latin typeface="Cambria Math"/>
                            </a:rPr>
                            <m:t>𝑡</m:t>
                          </m:r>
                        </m:den>
                      </m:f>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𝜙</m:t>
                          </m:r>
                        </m:e>
                      </m:d>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m:rPr>
                              <m:sty m:val="p"/>
                            </m:rPr>
                            <a:rPr lang="en-GB" sz="1800">
                              <a:latin typeface="Cambria Math"/>
                            </a:rPr>
                            <m:t>Γ</m:t>
                          </m:r>
                          <m:r>
                            <a:rPr lang="en-GB" sz="1800">
                              <a:latin typeface="Cambria Math"/>
                            </a:rPr>
                            <m:t>𝛻</m:t>
                          </m:r>
                          <m:r>
                            <a:rPr lang="en-GB" sz="1800" i="1">
                              <a:latin typeface="Cambria Math"/>
                            </a:rPr>
                            <m:t>𝜙</m:t>
                          </m:r>
                        </m:e>
                      </m:d>
                      <m:r>
                        <a:rPr lang="en-GB" sz="1800" i="1">
                          <a:latin typeface="Cambria Math"/>
                        </a:rPr>
                        <m:t>+</m:t>
                      </m:r>
                      <m:sSub>
                        <m:sSubPr>
                          <m:ctrlPr>
                            <a:rPr lang="es-ES" sz="1800" i="1">
                              <a:latin typeface="Cambria Math"/>
                            </a:rPr>
                          </m:ctrlPr>
                        </m:sSubPr>
                        <m:e>
                          <m:r>
                            <a:rPr lang="en-GB" sz="1800" i="1">
                              <a:latin typeface="Cambria Math"/>
                            </a:rPr>
                            <m:t>𝑆</m:t>
                          </m:r>
                        </m:e>
                        <m:sub>
                          <m:r>
                            <a:rPr lang="en-GB" sz="1800" i="1">
                              <a:latin typeface="Cambria Math"/>
                            </a:rPr>
                            <m:t>𝜙</m:t>
                          </m:r>
                        </m:sub>
                      </m:sSub>
                    </m:oMath>
                  </m:oMathPara>
                </a14:m>
                <a:endParaRPr lang="es-ES" sz="2000" dirty="0"/>
              </a:p>
              <a:p>
                <a:endParaRPr lang="en-GB" sz="2000" dirty="0" smtClean="0"/>
              </a:p>
              <a:p>
                <a:endParaRPr lang="en-GB" sz="2000" dirty="0" smtClean="0"/>
              </a:p>
            </p:txBody>
          </p:sp>
        </mc:Choice>
        <mc:Fallback xmlns="">
          <p:sp>
            <p:nvSpPr>
              <p:cNvPr id="8" name="2 Marcador de contenido"/>
              <p:cNvSpPr txBox="1">
                <a:spLocks noRot="1" noChangeAspect="1" noMove="1" noResize="1" noEditPoints="1" noAdjustHandles="1" noChangeArrowheads="1" noChangeShapeType="1" noTextEdit="1"/>
              </p:cNvSpPr>
              <p:nvPr/>
            </p:nvSpPr>
            <p:spPr>
              <a:xfrm>
                <a:off x="457200" y="4941168"/>
                <a:ext cx="8229600" cy="1368152"/>
              </a:xfrm>
              <a:prstGeom prst="rect">
                <a:avLst/>
              </a:prstGeom>
              <a:blipFill rotWithShape="1">
                <a:blip r:embed="rId4"/>
                <a:stretch>
                  <a:fillRect t="-2679"/>
                </a:stretch>
              </a:blipFill>
            </p:spPr>
            <p:txBody>
              <a:bodyPr/>
              <a:lstStyle/>
              <a:p>
                <a:r>
                  <a:rPr lang="es-ES">
                    <a:noFill/>
                  </a:rPr>
                  <a:t> </a:t>
                </a:r>
              </a:p>
            </p:txBody>
          </p:sp>
        </mc:Fallback>
      </mc:AlternateContent>
      <p:sp>
        <p:nvSpPr>
          <p:cNvPr id="6" name="5 CuadroTexto"/>
          <p:cNvSpPr txBox="1"/>
          <p:nvPr/>
        </p:nvSpPr>
        <p:spPr>
          <a:xfrm>
            <a:off x="6372200" y="0"/>
            <a:ext cx="2592288" cy="369332"/>
          </a:xfrm>
          <a:prstGeom prst="rect">
            <a:avLst/>
          </a:prstGeom>
          <a:noFill/>
        </p:spPr>
        <p:txBody>
          <a:bodyPr wrap="square" rtlCol="0">
            <a:spAutoFit/>
          </a:bodyPr>
          <a:lstStyle/>
          <a:p>
            <a:r>
              <a:rPr lang="en-GB" smtClean="0">
                <a:solidFill>
                  <a:schemeClr val="bg1"/>
                </a:solidFill>
              </a:rPr>
              <a:t>Conservation equations</a:t>
            </a:r>
            <a:endParaRPr lang="en-GB">
              <a:solidFill>
                <a:schemeClr val="bg1"/>
              </a:solidFill>
            </a:endParaRPr>
          </a:p>
        </p:txBody>
      </p:sp>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346" y="644236"/>
            <a:ext cx="8229600" cy="1066800"/>
          </a:xfrm>
        </p:spPr>
        <p:txBody>
          <a:bodyPr/>
          <a:lstStyle/>
          <a:p>
            <a:r>
              <a:rPr lang="en-GB" dirty="0" smtClean="0"/>
              <a:t>Numerical methods</a:t>
            </a:r>
            <a:endParaRPr lang="en-GB" dirty="0"/>
          </a:p>
        </p:txBody>
      </p:sp>
      <p:sp>
        <p:nvSpPr>
          <p:cNvPr id="3" name="2 Marcador de contenido"/>
          <p:cNvSpPr>
            <a:spLocks noGrp="1"/>
          </p:cNvSpPr>
          <p:nvPr>
            <p:ph idx="1"/>
          </p:nvPr>
        </p:nvSpPr>
        <p:spPr>
          <a:xfrm>
            <a:off x="3776946" y="2189674"/>
            <a:ext cx="4546848" cy="4325112"/>
          </a:xfrm>
        </p:spPr>
        <p:txBody>
          <a:bodyPr>
            <a:normAutofit/>
          </a:bodyPr>
          <a:lstStyle/>
          <a:p>
            <a:r>
              <a:rPr lang="en-GB" sz="2000" dirty="0" smtClean="0"/>
              <a:t>Divide the domain ― Discretization</a:t>
            </a:r>
          </a:p>
          <a:p>
            <a:pPr lvl="1"/>
            <a:r>
              <a:rPr lang="en-GB" sz="1800" dirty="0" smtClean="0"/>
              <a:t>Finite difference method</a:t>
            </a:r>
          </a:p>
          <a:p>
            <a:pPr lvl="1">
              <a:buFont typeface="Georgia" pitchFamily="18" charset="0"/>
              <a:buChar char="›"/>
            </a:pPr>
            <a:r>
              <a:rPr lang="en-GB" sz="1800" dirty="0" smtClean="0"/>
              <a:t>Finite volume method</a:t>
            </a:r>
          </a:p>
          <a:p>
            <a:pPr lvl="1"/>
            <a:r>
              <a:rPr lang="en-GB" sz="1800" dirty="0" smtClean="0"/>
              <a:t>Etc.</a:t>
            </a:r>
          </a:p>
          <a:p>
            <a:r>
              <a:rPr lang="en-GB" sz="2000" dirty="0" smtClean="0"/>
              <a:t>Space integration</a:t>
            </a:r>
          </a:p>
          <a:p>
            <a:r>
              <a:rPr lang="en-GB" sz="2000" dirty="0" smtClean="0"/>
              <a:t>Time integration</a:t>
            </a:r>
          </a:p>
        </p:txBody>
      </p:sp>
      <p:sp>
        <p:nvSpPr>
          <p:cNvPr id="184" name="183 CuadroTexto"/>
          <p:cNvSpPr txBox="1"/>
          <p:nvPr/>
        </p:nvSpPr>
        <p:spPr>
          <a:xfrm>
            <a:off x="6773631" y="0"/>
            <a:ext cx="2249178" cy="369332"/>
          </a:xfrm>
          <a:prstGeom prst="rect">
            <a:avLst/>
          </a:prstGeom>
          <a:noFill/>
        </p:spPr>
        <p:txBody>
          <a:bodyPr wrap="square" rtlCol="0">
            <a:spAutoFit/>
          </a:bodyPr>
          <a:lstStyle/>
          <a:p>
            <a:r>
              <a:rPr lang="en-GB" dirty="0" smtClean="0">
                <a:solidFill>
                  <a:schemeClr val="bg1"/>
                </a:solidFill>
              </a:rPr>
              <a:t>Numerical methods</a:t>
            </a:r>
            <a:endParaRPr lang="en-GB" dirty="0">
              <a:solidFill>
                <a:schemeClr val="bg1"/>
              </a:solidFill>
            </a:endParaRPr>
          </a:p>
        </p:txBody>
      </p:sp>
      <p:grpSp>
        <p:nvGrpSpPr>
          <p:cNvPr id="185" name="1006 Grupo"/>
          <p:cNvGrpSpPr/>
          <p:nvPr/>
        </p:nvGrpSpPr>
        <p:grpSpPr>
          <a:xfrm>
            <a:off x="4259670" y="4260512"/>
            <a:ext cx="3638550" cy="2343150"/>
            <a:chOff x="0" y="0"/>
            <a:chExt cx="3638550" cy="2343150"/>
          </a:xfrm>
        </p:grpSpPr>
        <p:grpSp>
          <p:nvGrpSpPr>
            <p:cNvPr id="186" name="933 Grupo"/>
            <p:cNvGrpSpPr/>
            <p:nvPr/>
          </p:nvGrpSpPr>
          <p:grpSpPr>
            <a:xfrm>
              <a:off x="0" y="0"/>
              <a:ext cx="3638550" cy="2343150"/>
              <a:chOff x="0" y="0"/>
              <a:chExt cx="3638550" cy="2343150"/>
            </a:xfrm>
          </p:grpSpPr>
          <p:cxnSp>
            <p:nvCxnSpPr>
              <p:cNvPr id="271" name="881 Conector recto"/>
              <p:cNvCxnSpPr/>
              <p:nvPr/>
            </p:nvCxnSpPr>
            <p:spPr>
              <a:xfrm>
                <a:off x="561975" y="19240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898 Conector recto"/>
              <p:cNvCxnSpPr/>
              <p:nvPr/>
            </p:nvCxnSpPr>
            <p:spPr>
              <a:xfrm>
                <a:off x="561975" y="16764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899 Conector recto"/>
              <p:cNvCxnSpPr/>
              <p:nvPr/>
            </p:nvCxnSpPr>
            <p:spPr>
              <a:xfrm>
                <a:off x="561975" y="14287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900 Conector recto"/>
              <p:cNvCxnSpPr/>
              <p:nvPr/>
            </p:nvCxnSpPr>
            <p:spPr>
              <a:xfrm>
                <a:off x="561975" y="119062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901 Conector recto"/>
              <p:cNvCxnSpPr/>
              <p:nvPr/>
            </p:nvCxnSpPr>
            <p:spPr>
              <a:xfrm>
                <a:off x="561975" y="942975"/>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902 Conector recto"/>
              <p:cNvCxnSpPr/>
              <p:nvPr/>
            </p:nvCxnSpPr>
            <p:spPr>
              <a:xfrm>
                <a:off x="561975" y="70485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903 Conector recto"/>
              <p:cNvCxnSpPr/>
              <p:nvPr/>
            </p:nvCxnSpPr>
            <p:spPr>
              <a:xfrm>
                <a:off x="561975" y="457200"/>
                <a:ext cx="2266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905 Conector recto"/>
              <p:cNvCxnSpPr/>
              <p:nvPr/>
            </p:nvCxnSpPr>
            <p:spPr>
              <a:xfrm>
                <a:off x="8001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906 Conector recto"/>
              <p:cNvCxnSpPr/>
              <p:nvPr/>
            </p:nvCxnSpPr>
            <p:spPr>
              <a:xfrm>
                <a:off x="1047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907 Conector recto"/>
              <p:cNvCxnSpPr/>
              <p:nvPr/>
            </p:nvCxnSpPr>
            <p:spPr>
              <a:xfrm>
                <a:off x="12763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908 Conector recto"/>
              <p:cNvCxnSpPr/>
              <p:nvPr/>
            </p:nvCxnSpPr>
            <p:spPr>
              <a:xfrm>
                <a:off x="15049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909 Conector recto"/>
              <p:cNvCxnSpPr/>
              <p:nvPr/>
            </p:nvCxnSpPr>
            <p:spPr>
              <a:xfrm>
                <a:off x="17335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910 Conector recto"/>
              <p:cNvCxnSpPr/>
              <p:nvPr/>
            </p:nvCxnSpPr>
            <p:spPr>
              <a:xfrm>
                <a:off x="19526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911 Conector recto"/>
              <p:cNvCxnSpPr/>
              <p:nvPr/>
            </p:nvCxnSpPr>
            <p:spPr>
              <a:xfrm>
                <a:off x="219075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912 Conector recto"/>
              <p:cNvCxnSpPr/>
              <p:nvPr/>
            </p:nvCxnSpPr>
            <p:spPr>
              <a:xfrm>
                <a:off x="24098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913 Conector recto"/>
              <p:cNvCxnSpPr/>
              <p:nvPr/>
            </p:nvCxnSpPr>
            <p:spPr>
              <a:xfrm>
                <a:off x="2628900"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914 Conector recto"/>
              <p:cNvCxnSpPr/>
              <p:nvPr/>
            </p:nvCxnSpPr>
            <p:spPr>
              <a:xfrm>
                <a:off x="2828925" y="457200"/>
                <a:ext cx="0" cy="169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851 Conector recto"/>
              <p:cNvCxnSpPr/>
              <p:nvPr/>
            </p:nvCxnSpPr>
            <p:spPr>
              <a:xfrm>
                <a:off x="66675" y="2152650"/>
                <a:ext cx="3276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9" name="877 Conector recto de flecha"/>
              <p:cNvCxnSpPr/>
              <p:nvPr/>
            </p:nvCxnSpPr>
            <p:spPr>
              <a:xfrm flipV="1">
                <a:off x="561975" y="0"/>
                <a:ext cx="0" cy="215265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0" name="Cuadro de texto 2"/>
                  <p:cNvSpPr txBox="1">
                    <a:spLocks noChangeArrowheads="1"/>
                  </p:cNvSpPr>
                  <p:nvPr/>
                </p:nvSpPr>
                <p:spPr bwMode="auto">
                  <a:xfrm>
                    <a:off x="0" y="19240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s-ES" sz="1100" i="1">
                              <a:effectLst/>
                              <a:latin typeface="Cambria Math"/>
                              <a:ea typeface="Calibri"/>
                              <a:cs typeface="Times New Roman"/>
                            </a:rPr>
                            <m:t>𝑡</m:t>
                          </m:r>
                          <m:r>
                            <a:rPr lang="es-ES" sz="1100" i="1">
                              <a:effectLst/>
                              <a:latin typeface="Cambria Math"/>
                              <a:ea typeface="Calibri"/>
                              <a:cs typeface="Times New Roman"/>
                            </a:rPr>
                            <m:t>=0</m:t>
                          </m:r>
                        </m:oMath>
                      </m:oMathPara>
                    </a14:m>
                    <a:endParaRPr lang="es-ES" sz="1100">
                      <a:effectLst/>
                      <a:latin typeface="Calibri"/>
                      <a:ea typeface="Calibri"/>
                      <a:cs typeface="Times New Roman"/>
                    </a:endParaRPr>
                  </a:p>
                </p:txBody>
              </p:sp>
            </mc:Choice>
            <mc:Fallback xmlns="">
              <p:sp>
                <p:nvSpPr>
                  <p:cNvPr id="290" name="Cuadro de texto 2"/>
                  <p:cNvSpPr txBox="1">
                    <a:spLocks noRot="1" noChangeAspect="1" noMove="1" noResize="1" noEditPoints="1" noAdjustHandles="1" noChangeArrowheads="1" noChangeShapeType="1" noTextEdit="1"/>
                  </p:cNvSpPr>
                  <p:nvPr/>
                </p:nvSpPr>
                <p:spPr bwMode="auto">
                  <a:xfrm>
                    <a:off x="0" y="1924050"/>
                    <a:ext cx="561975" cy="419100"/>
                  </a:xfrm>
                  <a:prstGeom prst="rect">
                    <a:avLst/>
                  </a:prstGeom>
                  <a:blipFill rotWithShape="1">
                    <a:blip r:embed="rId7"/>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1" name="Cuadro de texto 2"/>
                  <p:cNvSpPr txBox="1">
                    <a:spLocks noChangeArrowheads="1"/>
                  </p:cNvSpPr>
                  <p:nvPr/>
                </p:nvSpPr>
                <p:spPr bwMode="auto">
                  <a:xfrm>
                    <a:off x="3076575" y="1876425"/>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d>
                            <m:dPr>
                              <m:ctrlPr>
                                <a:rPr lang="es-ES" sz="1100" i="1">
                                  <a:effectLst/>
                                  <a:latin typeface="Cambria Math"/>
                                  <a:ea typeface="Calibri"/>
                                  <a:cs typeface="Times New Roman"/>
                                </a:rPr>
                              </m:ctrlPr>
                            </m:dPr>
                            <m:e>
                              <m:r>
                                <a:rPr lang="es-ES" sz="1100" i="1">
                                  <a:effectLst/>
                                  <a:latin typeface="Cambria Math"/>
                                  <a:ea typeface="Calibri"/>
                                  <a:cs typeface="Times New Roman"/>
                                </a:rPr>
                                <m:t>𝑥</m:t>
                              </m:r>
                              <m:r>
                                <a:rPr lang="es-ES" sz="1100" i="1">
                                  <a:effectLst/>
                                  <a:latin typeface="Cambria Math"/>
                                  <a:ea typeface="Calibri"/>
                                  <a:cs typeface="Times New Roman"/>
                                </a:rPr>
                                <m:t>,</m:t>
                              </m:r>
                              <m:r>
                                <a:rPr lang="es-ES" sz="1100" i="1">
                                  <a:effectLst/>
                                  <a:latin typeface="Cambria Math"/>
                                  <a:ea typeface="Calibri"/>
                                  <a:cs typeface="Times New Roman"/>
                                </a:rPr>
                                <m:t>𝑦</m:t>
                              </m:r>
                            </m:e>
                          </m:d>
                        </m:oMath>
                      </m:oMathPara>
                    </a14:m>
                    <a:endParaRPr lang="es-ES" sz="1100">
                      <a:effectLst/>
                      <a:latin typeface="Calibri"/>
                      <a:ea typeface="Calibri"/>
                      <a:cs typeface="Times New Roman"/>
                    </a:endParaRPr>
                  </a:p>
                </p:txBody>
              </p:sp>
            </mc:Choice>
            <mc:Fallback xmlns="">
              <p:sp>
                <p:nvSpPr>
                  <p:cNvPr id="291" name="Cuadro de texto 2"/>
                  <p:cNvSpPr txBox="1">
                    <a:spLocks noRot="1" noChangeAspect="1" noMove="1" noResize="1" noEditPoints="1" noAdjustHandles="1" noChangeArrowheads="1" noChangeShapeType="1" noTextEdit="1"/>
                  </p:cNvSpPr>
                  <p:nvPr/>
                </p:nvSpPr>
                <p:spPr bwMode="auto">
                  <a:xfrm>
                    <a:off x="3076575" y="1876425"/>
                    <a:ext cx="561975" cy="419100"/>
                  </a:xfrm>
                  <a:prstGeom prst="rect">
                    <a:avLst/>
                  </a:prstGeom>
                  <a:blipFill rotWithShape="1">
                    <a:blip r:embed="rId8"/>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2" name="Cuadro de texto 2"/>
                  <p:cNvSpPr txBox="1">
                    <a:spLocks noChangeArrowheads="1"/>
                  </p:cNvSpPr>
                  <p:nvPr/>
                </p:nvSpPr>
                <p:spPr bwMode="auto">
                  <a:xfrm>
                    <a:off x="19050" y="142875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m:rPr>
                              <m:sty m:val="p"/>
                            </m:rPr>
                            <a:rPr lang="es-ES" sz="1100">
                              <a:effectLst/>
                              <a:latin typeface="Cambria Math"/>
                              <a:ea typeface="Calibri"/>
                              <a:cs typeface="Times New Roman"/>
                            </a:rPr>
                            <m:t>Δ</m:t>
                          </m:r>
                          <m:r>
                            <a:rPr lang="es-ES" sz="1100" i="1">
                              <a:effectLst/>
                              <a:latin typeface="Cambria Math"/>
                              <a:ea typeface="Calibri"/>
                              <a:cs typeface="Times New Roman"/>
                            </a:rPr>
                            <m:t>𝑡</m:t>
                          </m:r>
                        </m:oMath>
                      </m:oMathPara>
                    </a14:m>
                    <a:endParaRPr lang="es-ES" sz="1100">
                      <a:effectLst/>
                      <a:latin typeface="Calibri"/>
                      <a:ea typeface="Calibri"/>
                      <a:cs typeface="Times New Roman"/>
                    </a:endParaRPr>
                  </a:p>
                </p:txBody>
              </p:sp>
            </mc:Choice>
            <mc:Fallback xmlns="">
              <p:sp>
                <p:nvSpPr>
                  <p:cNvPr id="292" name="Cuadro de texto 2"/>
                  <p:cNvSpPr txBox="1">
                    <a:spLocks noRot="1" noChangeAspect="1" noMove="1" noResize="1" noEditPoints="1" noAdjustHandles="1" noChangeArrowheads="1" noChangeShapeType="1" noTextEdit="1"/>
                  </p:cNvSpPr>
                  <p:nvPr/>
                </p:nvSpPr>
                <p:spPr bwMode="auto">
                  <a:xfrm>
                    <a:off x="19050" y="1428750"/>
                    <a:ext cx="561975" cy="419100"/>
                  </a:xfrm>
                  <a:prstGeom prst="rect">
                    <a:avLst/>
                  </a:prstGeom>
                  <a:blipFill rotWithShape="1">
                    <a:blip r:embed="rId9"/>
                    <a:stretch>
                      <a:fillRect/>
                    </a:stretch>
                  </a:blipFill>
                  <a:ln w="9525">
                    <a:noFill/>
                    <a:miter lim="800000"/>
                    <a:headEnd/>
                    <a:tailEnd/>
                  </a:ln>
                </p:spPr>
                <p:txBody>
                  <a:bodyPr/>
                  <a:lstStyle/>
                  <a:p>
                    <a:r>
                      <a:rPr lang="es-ES">
                        <a:noFill/>
                      </a:rPr>
                      <a:t> </a:t>
                    </a:r>
                  </a:p>
                </p:txBody>
              </p:sp>
            </mc:Fallback>
          </mc:AlternateContent>
          <p:cxnSp>
            <p:nvCxnSpPr>
              <p:cNvPr id="293" name="918 Conector recto de flecha"/>
              <p:cNvCxnSpPr/>
              <p:nvPr/>
            </p:nvCxnSpPr>
            <p:spPr>
              <a:xfrm>
                <a:off x="466725" y="1428750"/>
                <a:ext cx="0" cy="247650"/>
              </a:xfrm>
              <a:prstGeom prst="straightConnector1">
                <a:avLst/>
              </a:prstGeom>
              <a:ln>
                <a:headEnd type="arrow" w="med" len="sm"/>
                <a:tailEnd type="arrow" w="med"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4" name="Cuadro de texto 2"/>
                  <p:cNvSpPr txBox="1">
                    <a:spLocks noChangeArrowheads="1"/>
                  </p:cNvSpPr>
                  <p:nvPr/>
                </p:nvSpPr>
                <p:spPr bwMode="auto">
                  <a:xfrm>
                    <a:off x="76200" y="5715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sup>
                          </m:sSup>
                        </m:oMath>
                      </m:oMathPara>
                    </a14:m>
                    <a:endParaRPr lang="es-ES" sz="1100">
                      <a:effectLst/>
                      <a:latin typeface="Calibri"/>
                      <a:ea typeface="Calibri"/>
                      <a:cs typeface="Times New Roman"/>
                    </a:endParaRPr>
                  </a:p>
                </p:txBody>
              </p:sp>
            </mc:Choice>
            <mc:Fallback xmlns="">
              <p:sp>
                <p:nvSpPr>
                  <p:cNvPr id="294" name="Cuadro de texto 2"/>
                  <p:cNvSpPr txBox="1">
                    <a:spLocks noRot="1" noChangeAspect="1" noMove="1" noResize="1" noEditPoints="1" noAdjustHandles="1" noChangeArrowheads="1" noChangeShapeType="1" noTextEdit="1"/>
                  </p:cNvSpPr>
                  <p:nvPr/>
                </p:nvSpPr>
                <p:spPr bwMode="auto">
                  <a:xfrm>
                    <a:off x="76200" y="571500"/>
                    <a:ext cx="561975" cy="419100"/>
                  </a:xfrm>
                  <a:prstGeom prst="rect">
                    <a:avLst/>
                  </a:prstGeom>
                  <a:blipFill rotWithShape="1">
                    <a:blip r:embed="rId10"/>
                    <a:stretch>
                      <a:fillRect/>
                    </a:stretch>
                  </a:blipFill>
                  <a:ln w="9525">
                    <a:noFill/>
                    <a:miter lim="800000"/>
                    <a:headEnd/>
                    <a:tailEnd/>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5" name="Cuadro de texto 2"/>
                  <p:cNvSpPr txBox="1">
                    <a:spLocks noChangeArrowheads="1"/>
                  </p:cNvSpPr>
                  <p:nvPr/>
                </p:nvSpPr>
                <p:spPr bwMode="auto">
                  <a:xfrm>
                    <a:off x="76200" y="304800"/>
                    <a:ext cx="561975" cy="41910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1100" i="1">
                                  <a:effectLst/>
                                  <a:latin typeface="Cambria Math"/>
                                  <a:ea typeface="Calibri"/>
                                  <a:cs typeface="Times New Roman"/>
                                </a:rPr>
                              </m:ctrlPr>
                            </m:sSupPr>
                            <m:e>
                              <m:r>
                                <a:rPr lang="es-ES" sz="1100" i="1">
                                  <a:effectLst/>
                                  <a:latin typeface="Cambria Math"/>
                                  <a:ea typeface="Calibri"/>
                                  <a:cs typeface="Times New Roman"/>
                                </a:rPr>
                                <m:t>𝑡</m:t>
                              </m:r>
                            </m:e>
                            <m:sup>
                              <m:r>
                                <a:rPr lang="es-ES" sz="1100" i="1">
                                  <a:effectLst/>
                                  <a:latin typeface="Cambria Math"/>
                                  <a:ea typeface="Calibri"/>
                                  <a:cs typeface="Times New Roman"/>
                                </a:rPr>
                                <m:t>𝑛</m:t>
                              </m:r>
                              <m:r>
                                <a:rPr lang="es-ES" sz="1100" i="1">
                                  <a:effectLst/>
                                  <a:latin typeface="Cambria Math"/>
                                  <a:ea typeface="Calibri"/>
                                  <a:cs typeface="Times New Roman"/>
                                </a:rPr>
                                <m:t>+1</m:t>
                              </m:r>
                            </m:sup>
                          </m:sSup>
                        </m:oMath>
                      </m:oMathPara>
                    </a14:m>
                    <a:endParaRPr lang="es-ES" sz="1100">
                      <a:effectLst/>
                      <a:latin typeface="Calibri"/>
                      <a:ea typeface="Calibri"/>
                      <a:cs typeface="Times New Roman"/>
                    </a:endParaRPr>
                  </a:p>
                </p:txBody>
              </p:sp>
            </mc:Choice>
            <mc:Fallback xmlns="">
              <p:sp>
                <p:nvSpPr>
                  <p:cNvPr id="295" name="Cuadro de texto 2"/>
                  <p:cNvSpPr txBox="1">
                    <a:spLocks noRot="1" noChangeAspect="1" noMove="1" noResize="1" noEditPoints="1" noAdjustHandles="1" noChangeArrowheads="1" noChangeShapeType="1" noTextEdit="1"/>
                  </p:cNvSpPr>
                  <p:nvPr/>
                </p:nvSpPr>
                <p:spPr bwMode="auto">
                  <a:xfrm>
                    <a:off x="76200" y="304800"/>
                    <a:ext cx="561975" cy="419100"/>
                  </a:xfrm>
                  <a:prstGeom prst="rect">
                    <a:avLst/>
                  </a:prstGeom>
                  <a:blipFill rotWithShape="1">
                    <a:blip r:embed="rId11"/>
                    <a:stretch>
                      <a:fillRect/>
                    </a:stretch>
                  </a:blipFill>
                  <a:ln w="9525">
                    <a:noFill/>
                    <a:miter lim="800000"/>
                    <a:headEnd/>
                    <a:tailEnd/>
                  </a:ln>
                </p:spPr>
                <p:txBody>
                  <a:bodyPr/>
                  <a:lstStyle/>
                  <a:p>
                    <a:r>
                      <a:rPr lang="es-ES">
                        <a:noFill/>
                      </a:rPr>
                      <a:t> </a:t>
                    </a:r>
                  </a:p>
                </p:txBody>
              </p:sp>
            </mc:Fallback>
          </mc:AlternateContent>
          <p:sp>
            <p:nvSpPr>
              <p:cNvPr id="296" name="932 Arco"/>
              <p:cNvSpPr/>
              <p:nvPr/>
            </p:nvSpPr>
            <p:spPr>
              <a:xfrm>
                <a:off x="466725" y="476250"/>
                <a:ext cx="276225" cy="247650"/>
              </a:xfrm>
              <a:prstGeom prst="arc">
                <a:avLst>
                  <a:gd name="adj1" fmla="val 8375669"/>
                  <a:gd name="adj2" fmla="val 1458105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7" name="904 Grupo"/>
            <p:cNvGrpSpPr/>
            <p:nvPr/>
          </p:nvGrpSpPr>
          <p:grpSpPr>
            <a:xfrm>
              <a:off x="514350" y="647700"/>
              <a:ext cx="2381250" cy="114300"/>
              <a:chOff x="0" y="0"/>
              <a:chExt cx="2381250" cy="114300"/>
            </a:xfrm>
          </p:grpSpPr>
          <p:sp>
            <p:nvSpPr>
              <p:cNvPr id="260" name="91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1" name="92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2" name="92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3" name="92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4" name="92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5" name="92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6" name="92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7" name="92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8" name="92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9" name="92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0" name="92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8" name="934 Grupo"/>
            <p:cNvGrpSpPr/>
            <p:nvPr/>
          </p:nvGrpSpPr>
          <p:grpSpPr>
            <a:xfrm>
              <a:off x="514350" y="876300"/>
              <a:ext cx="2381250" cy="114300"/>
              <a:chOff x="0" y="0"/>
              <a:chExt cx="2381250" cy="114300"/>
            </a:xfrm>
          </p:grpSpPr>
          <p:sp>
            <p:nvSpPr>
              <p:cNvPr id="249" name="93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0" name="93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1" name="93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2" name="93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3" name="93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4" name="94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5" name="94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6" name="94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7" name="94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8" name="94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9" name="94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89" name="946 Grupo"/>
            <p:cNvGrpSpPr/>
            <p:nvPr/>
          </p:nvGrpSpPr>
          <p:grpSpPr>
            <a:xfrm>
              <a:off x="514350" y="1133475"/>
              <a:ext cx="2381250" cy="114300"/>
              <a:chOff x="0" y="0"/>
              <a:chExt cx="2381250" cy="114300"/>
            </a:xfrm>
          </p:grpSpPr>
          <p:sp>
            <p:nvSpPr>
              <p:cNvPr id="238" name="947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9" name="948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0" name="949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1" name="950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2" name="951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3" name="952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4" name="953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5" name="954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6" name="955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7" name="956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8" name="957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0" name="958 Grupo"/>
            <p:cNvGrpSpPr/>
            <p:nvPr/>
          </p:nvGrpSpPr>
          <p:grpSpPr>
            <a:xfrm>
              <a:off x="514350" y="1371600"/>
              <a:ext cx="2381250" cy="114300"/>
              <a:chOff x="0" y="0"/>
              <a:chExt cx="2381250" cy="114300"/>
            </a:xfrm>
          </p:grpSpPr>
          <p:sp>
            <p:nvSpPr>
              <p:cNvPr id="227" name="959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8" name="960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9" name="961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0" name="962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1" name="963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2" name="964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3" name="965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4" name="966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5" name="967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6" name="968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7" name="969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1" name="970 Grupo"/>
            <p:cNvGrpSpPr/>
            <p:nvPr/>
          </p:nvGrpSpPr>
          <p:grpSpPr>
            <a:xfrm>
              <a:off x="514350" y="1609725"/>
              <a:ext cx="2381250" cy="114300"/>
              <a:chOff x="0" y="0"/>
              <a:chExt cx="2381250" cy="114300"/>
            </a:xfrm>
          </p:grpSpPr>
          <p:sp>
            <p:nvSpPr>
              <p:cNvPr id="216" name="971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7" name="972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8" name="973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9" name="974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0" name="975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1" name="976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2" name="977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3" name="978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4" name="979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5" name="980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6" name="981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2" name="982 Grupo"/>
            <p:cNvGrpSpPr/>
            <p:nvPr/>
          </p:nvGrpSpPr>
          <p:grpSpPr>
            <a:xfrm>
              <a:off x="514350" y="1866900"/>
              <a:ext cx="2381250" cy="114300"/>
              <a:chOff x="0" y="0"/>
              <a:chExt cx="2381250" cy="114300"/>
            </a:xfrm>
          </p:grpSpPr>
          <p:sp>
            <p:nvSpPr>
              <p:cNvPr id="205" name="983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6" name="984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7" name="985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8" name="986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9" name="987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0" name="988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1" name="989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2" name="990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3" name="991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4" name="992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5" name="993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193" name="994 Grupo"/>
            <p:cNvGrpSpPr/>
            <p:nvPr/>
          </p:nvGrpSpPr>
          <p:grpSpPr>
            <a:xfrm>
              <a:off x="514350" y="2085975"/>
              <a:ext cx="2381250" cy="114300"/>
              <a:chOff x="0" y="0"/>
              <a:chExt cx="2381250" cy="114300"/>
            </a:xfrm>
          </p:grpSpPr>
          <p:sp>
            <p:nvSpPr>
              <p:cNvPr id="194" name="995 Multiplicar"/>
              <p:cNvSpPr/>
              <p:nvPr/>
            </p:nvSpPr>
            <p:spPr>
              <a:xfrm>
                <a:off x="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5" name="996 Multiplicar"/>
              <p:cNvSpPr/>
              <p:nvPr/>
            </p:nvSpPr>
            <p:spPr>
              <a:xfrm>
                <a:off x="2190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6" name="997 Multiplicar"/>
              <p:cNvSpPr/>
              <p:nvPr/>
            </p:nvSpPr>
            <p:spPr>
              <a:xfrm>
                <a:off x="4572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7" name="998 Multiplicar"/>
              <p:cNvSpPr/>
              <p:nvPr/>
            </p:nvSpPr>
            <p:spPr>
              <a:xfrm>
                <a:off x="685800"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8" name="999 Multiplicar"/>
              <p:cNvSpPr/>
              <p:nvPr/>
            </p:nvSpPr>
            <p:spPr>
              <a:xfrm>
                <a:off x="9239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9" name="1000 Multiplicar"/>
              <p:cNvSpPr/>
              <p:nvPr/>
            </p:nvSpPr>
            <p:spPr>
              <a:xfrm>
                <a:off x="11525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0" name="1001 Multiplicar"/>
              <p:cNvSpPr/>
              <p:nvPr/>
            </p:nvSpPr>
            <p:spPr>
              <a:xfrm>
                <a:off x="13811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1" name="1002 Multiplicar"/>
              <p:cNvSpPr/>
              <p:nvPr/>
            </p:nvSpPr>
            <p:spPr>
              <a:xfrm>
                <a:off x="16097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2" name="1003 Multiplicar"/>
              <p:cNvSpPr/>
              <p:nvPr/>
            </p:nvSpPr>
            <p:spPr>
              <a:xfrm>
                <a:off x="18383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3" name="1004 Multiplicar"/>
              <p:cNvSpPr/>
              <p:nvPr/>
            </p:nvSpPr>
            <p:spPr>
              <a:xfrm>
                <a:off x="204787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4" name="1005 Multiplicar"/>
              <p:cNvSpPr/>
              <p:nvPr/>
            </p:nvSpPr>
            <p:spPr>
              <a:xfrm>
                <a:off x="2257425" y="0"/>
                <a:ext cx="123825" cy="1143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nvGrpSpPr>
          <p:cNvPr id="40" name="39 Grupo"/>
          <p:cNvGrpSpPr/>
          <p:nvPr/>
        </p:nvGrpSpPr>
        <p:grpSpPr>
          <a:xfrm>
            <a:off x="572367" y="2105342"/>
            <a:ext cx="2923540" cy="2886075"/>
            <a:chOff x="572367" y="2105342"/>
            <a:chExt cx="2923540" cy="2886075"/>
          </a:xfrm>
        </p:grpSpPr>
        <p:grpSp>
          <p:nvGrpSpPr>
            <p:cNvPr id="4" name="77 Grupo"/>
            <p:cNvGrpSpPr/>
            <p:nvPr/>
          </p:nvGrpSpPr>
          <p:grpSpPr>
            <a:xfrm>
              <a:off x="572367" y="2105342"/>
              <a:ext cx="2923540" cy="2886075"/>
              <a:chOff x="800101" y="800100"/>
              <a:chExt cx="2924174" cy="2886075"/>
            </a:xfrm>
          </p:grpSpPr>
          <p:sp>
            <p:nvSpPr>
              <p:cNvPr id="5" name="78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79 Grupo"/>
              <p:cNvGrpSpPr/>
              <p:nvPr/>
            </p:nvGrpSpPr>
            <p:grpSpPr>
              <a:xfrm>
                <a:off x="800101" y="800100"/>
                <a:ext cx="2924174" cy="2886075"/>
                <a:chOff x="800101" y="800100"/>
                <a:chExt cx="2924174" cy="2886075"/>
              </a:xfrm>
            </p:grpSpPr>
            <p:grpSp>
              <p:nvGrpSpPr>
                <p:cNvPr id="15" name="80 Grupo"/>
                <p:cNvGrpSpPr/>
                <p:nvPr/>
              </p:nvGrpSpPr>
              <p:grpSpPr>
                <a:xfrm>
                  <a:off x="800101" y="800100"/>
                  <a:ext cx="2924174" cy="2886075"/>
                  <a:chOff x="800101" y="800100"/>
                  <a:chExt cx="2924174" cy="2886075"/>
                </a:xfrm>
              </p:grpSpPr>
              <p:sp>
                <p:nvSpPr>
                  <p:cNvPr id="20" name="8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1" name="82 Grupo"/>
                  <p:cNvGrpSpPr/>
                  <p:nvPr/>
                </p:nvGrpSpPr>
                <p:grpSpPr>
                  <a:xfrm>
                    <a:off x="800101" y="800100"/>
                    <a:ext cx="2924174" cy="2886075"/>
                    <a:chOff x="800101" y="800100"/>
                    <a:chExt cx="2924174" cy="2886075"/>
                  </a:xfrm>
                </p:grpSpPr>
                <p:sp>
                  <p:nvSpPr>
                    <p:cNvPr id="22" name="8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3" name="84 Grupo"/>
                    <p:cNvGrpSpPr/>
                    <p:nvPr/>
                  </p:nvGrpSpPr>
                  <p:grpSpPr>
                    <a:xfrm>
                      <a:off x="800101" y="800100"/>
                      <a:ext cx="2924174" cy="2886075"/>
                      <a:chOff x="800101" y="800100"/>
                      <a:chExt cx="2924174" cy="2886075"/>
                    </a:xfrm>
                  </p:grpSpPr>
                  <p:grpSp>
                    <p:nvGrpSpPr>
                      <p:cNvPr id="24" name="85 Grupo"/>
                      <p:cNvGrpSpPr/>
                      <p:nvPr/>
                    </p:nvGrpSpPr>
                    <p:grpSpPr>
                      <a:xfrm>
                        <a:off x="800101" y="800100"/>
                        <a:ext cx="2924174" cy="2886075"/>
                        <a:chOff x="800101" y="800100"/>
                        <a:chExt cx="2924174" cy="2886075"/>
                      </a:xfrm>
                    </p:grpSpPr>
                    <p:cxnSp>
                      <p:nvCxnSpPr>
                        <p:cNvPr id="32" name="89 Conector recto"/>
                        <p:cNvCxnSpPr/>
                        <p:nvPr/>
                      </p:nvCxnSpPr>
                      <p:spPr>
                        <a:xfrm>
                          <a:off x="895350"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3" name="90 Conector recto"/>
                        <p:cNvCxnSpPr/>
                        <p:nvPr/>
                      </p:nvCxnSpPr>
                      <p:spPr>
                        <a:xfrm>
                          <a:off x="18192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4" name="91 Conector recto"/>
                        <p:cNvCxnSpPr/>
                        <p:nvPr/>
                      </p:nvCxnSpPr>
                      <p:spPr>
                        <a:xfrm>
                          <a:off x="271462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5" name="92 Conector recto"/>
                        <p:cNvCxnSpPr/>
                        <p:nvPr/>
                      </p:nvCxnSpPr>
                      <p:spPr>
                        <a:xfrm>
                          <a:off x="36099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6" name="94 Conector recto"/>
                        <p:cNvCxnSpPr/>
                        <p:nvPr/>
                      </p:nvCxnSpPr>
                      <p:spPr>
                        <a:xfrm flipH="1">
                          <a:off x="800101" y="885825"/>
                          <a:ext cx="2924174" cy="0"/>
                        </a:xfrm>
                        <a:prstGeom prst="line">
                          <a:avLst/>
                        </a:prstGeom>
                      </p:spPr>
                      <p:style>
                        <a:lnRef idx="1">
                          <a:schemeClr val="dk1"/>
                        </a:lnRef>
                        <a:fillRef idx="0">
                          <a:schemeClr val="dk1"/>
                        </a:fillRef>
                        <a:effectRef idx="0">
                          <a:schemeClr val="dk1"/>
                        </a:effectRef>
                        <a:fontRef idx="minor">
                          <a:schemeClr val="tx1"/>
                        </a:fontRef>
                      </p:style>
                    </p:cxnSp>
                    <p:cxnSp>
                      <p:nvCxnSpPr>
                        <p:cNvPr id="37" name="95 Conector recto"/>
                        <p:cNvCxnSpPr/>
                        <p:nvPr/>
                      </p:nvCxnSpPr>
                      <p:spPr>
                        <a:xfrm flipH="1">
                          <a:off x="800101" y="1752600"/>
                          <a:ext cx="2924173" cy="0"/>
                        </a:xfrm>
                        <a:prstGeom prst="line">
                          <a:avLst/>
                        </a:prstGeom>
                      </p:spPr>
                      <p:style>
                        <a:lnRef idx="1">
                          <a:schemeClr val="dk1"/>
                        </a:lnRef>
                        <a:fillRef idx="0">
                          <a:schemeClr val="dk1"/>
                        </a:fillRef>
                        <a:effectRef idx="0">
                          <a:schemeClr val="dk1"/>
                        </a:effectRef>
                        <a:fontRef idx="minor">
                          <a:schemeClr val="tx1"/>
                        </a:fontRef>
                      </p:style>
                    </p:cxnSp>
                    <p:cxnSp>
                      <p:nvCxnSpPr>
                        <p:cNvPr id="38" name="96 Conector recto"/>
                        <p:cNvCxnSpPr/>
                        <p:nvPr/>
                      </p:nvCxnSpPr>
                      <p:spPr>
                        <a:xfrm flipH="1">
                          <a:off x="800101" y="2676525"/>
                          <a:ext cx="2924172" cy="0"/>
                        </a:xfrm>
                        <a:prstGeom prst="line">
                          <a:avLst/>
                        </a:prstGeom>
                      </p:spPr>
                      <p:style>
                        <a:lnRef idx="1">
                          <a:schemeClr val="dk1"/>
                        </a:lnRef>
                        <a:fillRef idx="0">
                          <a:schemeClr val="dk1"/>
                        </a:fillRef>
                        <a:effectRef idx="0">
                          <a:schemeClr val="dk1"/>
                        </a:effectRef>
                        <a:fontRef idx="minor">
                          <a:schemeClr val="tx1"/>
                        </a:fontRef>
                      </p:style>
                    </p:cxnSp>
                    <p:cxnSp>
                      <p:nvCxnSpPr>
                        <p:cNvPr id="39" name="97 Conector recto"/>
                        <p:cNvCxnSpPr/>
                        <p:nvPr/>
                      </p:nvCxnSpPr>
                      <p:spPr>
                        <a:xfrm flipH="1">
                          <a:off x="800101" y="3581400"/>
                          <a:ext cx="2923539" cy="0"/>
                        </a:xfrm>
                        <a:prstGeom prst="line">
                          <a:avLst/>
                        </a:prstGeom>
                      </p:spPr>
                      <p:style>
                        <a:lnRef idx="1">
                          <a:schemeClr val="dk1"/>
                        </a:lnRef>
                        <a:fillRef idx="0">
                          <a:schemeClr val="dk1"/>
                        </a:fillRef>
                        <a:effectRef idx="0">
                          <a:schemeClr val="dk1"/>
                        </a:effectRef>
                        <a:fontRef idx="minor">
                          <a:schemeClr val="tx1"/>
                        </a:fontRef>
                      </p:style>
                    </p:cxnSp>
                  </p:grpSp>
                  <p:sp>
                    <p:nvSpPr>
                      <p:cNvPr id="25" name="9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99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01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09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12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13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114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sp>
              <p:nvSpPr>
                <p:cNvPr id="16" name="121 Cuadro de texto"/>
                <p:cNvSpPr txBox="1"/>
                <p:nvPr/>
              </p:nvSpPr>
              <p:spPr>
                <a:xfrm>
                  <a:off x="21336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dirty="0">
                      <a:effectLst/>
                      <a:ea typeface="Calibri"/>
                      <a:cs typeface="Times New Roman"/>
                    </a:rPr>
                    <a:t>P</a:t>
                  </a:r>
                  <a:endParaRPr lang="es-ES" sz="1100" dirty="0">
                    <a:effectLst/>
                    <a:ea typeface="Calibri"/>
                    <a:cs typeface="Times New Roman"/>
                  </a:endParaRPr>
                </a:p>
              </p:txBody>
            </p:sp>
            <p:sp>
              <p:nvSpPr>
                <p:cNvPr id="17" name="122 Cuadro de texto"/>
                <p:cNvSpPr txBox="1"/>
                <p:nvPr/>
              </p:nvSpPr>
              <p:spPr>
                <a:xfrm>
                  <a:off x="11811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W</a:t>
                  </a:r>
                  <a:endParaRPr lang="es-ES" sz="1100">
                    <a:effectLst/>
                    <a:ea typeface="Calibri"/>
                    <a:cs typeface="Times New Roman"/>
                  </a:endParaRPr>
                </a:p>
              </p:txBody>
            </p:sp>
            <p:sp>
              <p:nvSpPr>
                <p:cNvPr id="18" name="123 Cuadro de texto"/>
                <p:cNvSpPr txBox="1"/>
                <p:nvPr/>
              </p:nvSpPr>
              <p:spPr>
                <a:xfrm>
                  <a:off x="3038475"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E</a:t>
                  </a:r>
                  <a:endParaRPr lang="es-ES" sz="1100">
                    <a:effectLst/>
                    <a:ea typeface="Calibri"/>
                    <a:cs typeface="Times New Roman"/>
                  </a:endParaRPr>
                </a:p>
              </p:txBody>
            </p:sp>
            <p:sp>
              <p:nvSpPr>
                <p:cNvPr id="19" name="124 Cuadro de texto"/>
                <p:cNvSpPr txBox="1"/>
                <p:nvPr/>
              </p:nvSpPr>
              <p:spPr>
                <a:xfrm>
                  <a:off x="2133600" y="2800350"/>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S</a:t>
                  </a:r>
                  <a:endParaRPr lang="es-ES" sz="1100">
                    <a:effectLst/>
                    <a:ea typeface="Calibri"/>
                    <a:cs typeface="Times New Roman"/>
                  </a:endParaRPr>
                </a:p>
              </p:txBody>
            </p:sp>
          </p:grpSp>
        </p:grpSp>
        <p:sp>
          <p:nvSpPr>
            <p:cNvPr id="153" name="121 Cuadro de texto"/>
            <p:cNvSpPr txBox="1"/>
            <p:nvPr/>
          </p:nvSpPr>
          <p:spPr>
            <a:xfrm>
              <a:off x="1866848" y="2263145"/>
              <a:ext cx="457101"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dirty="0" smtClean="0">
                  <a:effectLst/>
                  <a:ea typeface="Calibri"/>
                  <a:cs typeface="Times New Roman"/>
                </a:rPr>
                <a:t>N</a:t>
              </a:r>
              <a:endParaRPr lang="es-ES" sz="1100" dirty="0">
                <a:effectLst/>
                <a:ea typeface="Calibri"/>
                <a:cs typeface="Times New Roman"/>
              </a:endParaRPr>
            </a:p>
          </p:txBody>
        </p:sp>
      </p:grpSp>
    </p:spTree>
    <p:extLst>
      <p:ext uri="{BB962C8B-B14F-4D97-AF65-F5344CB8AC3E}">
        <p14:creationId xmlns:p14="http://schemas.microsoft.com/office/powerpoint/2010/main" val="267014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783462" y="1368298"/>
            <a:ext cx="5444722" cy="3548431"/>
          </a:xfrm>
          <a:prstGeom prst="rect">
            <a:avLst/>
          </a:prstGeom>
          <a:noFill/>
          <a:ln>
            <a:noFill/>
          </a:ln>
        </p:spPr>
      </p:pic>
      <mc:AlternateContent xmlns:mc="http://schemas.openxmlformats.org/markup-compatibility/2006" xmlns:a14="http://schemas.microsoft.com/office/drawing/2010/main">
        <mc:Choice Requires="a14">
          <p:sp>
            <p:nvSpPr>
              <p:cNvPr id="5" name="4 Rectángulo"/>
              <p:cNvSpPr/>
              <p:nvPr/>
            </p:nvSpPr>
            <p:spPr>
              <a:xfrm>
                <a:off x="1403648" y="5215911"/>
                <a:ext cx="6295954" cy="131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s-ES" i="1" smtClean="0">
                              <a:latin typeface="Cambria Math"/>
                            </a:rPr>
                          </m:ctrlPr>
                        </m:mP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d>
                                      <m:dPr>
                                        <m:ctrlPr>
                                          <a:rPr lang="es-ES" i="1">
                                            <a:latin typeface="Cambria Math"/>
                                          </a:rPr>
                                        </m:ctrlPr>
                                      </m:dPr>
                                      <m:e>
                                        <m:r>
                                          <a:rPr lang="en-GB" i="1">
                                            <a:latin typeface="Cambria Math"/>
                                          </a:rPr>
                                          <m:t>2</m:t>
                                        </m:r>
                                        <m:r>
                                          <a:rPr lang="en-GB" i="1">
                                            <a:latin typeface="Cambria Math"/>
                                          </a:rPr>
                                          <m:t>𝑥</m:t>
                                        </m:r>
                                        <m:r>
                                          <a:rPr lang="en-GB" i="1">
                                            <a:latin typeface="Cambria Math"/>
                                          </a:rPr>
                                          <m:t>+1</m:t>
                                        </m:r>
                                      </m:e>
                                    </m:d>
                                  </m:e>
                                </m:d>
                              </m:e>
                            </m:func>
                            <m:r>
                              <a:rPr lang="en-GB" i="1">
                                <a:latin typeface="Cambria Math"/>
                              </a:rPr>
                              <m:t>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−1,0</m:t>
                                </m:r>
                              </m:e>
                            </m:d>
                            <m:r>
                              <a:rPr lang="en-GB" i="1">
                                <a:latin typeface="Cambria Math"/>
                              </a:rPr>
                              <m:t>  (</m:t>
                            </m:r>
                            <m:r>
                              <a:rPr lang="en-GB" i="1">
                                <a:latin typeface="Cambria Math"/>
                              </a:rPr>
                              <m:t>𝑖𝑛𝑙𝑒𝑡</m:t>
                            </m:r>
                            <m:r>
                              <a:rPr lang="en-GB" i="1">
                                <a:latin typeface="Cambria Math"/>
                              </a:rPr>
                              <m:t>)</m:t>
                            </m:r>
                          </m:e>
                        </m:mr>
                        <m:mr>
                          <m:e>
                            <m:f>
                              <m:fPr>
                                <m:ctrlPr>
                                  <a:rPr lang="es-ES" i="1">
                                    <a:latin typeface="Cambria Math"/>
                                  </a:rPr>
                                </m:ctrlPr>
                              </m:fPr>
                              <m:num>
                                <m:r>
                                  <a:rPr lang="en-GB" i="1">
                                    <a:latin typeface="Cambria Math"/>
                                  </a:rPr>
                                  <m:t>𝜕𝜙</m:t>
                                </m:r>
                              </m:num>
                              <m:den>
                                <m:r>
                                  <a:rPr lang="en-GB" i="1">
                                    <a:latin typeface="Cambria Math"/>
                                  </a:rPr>
                                  <m:t>𝜕</m:t>
                                </m:r>
                                <m:r>
                                  <a:rPr lang="en-GB" i="1">
                                    <a:latin typeface="Cambria Math"/>
                                  </a:rPr>
                                  <m:t>𝑦</m:t>
                                </m:r>
                              </m:den>
                            </m:f>
                            <m:r>
                              <a:rPr lang="en-GB" i="1">
                                <a:latin typeface="Cambria Math"/>
                              </a:rPr>
                              <m:t>=0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0,1</m:t>
                                </m:r>
                              </m:e>
                            </m:d>
                            <m:r>
                              <a:rPr lang="en-GB" i="1">
                                <a:latin typeface="Cambria Math"/>
                              </a:rPr>
                              <m:t>  (</m:t>
                            </m:r>
                            <m:r>
                              <a:rPr lang="en-GB" i="1">
                                <a:latin typeface="Cambria Math"/>
                              </a:rPr>
                              <m:t>𝑜𝑢𝑡𝑙𝑒𝑡</m:t>
                            </m:r>
                            <m:r>
                              <a:rPr lang="en-GB" i="1">
                                <a:latin typeface="Cambria Math"/>
                              </a:rPr>
                              <m:t>)</m:t>
                            </m:r>
                          </m:e>
                        </m:m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e>
                                </m:d>
                              </m:e>
                            </m:func>
                            <m:r>
                              <a:rPr lang="en-GB" i="1">
                                <a:latin typeface="Cambria Math"/>
                              </a:rPr>
                              <m:t>               </m:t>
                            </m:r>
                          </m:e>
                          <m:e>
                            <m:r>
                              <a:rPr lang="en-GB" i="1">
                                <a:latin typeface="Cambria Math"/>
                              </a:rPr>
                              <m:t>(</m:t>
                            </m:r>
                            <m:r>
                              <a:rPr lang="en-GB" i="1">
                                <a:latin typeface="Cambria Math"/>
                              </a:rPr>
                              <m:t>𝑒𝑙𝑠𝑒𝑤h𝑒𝑟𝑒</m:t>
                            </m:r>
                            <m:r>
                              <a:rPr lang="en-GB" i="1">
                                <a:latin typeface="Cambria Math"/>
                              </a:rPr>
                              <m:t>)</m:t>
                            </m:r>
                          </m:e>
                        </m:mr>
                      </m:m>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1403648" y="5215911"/>
                <a:ext cx="6295954" cy="1316194"/>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860032" y="3110931"/>
                <a:ext cx="4572000" cy="7176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a:rPr>
                        <m:t>𝑢</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𝑦</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𝑥</m:t>
                              </m:r>
                            </m:e>
                            <m:sup>
                              <m:r>
                                <a:rPr lang="en-GB" i="1">
                                  <a:latin typeface="Cambria Math"/>
                                </a:rPr>
                                <m:t>2</m:t>
                              </m:r>
                            </m:sup>
                          </m:sSup>
                        </m:e>
                      </m:d>
                    </m:oMath>
                  </m:oMathPara>
                </a14:m>
                <a:endParaRPr lang="es-ES" dirty="0"/>
              </a:p>
              <a:p>
                <a:pPr/>
                <a14:m>
                  <m:oMathPara xmlns:m="http://schemas.openxmlformats.org/officeDocument/2006/math">
                    <m:oMathParaPr>
                      <m:jc m:val="centerGroup"/>
                    </m:oMathParaPr>
                    <m:oMath xmlns:m="http://schemas.openxmlformats.org/officeDocument/2006/math">
                      <m:r>
                        <a:rPr lang="en-GB" i="1">
                          <a:latin typeface="Cambria Math"/>
                        </a:rPr>
                        <m:t>𝑣</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𝑥</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𝑦</m:t>
                              </m:r>
                            </m:e>
                            <m:sup>
                              <m:r>
                                <a:rPr lang="en-GB" i="1">
                                  <a:latin typeface="Cambria Math"/>
                                </a:rPr>
                                <m:t>2</m:t>
                              </m:r>
                            </m:sup>
                          </m:sSup>
                        </m:e>
                      </m:d>
                    </m:oMath>
                  </m:oMathPara>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4860032" y="3110931"/>
                <a:ext cx="4572000" cy="717632"/>
              </a:xfrm>
              <a:prstGeom prst="rect">
                <a:avLst/>
              </a:prstGeom>
              <a:blipFill rotWithShape="1">
                <a:blip r:embed="rId5"/>
                <a:stretch>
                  <a:fillRect b="-847"/>
                </a:stretch>
              </a:blipFill>
            </p:spPr>
            <p:txBody>
              <a:bodyPr/>
              <a:lstStyle/>
              <a:p>
                <a:r>
                  <a:rPr lang="es-ES">
                    <a:noFill/>
                  </a:rPr>
                  <a:t> </a:t>
                </a:r>
              </a:p>
            </p:txBody>
          </p:sp>
        </mc:Fallback>
      </mc:AlternateContent>
      <p:sp>
        <p:nvSpPr>
          <p:cNvPr id="7" name="6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
        <p:nvSpPr>
          <p:cNvPr id="2" name="1 Título"/>
          <p:cNvSpPr>
            <a:spLocks noGrp="1"/>
          </p:cNvSpPr>
          <p:nvPr>
            <p:ph type="title"/>
          </p:nvPr>
        </p:nvSpPr>
        <p:spPr>
          <a:xfrm>
            <a:off x="436825" y="622857"/>
            <a:ext cx="8229600" cy="1066800"/>
          </a:xfrm>
        </p:spPr>
        <p:txBody>
          <a:bodyPr/>
          <a:lstStyle/>
          <a:p>
            <a:r>
              <a:rPr lang="en-GB" dirty="0" smtClean="0"/>
              <a:t>Smith-Hutton problem</a:t>
            </a:r>
            <a:endParaRPr lang="en-GB" dirty="0"/>
          </a:p>
        </p:txBody>
      </p:sp>
    </p:spTree>
    <p:extLst>
      <p:ext uri="{BB962C8B-B14F-4D97-AF65-F5344CB8AC3E}">
        <p14:creationId xmlns:p14="http://schemas.microsoft.com/office/powerpoint/2010/main" val="16261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055" y="1018309"/>
            <a:ext cx="8229600" cy="1066800"/>
          </a:xfrm>
        </p:spPr>
        <p:txBody>
          <a:bodyPr/>
          <a:lstStyle/>
          <a:p>
            <a:r>
              <a:rPr lang="en-GB" dirty="0" smtClean="0"/>
              <a:t>Smith-Hutton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Generic convection-diffusion equation</a:t>
                </a:r>
              </a:p>
              <a:p>
                <a:pPr marL="109728" indent="0">
                  <a:buNone/>
                </a:pPr>
                <a14:m>
                  <m:oMathPara xmlns:m="http://schemas.openxmlformats.org/officeDocument/2006/math">
                    <m:oMathParaPr>
                      <m:jc m:val="centerGroup"/>
                    </m:oMathParaPr>
                    <m:oMath xmlns:m="http://schemas.openxmlformats.org/officeDocument/2006/math">
                      <m:f>
                        <m:fPr>
                          <m:ctrlPr>
                            <a:rPr lang="es-ES" sz="2000" i="1">
                              <a:latin typeface="Cambria Math"/>
                            </a:rPr>
                          </m:ctrlPr>
                        </m:fPr>
                        <m:num>
                          <m:r>
                            <a:rPr lang="en-GB" sz="2000" i="1">
                              <a:latin typeface="Cambria Math"/>
                            </a:rPr>
                            <m:t>𝜕</m:t>
                          </m:r>
                          <m:d>
                            <m:dPr>
                              <m:ctrlPr>
                                <a:rPr lang="es-ES" sz="2000" i="1">
                                  <a:latin typeface="Cambria Math"/>
                                </a:rPr>
                              </m:ctrlPr>
                            </m:dPr>
                            <m:e>
                              <m:r>
                                <a:rPr lang="en-GB" sz="2000" i="1">
                                  <a:latin typeface="Cambria Math"/>
                                </a:rPr>
                                <m:t>𝜌𝜙</m:t>
                              </m:r>
                            </m:e>
                          </m:d>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𝜌</m:t>
                          </m:r>
                          <m:acc>
                            <m:accPr>
                              <m:chr m:val="⃗"/>
                              <m:ctrlPr>
                                <a:rPr lang="es-ES" sz="2000" i="1">
                                  <a:latin typeface="Cambria Math"/>
                                </a:rPr>
                              </m:ctrlPr>
                            </m:accPr>
                            <m:e>
                              <m:r>
                                <a:rPr lang="en-GB" sz="2000" i="1">
                                  <a:latin typeface="Cambria Math"/>
                                </a:rPr>
                                <m:t>𝑣</m:t>
                              </m:r>
                            </m:e>
                          </m:acc>
                          <m:r>
                            <a:rPr lang="en-GB" sz="2000" i="1">
                              <a:latin typeface="Cambria Math"/>
                            </a:rPr>
                            <m:t>𝜙</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m:rPr>
                              <m:sty m:val="p"/>
                            </m:rPr>
                            <a:rPr lang="en-GB" sz="2000">
                              <a:latin typeface="Cambria Math"/>
                            </a:rPr>
                            <m:t>Γ</m:t>
                          </m:r>
                          <m:r>
                            <a:rPr lang="en-GB" sz="2000">
                              <a:latin typeface="Cambria Math"/>
                            </a:rPr>
                            <m:t>𝛻</m:t>
                          </m:r>
                          <m:r>
                            <a:rPr lang="en-GB" sz="2000" i="1">
                              <a:latin typeface="Cambria Math"/>
                            </a:rPr>
                            <m:t>𝜙</m:t>
                          </m:r>
                        </m:e>
                      </m:d>
                    </m:oMath>
                  </m:oMathPara>
                </a14:m>
                <a:endParaRPr lang="en-GB" sz="2000" dirty="0" smtClean="0"/>
              </a:p>
              <a:p>
                <a:r>
                  <a:rPr lang="en-GB" sz="2000" dirty="0" smtClean="0"/>
                  <a:t>Steady</a:t>
                </a:r>
              </a:p>
              <a:p>
                <a:r>
                  <a:rPr lang="en-GB" sz="2000" dirty="0" smtClean="0"/>
                  <a:t>Incompressible</a:t>
                </a:r>
              </a:p>
              <a:p>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grpSp>
        <p:nvGrpSpPr>
          <p:cNvPr id="4" name="64 Grupo"/>
          <p:cNvGrpSpPr/>
          <p:nvPr/>
        </p:nvGrpSpPr>
        <p:grpSpPr>
          <a:xfrm>
            <a:off x="5482938" y="3444425"/>
            <a:ext cx="3122296" cy="2943225"/>
            <a:chOff x="0" y="0"/>
            <a:chExt cx="4619625" cy="4543425"/>
          </a:xfrm>
        </p:grpSpPr>
        <p:grpSp>
          <p:nvGrpSpPr>
            <p:cNvPr id="5" name="70 Grupo"/>
            <p:cNvGrpSpPr/>
            <p:nvPr/>
          </p:nvGrpSpPr>
          <p:grpSpPr>
            <a:xfrm>
              <a:off x="47625" y="47625"/>
              <a:ext cx="4533900" cy="4467225"/>
              <a:chOff x="0" y="0"/>
              <a:chExt cx="4533900" cy="4467225"/>
            </a:xfrm>
          </p:grpSpPr>
          <p:sp>
            <p:nvSpPr>
              <p:cNvPr id="31" name="7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2" name="72 Grupo"/>
              <p:cNvGrpSpPr/>
              <p:nvPr/>
            </p:nvGrpSpPr>
            <p:grpSpPr>
              <a:xfrm>
                <a:off x="0" y="0"/>
                <a:ext cx="4533900" cy="4467225"/>
                <a:chOff x="0" y="0"/>
                <a:chExt cx="4533900" cy="4467225"/>
              </a:xfrm>
            </p:grpSpPr>
            <p:sp>
              <p:nvSpPr>
                <p:cNvPr id="33" name="7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4" name="74 Grupo"/>
                <p:cNvGrpSpPr/>
                <p:nvPr/>
              </p:nvGrpSpPr>
              <p:grpSpPr>
                <a:xfrm>
                  <a:off x="0" y="0"/>
                  <a:ext cx="4533900" cy="4467225"/>
                  <a:chOff x="0" y="0"/>
                  <a:chExt cx="4533900" cy="4467225"/>
                </a:xfrm>
              </p:grpSpPr>
              <p:grpSp>
                <p:nvGrpSpPr>
                  <p:cNvPr id="35" name="75 Grupo"/>
                  <p:cNvGrpSpPr/>
                  <p:nvPr/>
                </p:nvGrpSpPr>
                <p:grpSpPr>
                  <a:xfrm>
                    <a:off x="0" y="0"/>
                    <a:ext cx="4533900" cy="4467225"/>
                    <a:chOff x="0" y="0"/>
                    <a:chExt cx="4533900" cy="4467225"/>
                  </a:xfrm>
                </p:grpSpPr>
                <p:cxnSp>
                  <p:nvCxnSpPr>
                    <p:cNvPr id="59" name="76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86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87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88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3" name="93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4" name="100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5" name="102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6" name="103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104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8" name="105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9" name="106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70" name="107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36" name="10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110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111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115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0" name="116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117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118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119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120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133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134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135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136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137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138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139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140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141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142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143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144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145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146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nvGrpSpPr>
            <p:cNvPr id="6" name="147 Grupo"/>
            <p:cNvGrpSpPr/>
            <p:nvPr/>
          </p:nvGrpSpPr>
          <p:grpSpPr>
            <a:xfrm>
              <a:off x="0" y="0"/>
              <a:ext cx="4619625" cy="4543425"/>
              <a:chOff x="0" y="0"/>
              <a:chExt cx="4619625" cy="4543425"/>
            </a:xfrm>
          </p:grpSpPr>
          <p:sp>
            <p:nvSpPr>
              <p:cNvPr id="7" name="148 Elipse"/>
              <p:cNvSpPr/>
              <p:nvPr/>
            </p:nvSpPr>
            <p:spPr>
              <a:xfrm>
                <a:off x="1381125"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 name="149 Elipse"/>
              <p:cNvSpPr/>
              <p:nvPr/>
            </p:nvSpPr>
            <p:spPr>
              <a:xfrm>
                <a:off x="4381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150 Elipse"/>
              <p:cNvSpPr/>
              <p:nvPr/>
            </p:nvSpPr>
            <p:spPr>
              <a:xfrm>
                <a:off x="227647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151 Elipse"/>
              <p:cNvSpPr/>
              <p:nvPr/>
            </p:nvSpPr>
            <p:spPr>
              <a:xfrm>
                <a:off x="31813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152 Elipse"/>
              <p:cNvSpPr/>
              <p:nvPr/>
            </p:nvSpPr>
            <p:spPr>
              <a:xfrm>
                <a:off x="40862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153 Elipse"/>
              <p:cNvSpPr/>
              <p:nvPr/>
            </p:nvSpPr>
            <p:spPr>
              <a:xfrm>
                <a:off x="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154 Elipse"/>
              <p:cNvSpPr/>
              <p:nvPr/>
            </p:nvSpPr>
            <p:spPr>
              <a:xfrm>
                <a:off x="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155 Elipse"/>
              <p:cNvSpPr/>
              <p:nvPr/>
            </p:nvSpPr>
            <p:spPr>
              <a:xfrm>
                <a:off x="0"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156 Elipse"/>
              <p:cNvSpPr/>
              <p:nvPr/>
            </p:nvSpPr>
            <p:spPr>
              <a:xfrm>
                <a:off x="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157 Elipse"/>
              <p:cNvSpPr/>
              <p:nvPr/>
            </p:nvSpPr>
            <p:spPr>
              <a:xfrm>
                <a:off x="0"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158 Elipse"/>
              <p:cNvSpPr/>
              <p:nvPr/>
            </p:nvSpPr>
            <p:spPr>
              <a:xfrm>
                <a:off x="0" y="401955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159 Elipse"/>
              <p:cNvSpPr/>
              <p:nvPr/>
            </p:nvSpPr>
            <p:spPr>
              <a:xfrm>
                <a:off x="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160 Elipse"/>
              <p:cNvSpPr/>
              <p:nvPr/>
            </p:nvSpPr>
            <p:spPr>
              <a:xfrm>
                <a:off x="46672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161 Elipse"/>
              <p:cNvSpPr/>
              <p:nvPr/>
            </p:nvSpPr>
            <p:spPr>
              <a:xfrm>
                <a:off x="139065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162 Elipse"/>
              <p:cNvSpPr/>
              <p:nvPr/>
            </p:nvSpPr>
            <p:spPr>
              <a:xfrm>
                <a:off x="227647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163 Elipse"/>
              <p:cNvSpPr/>
              <p:nvPr/>
            </p:nvSpPr>
            <p:spPr>
              <a:xfrm>
                <a:off x="319087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164 Elipse"/>
              <p:cNvSpPr/>
              <p:nvPr/>
            </p:nvSpPr>
            <p:spPr>
              <a:xfrm>
                <a:off x="40862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165 Elipse"/>
              <p:cNvSpPr/>
              <p:nvPr/>
            </p:nvSpPr>
            <p:spPr>
              <a:xfrm>
                <a:off x="45434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166 Elipse"/>
              <p:cNvSpPr/>
              <p:nvPr/>
            </p:nvSpPr>
            <p:spPr>
              <a:xfrm>
                <a:off x="4533900" y="40100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167 Elipse"/>
              <p:cNvSpPr/>
              <p:nvPr/>
            </p:nvSpPr>
            <p:spPr>
              <a:xfrm>
                <a:off x="4543425"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68 Elipse"/>
              <p:cNvSpPr/>
              <p:nvPr/>
            </p:nvSpPr>
            <p:spPr>
              <a:xfrm>
                <a:off x="453390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69 Elipse"/>
              <p:cNvSpPr/>
              <p:nvPr/>
            </p:nvSpPr>
            <p:spPr>
              <a:xfrm>
                <a:off x="4543425"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70 Elipse"/>
              <p:cNvSpPr/>
              <p:nvPr/>
            </p:nvSpPr>
            <p:spPr>
              <a:xfrm>
                <a:off x="453390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71 Elipse"/>
              <p:cNvSpPr/>
              <p:nvPr/>
            </p:nvSpPr>
            <p:spPr>
              <a:xfrm>
                <a:off x="45434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
        <p:nvSpPr>
          <p:cNvPr id="71" name="70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215314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Smith-Hutton problem ― Results</a:t>
            </a:r>
            <a:endParaRPr lang="en-GB" dirty="0"/>
          </a:p>
        </p:txBody>
      </p:sp>
      <mc:AlternateContent xmlns:mc="http://schemas.openxmlformats.org/markup-compatibility/2006" xmlns:a14="http://schemas.microsoft.com/office/drawing/2010/main">
        <mc:Choice Requires="a14">
          <p:sp>
            <p:nvSpPr>
              <p:cNvPr id="4" name="3 CuadroTexto"/>
              <p:cNvSpPr txBox="1"/>
              <p:nvPr/>
            </p:nvSpPr>
            <p:spPr>
              <a:xfrm>
                <a:off x="551468" y="4634115"/>
                <a:ext cx="374441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=10</m:t>
                      </m:r>
                    </m:oMath>
                  </m:oMathPara>
                </a14:m>
                <a:endParaRPr lang="en-GB"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51468" y="4634115"/>
                <a:ext cx="3744416" cy="369332"/>
              </a:xfrm>
              <a:prstGeom prst="rect">
                <a:avLst/>
              </a:prstGeom>
              <a:blipFill rotWithShape="1">
                <a:blip r:embed="rId3"/>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4906070" y="3499908"/>
                <a:ext cx="374441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m:t>
                      </m:r>
                      <m:sSup>
                        <m:sSupPr>
                          <m:ctrlPr>
                            <a:rPr lang="es-ES" b="0" i="1" smtClean="0">
                              <a:latin typeface="Cambria Math"/>
                            </a:rPr>
                          </m:ctrlPr>
                        </m:sSupPr>
                        <m:e>
                          <m:r>
                            <a:rPr lang="es-ES" b="0" i="1" smtClean="0">
                              <a:latin typeface="Cambria Math"/>
                            </a:rPr>
                            <m:t>10</m:t>
                          </m:r>
                        </m:e>
                        <m:sup>
                          <m:r>
                            <a:rPr lang="es-ES" b="0" i="1" smtClean="0">
                              <a:latin typeface="Cambria Math"/>
                            </a:rPr>
                            <m:t>3</m:t>
                          </m:r>
                        </m:sup>
                      </m:sSup>
                    </m:oMath>
                  </m:oMathPara>
                </a14:m>
                <a:endParaRPr lang="en-GB" dirty="0"/>
              </a:p>
            </p:txBody>
          </p:sp>
        </mc:Choice>
        <mc:Fallback xmlns="">
          <p:sp>
            <p:nvSpPr>
              <p:cNvPr id="7" name="6 CuadroTexto"/>
              <p:cNvSpPr txBox="1">
                <a:spLocks noRot="1" noChangeAspect="1" noMove="1" noResize="1" noEditPoints="1" noAdjustHandles="1" noChangeArrowheads="1" noChangeShapeType="1" noTextEdit="1"/>
              </p:cNvSpPr>
              <p:nvPr/>
            </p:nvSpPr>
            <p:spPr>
              <a:xfrm>
                <a:off x="4906070" y="3499908"/>
                <a:ext cx="3744416" cy="369332"/>
              </a:xfrm>
              <a:prstGeom prst="rect">
                <a:avLst/>
              </a:prstGeom>
              <a:blipFill rotWithShape="1">
                <a:blip r:embed="rId4"/>
                <a:stretch>
                  <a:fillRect b="-13115"/>
                </a:stretch>
              </a:blipFill>
            </p:spPr>
            <p:txBody>
              <a:bodyPr/>
              <a:lstStyle/>
              <a:p>
                <a:r>
                  <a:rPr lang="es-ES">
                    <a:noFill/>
                  </a:rPr>
                  <a:t> </a:t>
                </a:r>
              </a:p>
            </p:txBody>
          </p:sp>
        </mc:Fallback>
      </mc:AlternateContent>
      <p:sp>
        <p:nvSpPr>
          <p:cNvPr id="8" name="7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79" y="1988840"/>
            <a:ext cx="4242794" cy="248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1616" y="4005064"/>
            <a:ext cx="4233325" cy="24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3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Driven cavity problem</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7713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563436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1235</TotalTime>
  <Words>1580</Words>
  <Application>Microsoft Office PowerPoint</Application>
  <PresentationFormat>Presentación en pantalla (4:3)</PresentationFormat>
  <Paragraphs>204</Paragraphs>
  <Slides>22</Slides>
  <Notes>13</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Numerical methods</vt:lpstr>
      <vt:lpstr>Smith-Hutton problem</vt:lpstr>
      <vt:lpstr>Smith-Hutton problem</vt:lpstr>
      <vt:lpstr>Smith-Hutton problem ― Results</vt:lpstr>
      <vt:lpstr>Driven cavity problem</vt:lpstr>
      <vt:lpstr>Driven cavity problem</vt:lpstr>
      <vt:lpstr>Fractional Step Method</vt:lpstr>
      <vt:lpstr>Staggered meshes</vt:lpstr>
      <vt:lpstr>Driven cavity problem ― Results</vt:lpstr>
      <vt:lpstr>Differentially heated cavity</vt:lpstr>
      <vt:lpstr>Differentially heated cavity</vt:lpstr>
      <vt:lpstr>Differentially heated cavity ― Results</vt:lpstr>
      <vt:lpstr>Square cylinder</vt:lpstr>
      <vt:lpstr>Square cylinder</vt:lpstr>
      <vt:lpstr>Square cylinder ― Results</vt:lpstr>
      <vt:lpstr>Square cylinder - Results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cp:lastModifiedBy>
  <cp:revision>60</cp:revision>
  <dcterms:created xsi:type="dcterms:W3CDTF">2017-06-21T17:09:21Z</dcterms:created>
  <dcterms:modified xsi:type="dcterms:W3CDTF">2017-07-03T17:35:51Z</dcterms:modified>
</cp:coreProperties>
</file>