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64" r:id="rId4"/>
    <p:sldId id="265" r:id="rId5"/>
    <p:sldId id="269" r:id="rId6"/>
    <p:sldId id="270" r:id="rId7"/>
    <p:sldId id="272" r:id="rId8"/>
    <p:sldId id="271" r:id="rId9"/>
    <p:sldId id="273" r:id="rId10"/>
    <p:sldId id="274" r:id="rId11"/>
    <p:sldId id="275" r:id="rId12"/>
    <p:sldId id="276" r:id="rId13"/>
    <p:sldId id="277" r:id="rId14"/>
    <p:sldId id="266" r:id="rId15"/>
    <p:sldId id="278" r:id="rId16"/>
    <p:sldId id="268" r:id="rId17"/>
    <p:sldId id="279" r:id="rId18"/>
    <p:sldId id="280" r:id="rId19"/>
    <p:sldId id="281" r:id="rId20"/>
    <p:sldId id="283" r:id="rId21"/>
    <p:sldId id="282" r:id="rId22"/>
    <p:sldId id="262" r:id="rId23"/>
    <p:sldId id="284" r:id="rId24"/>
    <p:sldId id="267" r:id="rId25"/>
    <p:sldId id="285" r:id="rId26"/>
    <p:sldId id="263" r:id="rId27"/>
    <p:sldId id="286"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4E957-03F2-46D4-A2D6-2D3451FB1C3D}" type="datetimeFigureOut">
              <a:rPr lang="es-ES" smtClean="0"/>
              <a:t>28/06/2017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9FDDF-B99F-442F-B40C-87431AF55291}" type="slidenum">
              <a:rPr lang="es-ES" smtClean="0"/>
              <a:t>‹Nº›</a:t>
            </a:fld>
            <a:endParaRPr lang="es-ES" dirty="0"/>
          </a:p>
        </p:txBody>
      </p:sp>
    </p:spTree>
    <p:extLst>
      <p:ext uri="{BB962C8B-B14F-4D97-AF65-F5344CB8AC3E}">
        <p14:creationId xmlns:p14="http://schemas.microsoft.com/office/powerpoint/2010/main" val="224700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Good morning. I am Laura </a:t>
            </a:r>
            <a:r>
              <a:rPr lang="en-GB" noProof="0" dirty="0" err="1" smtClean="0"/>
              <a:t>Pla</a:t>
            </a:r>
            <a:r>
              <a:rPr lang="en-GB" noProof="0" dirty="0" smtClean="0"/>
              <a:t> </a:t>
            </a:r>
            <a:r>
              <a:rPr lang="en-GB" noProof="0" dirty="0" err="1" smtClean="0"/>
              <a:t>Olea</a:t>
            </a:r>
            <a:r>
              <a:rPr lang="en-GB" noProof="0" dirty="0" smtClean="0"/>
              <a:t> and I am going to present my study on the computational resolution of the conservation equations.</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a:t>
            </a:fld>
            <a:endParaRPr lang="es-ES"/>
          </a:p>
        </p:txBody>
      </p:sp>
    </p:spTree>
    <p:extLst>
      <p:ext uri="{BB962C8B-B14F-4D97-AF65-F5344CB8AC3E}">
        <p14:creationId xmlns:p14="http://schemas.microsoft.com/office/powerpoint/2010/main" val="255204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What were the objectives of this work? Well, the main objective was to increase my knowledge in the field of the computational methods in order to solve the conservation equations. However, in order to summarize all the knowledge obtained, a</a:t>
            </a:r>
            <a:r>
              <a:rPr lang="en-GB" baseline="0" noProof="0" dirty="0" smtClean="0"/>
              <a:t> second objective was to use these methods to solve a specific case.</a:t>
            </a:r>
          </a:p>
          <a:p>
            <a:r>
              <a:rPr lang="en-GB" baseline="0" noProof="0" dirty="0" smtClean="0"/>
              <a:t>To do so, the methodology was to begin solving some simple cases that required the use of numerical schemes. These cases would provide an introduction to different computational methods. For each case, the resolution began with the identification of the mathematical formulation needed to solve the problem. Then, a convenient discretization method was applied and, finally, a code was developed. At the end of the study, all this knowledge was applied to the specific case, following the same methodology</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3</a:t>
            </a:fld>
            <a:endParaRPr lang="es-ES"/>
          </a:p>
        </p:txBody>
      </p:sp>
    </p:spTree>
    <p:extLst>
      <p:ext uri="{BB962C8B-B14F-4D97-AF65-F5344CB8AC3E}">
        <p14:creationId xmlns:p14="http://schemas.microsoft.com/office/powerpoint/2010/main" val="221054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3BD59D99-EEA4-4089-BF26-C9E4D06201E8}" type="datetimeFigureOut">
              <a:rPr lang="es-ES" smtClean="0"/>
              <a:t>28/06/2017</a:t>
            </a:fld>
            <a:endParaRPr lang="es-ES"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E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BD815B1-5062-4DDA-B7EA-0EA0DA462100}"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BD59D99-EEA4-4089-BF26-C9E4D06201E8}" type="datetimeFigureOut">
              <a:rPr lang="es-ES" smtClean="0"/>
              <a:t>28/06/2017</a:t>
            </a:fld>
            <a:endParaRPr lang="es-ES" dirty="0"/>
          </a:p>
        </p:txBody>
      </p:sp>
      <p:sp>
        <p:nvSpPr>
          <p:cNvPr id="27" name="26 Marcador de número de diapositiva"/>
          <p:cNvSpPr>
            <a:spLocks noGrp="1"/>
          </p:cNvSpPr>
          <p:nvPr>
            <p:ph type="sldNum" sz="quarter" idx="11"/>
          </p:nvPr>
        </p:nvSpPr>
        <p:spPr/>
        <p:txBody>
          <a:bodyPr rtlCol="0"/>
          <a:lstStyle/>
          <a:p>
            <a:fld id="{EBD815B1-5062-4DDA-B7EA-0EA0DA462100}" type="slidenum">
              <a:rPr lang="es-ES" smtClean="0"/>
              <a:t>‹Nº›</a:t>
            </a:fld>
            <a:endParaRPr lang="es-ES" dirty="0"/>
          </a:p>
        </p:txBody>
      </p:sp>
      <p:sp>
        <p:nvSpPr>
          <p:cNvPr id="28" name="27 Marcador de pie de página"/>
          <p:cNvSpPr>
            <a:spLocks noGrp="1"/>
          </p:cNvSpPr>
          <p:nvPr>
            <p:ph type="ftr" sz="quarter" idx="12"/>
          </p:nvPr>
        </p:nvSpPr>
        <p:spPr/>
        <p:txBody>
          <a:bodyPr rtlCol="0"/>
          <a:lstStyle/>
          <a:p>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BD59D99-EEA4-4089-BF26-C9E4D06201E8}" type="datetimeFigureOut">
              <a:rPr lang="es-ES" smtClean="0"/>
              <a:t>28/06/2017</a:t>
            </a:fld>
            <a:endParaRPr lang="es-ES" dirty="0"/>
          </a:p>
        </p:txBody>
      </p:sp>
      <p:sp>
        <p:nvSpPr>
          <p:cNvPr id="4" name="3 Marcador de pie de página"/>
          <p:cNvSpPr>
            <a:spLocks noGrp="1"/>
          </p:cNvSpPr>
          <p:nvPr>
            <p:ph type="ftr" sz="quarter" idx="11"/>
          </p:nvPr>
        </p:nvSpPr>
        <p:spPr>
          <a:xfrm>
            <a:off x="5257800" y="612648"/>
            <a:ext cx="1325880" cy="457200"/>
          </a:xfrm>
        </p:spPr>
        <p:txBody>
          <a:bodyPr/>
          <a:lstStyle/>
          <a:p>
            <a:endParaRPr lang="es-ES" dirty="0"/>
          </a:p>
        </p:txBody>
      </p:sp>
      <p:sp>
        <p:nvSpPr>
          <p:cNvPr id="5" name="4 Marcador de número de diapositiva"/>
          <p:cNvSpPr>
            <a:spLocks noGrp="1"/>
          </p:cNvSpPr>
          <p:nvPr>
            <p:ph type="sldNum" sz="quarter" idx="12"/>
          </p:nvPr>
        </p:nvSpPr>
        <p:spPr>
          <a:xfrm>
            <a:off x="8174736" y="2272"/>
            <a:ext cx="762000" cy="365760"/>
          </a:xfrm>
        </p:spPr>
        <p:txBody>
          <a:bodyPr/>
          <a:lstStyle/>
          <a:p>
            <a:fld id="{EBD815B1-5062-4DDA-B7EA-0EA0DA462100}"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BD59D99-EEA4-4089-BF26-C9E4D06201E8}" type="datetimeFigureOut">
              <a:rPr lang="es-ES" smtClean="0"/>
              <a:t>28/06/2017</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BD59D99-EEA4-4089-BF26-C9E4D06201E8}" type="datetimeFigureOut">
              <a:rPr lang="es-ES" smtClean="0"/>
              <a:t>28/06/2017</a:t>
            </a:fld>
            <a:endParaRPr lang="es-ES"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BD815B1-5062-4DDA-B7EA-0EA0DA462100}"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n-GB" sz="3200" b="1" dirty="0" smtClean="0"/>
              <a:t>Study for the computational resolution of conservation equations of mass, momentum and energy. Possible application to different aeronautical and industrial engineering problems: Case 1B</a:t>
            </a:r>
            <a:endParaRPr lang="en-GB" sz="3200" b="1" dirty="0"/>
          </a:p>
        </p:txBody>
      </p:sp>
      <p:sp>
        <p:nvSpPr>
          <p:cNvPr id="3" name="2 Subtítulo"/>
          <p:cNvSpPr>
            <a:spLocks noGrp="1"/>
          </p:cNvSpPr>
          <p:nvPr>
            <p:ph type="subTitle" idx="1"/>
          </p:nvPr>
        </p:nvSpPr>
        <p:spPr/>
        <p:txBody>
          <a:bodyPr>
            <a:normAutofit fontScale="70000" lnSpcReduction="20000"/>
          </a:bodyPr>
          <a:lstStyle/>
          <a:p>
            <a:r>
              <a:rPr lang="en-GB" b="1" dirty="0" smtClean="0"/>
              <a:t>Author:</a:t>
            </a:r>
            <a:r>
              <a:rPr lang="en-GB" dirty="0" smtClean="0"/>
              <a:t> Laura </a:t>
            </a:r>
            <a:r>
              <a:rPr lang="en-GB" dirty="0" err="1" smtClean="0"/>
              <a:t>Pla</a:t>
            </a:r>
            <a:r>
              <a:rPr lang="en-GB" dirty="0" smtClean="0"/>
              <a:t> </a:t>
            </a:r>
            <a:r>
              <a:rPr lang="en-GB" dirty="0" err="1" smtClean="0"/>
              <a:t>Olea</a:t>
            </a:r>
            <a:endParaRPr lang="en-GB" dirty="0" smtClean="0"/>
          </a:p>
          <a:p>
            <a:r>
              <a:rPr lang="en-GB" b="1" dirty="0" smtClean="0"/>
              <a:t>Director:</a:t>
            </a:r>
            <a:r>
              <a:rPr lang="en-GB" dirty="0" smtClean="0"/>
              <a:t> Carlos David Perez </a:t>
            </a:r>
            <a:r>
              <a:rPr lang="en-GB" dirty="0" err="1" smtClean="0"/>
              <a:t>Segarra</a:t>
            </a:r>
            <a:endParaRPr lang="en-GB" dirty="0" smtClean="0"/>
          </a:p>
          <a:p>
            <a:r>
              <a:rPr lang="en-GB" b="1" dirty="0" smtClean="0"/>
              <a:t>Co-Director:</a:t>
            </a:r>
            <a:r>
              <a:rPr lang="en-GB" dirty="0" smtClean="0"/>
              <a:t> </a:t>
            </a:r>
            <a:r>
              <a:rPr lang="en-GB" dirty="0" err="1" smtClean="0"/>
              <a:t>Asensio</a:t>
            </a:r>
            <a:r>
              <a:rPr lang="en-GB" dirty="0" smtClean="0"/>
              <a:t> </a:t>
            </a:r>
            <a:r>
              <a:rPr lang="en-GB" dirty="0" err="1" smtClean="0"/>
              <a:t>Oliva</a:t>
            </a:r>
            <a:r>
              <a:rPr lang="en-GB" dirty="0" smtClean="0"/>
              <a:t> </a:t>
            </a:r>
            <a:r>
              <a:rPr lang="en-GB" dirty="0" err="1" smtClean="0"/>
              <a:t>Llena</a:t>
            </a:r>
            <a:endParaRPr lang="en-GB" dirty="0" smtClean="0"/>
          </a:p>
          <a:p>
            <a:r>
              <a:rPr lang="en-GB" b="1" dirty="0" smtClean="0"/>
              <a:t>Degree:</a:t>
            </a:r>
            <a:r>
              <a:rPr lang="en-GB" dirty="0" smtClean="0"/>
              <a:t> </a:t>
            </a:r>
            <a:r>
              <a:rPr lang="en-GB" dirty="0" err="1" smtClean="0"/>
              <a:t>Grau</a:t>
            </a:r>
            <a:r>
              <a:rPr lang="en-GB" dirty="0" smtClean="0"/>
              <a:t> en </a:t>
            </a:r>
            <a:r>
              <a:rPr lang="en-GB" dirty="0" err="1" smtClean="0"/>
              <a:t>Enginyeria</a:t>
            </a:r>
            <a:r>
              <a:rPr lang="en-GB" dirty="0" smtClean="0"/>
              <a:t> en </a:t>
            </a:r>
            <a:r>
              <a:rPr lang="en-GB" dirty="0" err="1" smtClean="0"/>
              <a:t>Tecnologies</a:t>
            </a:r>
            <a:r>
              <a:rPr lang="en-GB" dirty="0" smtClean="0"/>
              <a:t> </a:t>
            </a:r>
            <a:r>
              <a:rPr lang="en-GB" dirty="0" err="1" smtClean="0"/>
              <a:t>Aeroespacials</a:t>
            </a:r>
            <a:endParaRPr lang="en-GB" dirty="0" smtClean="0"/>
          </a:p>
          <a:p>
            <a:r>
              <a:rPr lang="en-GB" b="1" dirty="0" smtClean="0"/>
              <a:t>Delivery date:</a:t>
            </a:r>
            <a:r>
              <a:rPr lang="en-GB" dirty="0" smtClean="0"/>
              <a:t> 10-06-2017 (Spring 2016-2017)</a:t>
            </a:r>
            <a:endParaRPr lang="en-GB" dirty="0"/>
          </a:p>
        </p:txBody>
      </p:sp>
    </p:spTree>
    <p:extLst>
      <p:ext uri="{BB962C8B-B14F-4D97-AF65-F5344CB8AC3E}">
        <p14:creationId xmlns:p14="http://schemas.microsoft.com/office/powerpoint/2010/main" val="27024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055" y="1018309"/>
            <a:ext cx="8229600" cy="1066800"/>
          </a:xfrm>
        </p:spPr>
        <p:txBody>
          <a:bodyPr/>
          <a:lstStyle/>
          <a:p>
            <a:r>
              <a:rPr lang="en-GB" dirty="0" smtClean="0"/>
              <a:t>Smith-Hutton problem</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Generic convection-diffusion equation</a:t>
                </a:r>
              </a:p>
              <a:p>
                <a:pPr marL="109728" indent="0">
                  <a:buNone/>
                </a:pPr>
                <a14:m>
                  <m:oMathPara xmlns:m="http://schemas.openxmlformats.org/officeDocument/2006/math">
                    <m:oMathParaPr>
                      <m:jc m:val="centerGroup"/>
                    </m:oMathParaPr>
                    <m:oMath xmlns:m="http://schemas.openxmlformats.org/officeDocument/2006/math">
                      <m:f>
                        <m:fPr>
                          <m:ctrlPr>
                            <a:rPr lang="es-ES" sz="2000" i="1">
                              <a:latin typeface="Cambria Math"/>
                            </a:rPr>
                          </m:ctrlPr>
                        </m:fPr>
                        <m:num>
                          <m:r>
                            <a:rPr lang="en-GB" sz="2000" i="1">
                              <a:latin typeface="Cambria Math"/>
                            </a:rPr>
                            <m:t>𝜕</m:t>
                          </m:r>
                          <m:d>
                            <m:dPr>
                              <m:ctrlPr>
                                <a:rPr lang="es-ES" sz="2000" i="1">
                                  <a:latin typeface="Cambria Math"/>
                                </a:rPr>
                              </m:ctrlPr>
                            </m:dPr>
                            <m:e>
                              <m:r>
                                <a:rPr lang="en-GB" sz="2000" i="1">
                                  <a:latin typeface="Cambria Math"/>
                                </a:rPr>
                                <m:t>𝜌𝜙</m:t>
                              </m:r>
                            </m:e>
                          </m:d>
                        </m:num>
                        <m:den>
                          <m:r>
                            <a:rPr lang="en-GB" sz="2000" i="1">
                              <a:latin typeface="Cambria Math"/>
                            </a:rPr>
                            <m:t>𝜕</m:t>
                          </m:r>
                          <m:r>
                            <a:rPr lang="en-GB" sz="2000" i="1">
                              <a:latin typeface="Cambria Math"/>
                            </a:rPr>
                            <m:t>𝑡</m:t>
                          </m:r>
                        </m:den>
                      </m:f>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𝜌</m:t>
                          </m:r>
                          <m:acc>
                            <m:accPr>
                              <m:chr m:val="⃗"/>
                              <m:ctrlPr>
                                <a:rPr lang="es-ES" sz="2000" i="1">
                                  <a:latin typeface="Cambria Math"/>
                                </a:rPr>
                              </m:ctrlPr>
                            </m:accPr>
                            <m:e>
                              <m:r>
                                <a:rPr lang="en-GB" sz="2000" i="1">
                                  <a:latin typeface="Cambria Math"/>
                                </a:rPr>
                                <m:t>𝑣</m:t>
                              </m:r>
                            </m:e>
                          </m:acc>
                          <m:r>
                            <a:rPr lang="en-GB" sz="2000" i="1">
                              <a:latin typeface="Cambria Math"/>
                            </a:rPr>
                            <m:t>𝜙</m:t>
                          </m:r>
                        </m:e>
                      </m:d>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m:rPr>
                              <m:sty m:val="p"/>
                            </m:rPr>
                            <a:rPr lang="en-GB" sz="2000">
                              <a:latin typeface="Cambria Math"/>
                            </a:rPr>
                            <m:t>Γ</m:t>
                          </m:r>
                          <m:r>
                            <a:rPr lang="en-GB" sz="2000">
                              <a:latin typeface="Cambria Math"/>
                            </a:rPr>
                            <m:t>𝛻</m:t>
                          </m:r>
                          <m:r>
                            <a:rPr lang="en-GB" sz="2000" i="1">
                              <a:latin typeface="Cambria Math"/>
                            </a:rPr>
                            <m:t>𝜙</m:t>
                          </m:r>
                        </m:e>
                      </m:d>
                      <m:r>
                        <a:rPr lang="en-GB" sz="2000" i="1">
                          <a:latin typeface="Cambria Math"/>
                        </a:rPr>
                        <m:t>+</m:t>
                      </m:r>
                      <m:sSub>
                        <m:sSubPr>
                          <m:ctrlPr>
                            <a:rPr lang="es-ES" sz="2000" i="1">
                              <a:latin typeface="Cambria Math"/>
                            </a:rPr>
                          </m:ctrlPr>
                        </m:sSubPr>
                        <m:e>
                          <m:r>
                            <a:rPr lang="en-GB" sz="2000" i="1">
                              <a:latin typeface="Cambria Math"/>
                            </a:rPr>
                            <m:t>𝑆</m:t>
                          </m:r>
                        </m:e>
                        <m:sub>
                          <m:r>
                            <a:rPr lang="en-GB" sz="2000" i="1">
                              <a:latin typeface="Cambria Math"/>
                            </a:rPr>
                            <m:t>𝜙</m:t>
                          </m:r>
                        </m:sub>
                      </m:sSub>
                    </m:oMath>
                  </m:oMathPara>
                </a14:m>
                <a:endParaRPr lang="en-GB" sz="2000" dirty="0" smtClean="0"/>
              </a:p>
              <a:p>
                <a:r>
                  <a:rPr lang="en-GB" sz="2000" dirty="0" smtClean="0"/>
                  <a:t>Steady</a:t>
                </a:r>
              </a:p>
              <a:p>
                <a:r>
                  <a:rPr lang="en-GB" sz="2000" dirty="0" smtClean="0"/>
                  <a:t>Incompressible</a:t>
                </a:r>
              </a:p>
              <a:p>
                <a:endParaRPr lang="en-GB" sz="2000" dirty="0"/>
              </a:p>
              <a:p>
                <a:r>
                  <a:rPr lang="en-GB" sz="2000" dirty="0" smtClean="0"/>
                  <a:t>Interpolation schemes</a:t>
                </a:r>
              </a:p>
              <a:p>
                <a:pPr lvl="1"/>
                <a:r>
                  <a:rPr lang="en-GB" sz="1800" dirty="0" smtClean="0"/>
                  <a:t>Central differencing scheme (CDS)</a:t>
                </a:r>
              </a:p>
              <a:p>
                <a:pPr lvl="1"/>
                <a:r>
                  <a:rPr lang="en-GB" sz="1800" dirty="0" smtClean="0"/>
                  <a:t>Upwind scheme (UDS)</a:t>
                </a:r>
              </a:p>
              <a:p>
                <a:pPr lvl="1"/>
                <a:r>
                  <a:rPr lang="en-GB" sz="1800" dirty="0" smtClean="0"/>
                  <a:t>Exponential scheme (EDS)</a:t>
                </a:r>
              </a:p>
              <a:p>
                <a:pPr lvl="1"/>
                <a:r>
                  <a:rPr lang="en-GB" sz="1800" dirty="0" smtClean="0"/>
                  <a:t>Hybrid scheme (HDS)</a:t>
                </a:r>
              </a:p>
              <a:p>
                <a:pPr lvl="1"/>
                <a:r>
                  <a:rPr lang="en-GB" sz="1800" dirty="0" smtClean="0"/>
                  <a:t>Power-law scheme (PLDS)</a:t>
                </a:r>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grpSp>
        <p:nvGrpSpPr>
          <p:cNvPr id="4" name="64 Grupo"/>
          <p:cNvGrpSpPr/>
          <p:nvPr/>
        </p:nvGrpSpPr>
        <p:grpSpPr>
          <a:xfrm>
            <a:off x="5482938" y="3444425"/>
            <a:ext cx="3122296" cy="2943225"/>
            <a:chOff x="0" y="0"/>
            <a:chExt cx="4619625" cy="4543425"/>
          </a:xfrm>
        </p:grpSpPr>
        <p:grpSp>
          <p:nvGrpSpPr>
            <p:cNvPr id="5" name="70 Grupo"/>
            <p:cNvGrpSpPr/>
            <p:nvPr/>
          </p:nvGrpSpPr>
          <p:grpSpPr>
            <a:xfrm>
              <a:off x="47625" y="47625"/>
              <a:ext cx="4533900" cy="4467225"/>
              <a:chOff x="0" y="0"/>
              <a:chExt cx="4533900" cy="4467225"/>
            </a:xfrm>
          </p:grpSpPr>
          <p:sp>
            <p:nvSpPr>
              <p:cNvPr id="31" name="7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2" name="72 Grupo"/>
              <p:cNvGrpSpPr/>
              <p:nvPr/>
            </p:nvGrpSpPr>
            <p:grpSpPr>
              <a:xfrm>
                <a:off x="0" y="0"/>
                <a:ext cx="4533900" cy="4467225"/>
                <a:chOff x="0" y="0"/>
                <a:chExt cx="4533900" cy="4467225"/>
              </a:xfrm>
            </p:grpSpPr>
            <p:sp>
              <p:nvSpPr>
                <p:cNvPr id="33" name="7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34" name="74 Grupo"/>
                <p:cNvGrpSpPr/>
                <p:nvPr/>
              </p:nvGrpSpPr>
              <p:grpSpPr>
                <a:xfrm>
                  <a:off x="0" y="0"/>
                  <a:ext cx="4533900" cy="4467225"/>
                  <a:chOff x="0" y="0"/>
                  <a:chExt cx="4533900" cy="4467225"/>
                </a:xfrm>
              </p:grpSpPr>
              <p:grpSp>
                <p:nvGrpSpPr>
                  <p:cNvPr id="35" name="75 Grupo"/>
                  <p:cNvGrpSpPr/>
                  <p:nvPr/>
                </p:nvGrpSpPr>
                <p:grpSpPr>
                  <a:xfrm>
                    <a:off x="0" y="0"/>
                    <a:ext cx="4533900" cy="4467225"/>
                    <a:chOff x="0" y="0"/>
                    <a:chExt cx="4533900" cy="4467225"/>
                  </a:xfrm>
                </p:grpSpPr>
                <p:cxnSp>
                  <p:nvCxnSpPr>
                    <p:cNvPr id="59" name="76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86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87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88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3" name="93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64" name="100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5" name="102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66" name="103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104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8" name="105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69" name="106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70" name="107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36" name="10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7" name="110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8" name="111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9" name="115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0" name="116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1" name="117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2" name="118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3" name="119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4" name="120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5" name="133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6" name="134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7" name="135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8" name="136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9" name="137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0" name="138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1" name="139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2" name="140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3" name="141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4" name="142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5" name="143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6" name="144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7" name="145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8" name="146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nvGrpSpPr>
            <p:cNvPr id="6" name="147 Grupo"/>
            <p:cNvGrpSpPr/>
            <p:nvPr/>
          </p:nvGrpSpPr>
          <p:grpSpPr>
            <a:xfrm>
              <a:off x="0" y="0"/>
              <a:ext cx="4619625" cy="4543425"/>
              <a:chOff x="0" y="0"/>
              <a:chExt cx="4619625" cy="4543425"/>
            </a:xfrm>
          </p:grpSpPr>
          <p:sp>
            <p:nvSpPr>
              <p:cNvPr id="7" name="148 Elipse"/>
              <p:cNvSpPr/>
              <p:nvPr/>
            </p:nvSpPr>
            <p:spPr>
              <a:xfrm>
                <a:off x="1381125"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 name="149 Elipse"/>
              <p:cNvSpPr/>
              <p:nvPr/>
            </p:nvSpPr>
            <p:spPr>
              <a:xfrm>
                <a:off x="4381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150 Elipse"/>
              <p:cNvSpPr/>
              <p:nvPr/>
            </p:nvSpPr>
            <p:spPr>
              <a:xfrm>
                <a:off x="227647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151 Elipse"/>
              <p:cNvSpPr/>
              <p:nvPr/>
            </p:nvSpPr>
            <p:spPr>
              <a:xfrm>
                <a:off x="318135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1" name="152 Elipse"/>
              <p:cNvSpPr/>
              <p:nvPr/>
            </p:nvSpPr>
            <p:spPr>
              <a:xfrm>
                <a:off x="40862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2" name="153 Elipse"/>
              <p:cNvSpPr/>
              <p:nvPr/>
            </p:nvSpPr>
            <p:spPr>
              <a:xfrm>
                <a:off x="0" y="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3" name="154 Elipse"/>
              <p:cNvSpPr/>
              <p:nvPr/>
            </p:nvSpPr>
            <p:spPr>
              <a:xfrm>
                <a:off x="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155 Elipse"/>
              <p:cNvSpPr/>
              <p:nvPr/>
            </p:nvSpPr>
            <p:spPr>
              <a:xfrm>
                <a:off x="0"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5" name="156 Elipse"/>
              <p:cNvSpPr/>
              <p:nvPr/>
            </p:nvSpPr>
            <p:spPr>
              <a:xfrm>
                <a:off x="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6" name="157 Elipse"/>
              <p:cNvSpPr/>
              <p:nvPr/>
            </p:nvSpPr>
            <p:spPr>
              <a:xfrm>
                <a:off x="0"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7" name="158 Elipse"/>
              <p:cNvSpPr/>
              <p:nvPr/>
            </p:nvSpPr>
            <p:spPr>
              <a:xfrm>
                <a:off x="0" y="401955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8" name="159 Elipse"/>
              <p:cNvSpPr/>
              <p:nvPr/>
            </p:nvSpPr>
            <p:spPr>
              <a:xfrm>
                <a:off x="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9" name="160 Elipse"/>
              <p:cNvSpPr/>
              <p:nvPr/>
            </p:nvSpPr>
            <p:spPr>
              <a:xfrm>
                <a:off x="46672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0" name="161 Elipse"/>
              <p:cNvSpPr/>
              <p:nvPr/>
            </p:nvSpPr>
            <p:spPr>
              <a:xfrm>
                <a:off x="1390650"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1" name="162 Elipse"/>
              <p:cNvSpPr/>
              <p:nvPr/>
            </p:nvSpPr>
            <p:spPr>
              <a:xfrm>
                <a:off x="2276475" y="44577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2" name="163 Elipse"/>
              <p:cNvSpPr/>
              <p:nvPr/>
            </p:nvSpPr>
            <p:spPr>
              <a:xfrm>
                <a:off x="319087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3" name="164 Elipse"/>
              <p:cNvSpPr/>
              <p:nvPr/>
            </p:nvSpPr>
            <p:spPr>
              <a:xfrm>
                <a:off x="40862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4" name="165 Elipse"/>
              <p:cNvSpPr/>
              <p:nvPr/>
            </p:nvSpPr>
            <p:spPr>
              <a:xfrm>
                <a:off x="4543425" y="44672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5" name="166 Elipse"/>
              <p:cNvSpPr/>
              <p:nvPr/>
            </p:nvSpPr>
            <p:spPr>
              <a:xfrm>
                <a:off x="4533900" y="40100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167 Elipse"/>
              <p:cNvSpPr/>
              <p:nvPr/>
            </p:nvSpPr>
            <p:spPr>
              <a:xfrm>
                <a:off x="4543425" y="31242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68 Elipse"/>
              <p:cNvSpPr/>
              <p:nvPr/>
            </p:nvSpPr>
            <p:spPr>
              <a:xfrm>
                <a:off x="4533900" y="22193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69 Elipse"/>
              <p:cNvSpPr/>
              <p:nvPr/>
            </p:nvSpPr>
            <p:spPr>
              <a:xfrm>
                <a:off x="4543425" y="1333500"/>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70 Elipse"/>
              <p:cNvSpPr/>
              <p:nvPr/>
            </p:nvSpPr>
            <p:spPr>
              <a:xfrm>
                <a:off x="4533900" y="44767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71 Elipse"/>
              <p:cNvSpPr/>
              <p:nvPr/>
            </p:nvSpPr>
            <p:spPr>
              <a:xfrm>
                <a:off x="4543425" y="9525"/>
                <a:ext cx="76200" cy="76200"/>
              </a:xfrm>
              <a:prstGeom prst="ellipse">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Tree>
    <p:extLst>
      <p:ext uri="{BB962C8B-B14F-4D97-AF65-F5344CB8AC3E}">
        <p14:creationId xmlns:p14="http://schemas.microsoft.com/office/powerpoint/2010/main" val="2153145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Smith-Hutton problem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36452"/>
            <a:ext cx="4488329"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893" y="3455636"/>
            <a:ext cx="4574772" cy="3194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3 CuadroTexto"/>
              <p:cNvSpPr txBox="1"/>
              <p:nvPr/>
            </p:nvSpPr>
            <p:spPr>
              <a:xfrm>
                <a:off x="551468" y="5378339"/>
                <a:ext cx="3744416" cy="369332"/>
              </a:xfrm>
              <a:prstGeom prst="rect">
                <a:avLst/>
              </a:prstGeom>
              <a:noFill/>
            </p:spPr>
            <p:txBody>
              <a:bodyPr wrap="square" rtlCol="0">
                <a:spAutoFit/>
              </a:bodyPr>
              <a:lstStyle/>
              <a:p>
                <a:pPr algn="ctr"/>
                <a:r>
                  <a:rPr lang="en-GB" dirty="0" smtClean="0"/>
                  <a:t>Output for</a:t>
                </a:r>
                <a14:m>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=10</m:t>
                    </m:r>
                  </m:oMath>
                </a14:m>
                <a:endParaRPr lang="en-GB" dirty="0"/>
              </a:p>
            </p:txBody>
          </p:sp>
        </mc:Choice>
        <mc:Fallback xmlns="">
          <p:sp>
            <p:nvSpPr>
              <p:cNvPr id="4" name="3 CuadroTexto"/>
              <p:cNvSpPr txBox="1">
                <a:spLocks noRot="1" noChangeAspect="1" noMove="1" noResize="1" noEditPoints="1" noAdjustHandles="1" noChangeArrowheads="1" noChangeShapeType="1" noTextEdit="1"/>
              </p:cNvSpPr>
              <p:nvPr/>
            </p:nvSpPr>
            <p:spPr>
              <a:xfrm>
                <a:off x="551468" y="5378339"/>
                <a:ext cx="3744416" cy="369332"/>
              </a:xfrm>
              <a:prstGeom prst="rect">
                <a:avLst/>
              </a:prstGeom>
              <a:blipFill rotWithShape="1">
                <a:blip r:embed="rId4"/>
                <a:stretch>
                  <a:fillRect t="-8197"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4906071" y="2708920"/>
                <a:ext cx="3744416" cy="369332"/>
              </a:xfrm>
              <a:prstGeom prst="rect">
                <a:avLst/>
              </a:prstGeom>
              <a:noFill/>
            </p:spPr>
            <p:txBody>
              <a:bodyPr wrap="square" rtlCol="0">
                <a:spAutoFit/>
              </a:bodyPr>
              <a:lstStyle/>
              <a:p>
                <a:pPr algn="ctr"/>
                <a:r>
                  <a:rPr lang="en-GB" dirty="0" smtClean="0"/>
                  <a:t>Output for</a:t>
                </a:r>
                <a14:m>
                  <m:oMath xmlns:m="http://schemas.openxmlformats.org/officeDocument/2006/math">
                    <m:r>
                      <a:rPr lang="es-ES" i="1">
                        <a:latin typeface="Cambria Math"/>
                      </a:rPr>
                      <m:t>𝜌</m:t>
                    </m:r>
                    <m:r>
                      <a:rPr lang="es-ES" i="1">
                        <a:latin typeface="Cambria Math"/>
                      </a:rPr>
                      <m:t>/</m:t>
                    </m:r>
                    <m:r>
                      <m:rPr>
                        <m:sty m:val="p"/>
                      </m:rPr>
                      <a:rPr lang="es-ES">
                        <a:latin typeface="Cambria Math"/>
                      </a:rPr>
                      <m:t>Γ</m:t>
                    </m:r>
                    <m:r>
                      <a:rPr lang="es-ES" b="0" i="1" smtClean="0">
                        <a:latin typeface="Cambria Math"/>
                      </a:rPr>
                      <m:t>=</m:t>
                    </m:r>
                    <m:sSup>
                      <m:sSupPr>
                        <m:ctrlPr>
                          <a:rPr lang="es-ES" b="0" i="1" smtClean="0">
                            <a:latin typeface="Cambria Math"/>
                          </a:rPr>
                        </m:ctrlPr>
                      </m:sSupPr>
                      <m:e>
                        <m:r>
                          <a:rPr lang="es-ES" b="0" i="1" smtClean="0">
                            <a:latin typeface="Cambria Math"/>
                          </a:rPr>
                          <m:t>10</m:t>
                        </m:r>
                      </m:e>
                      <m:sup>
                        <m:r>
                          <a:rPr lang="es-ES" b="0" i="1" smtClean="0">
                            <a:latin typeface="Cambria Math"/>
                          </a:rPr>
                          <m:t>3</m:t>
                        </m:r>
                      </m:sup>
                    </m:sSup>
                  </m:oMath>
                </a14:m>
                <a:endParaRPr lang="en-GB" dirty="0"/>
              </a:p>
            </p:txBody>
          </p:sp>
        </mc:Choice>
        <mc:Fallback xmlns="">
          <p:sp>
            <p:nvSpPr>
              <p:cNvPr id="7" name="6 CuadroTexto"/>
              <p:cNvSpPr txBox="1">
                <a:spLocks noRot="1" noChangeAspect="1" noMove="1" noResize="1" noEditPoints="1" noAdjustHandles="1" noChangeArrowheads="1" noChangeShapeType="1" noTextEdit="1"/>
              </p:cNvSpPr>
              <p:nvPr/>
            </p:nvSpPr>
            <p:spPr>
              <a:xfrm>
                <a:off x="4906071" y="2708920"/>
                <a:ext cx="3744416" cy="369332"/>
              </a:xfrm>
              <a:prstGeom prst="rect">
                <a:avLst/>
              </a:prstGeom>
              <a:blipFill rotWithShape="1">
                <a:blip r:embed="rId5"/>
                <a:stretch>
                  <a:fillRect t="-8197" b="-24590"/>
                </a:stretch>
              </a:blipFill>
            </p:spPr>
            <p:txBody>
              <a:bodyPr/>
              <a:lstStyle/>
              <a:p>
                <a:r>
                  <a:rPr lang="es-ES">
                    <a:noFill/>
                  </a:rPr>
                  <a:t> </a:t>
                </a:r>
              </a:p>
            </p:txBody>
          </p:sp>
        </mc:Fallback>
      </mc:AlternateContent>
    </p:spTree>
    <p:extLst>
      <p:ext uri="{BB962C8B-B14F-4D97-AF65-F5344CB8AC3E}">
        <p14:creationId xmlns:p14="http://schemas.microsoft.com/office/powerpoint/2010/main" val="383032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Driven cavity problem</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57713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436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Driven cavity problem</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smtClean="0">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smtClean="0"/>
              </a:p>
              <a:p>
                <a:r>
                  <a:rPr lang="en-GB" sz="2000" dirty="0" smtClean="0"/>
                  <a:t>Transient</a:t>
                </a:r>
              </a:p>
              <a:p>
                <a:r>
                  <a:rPr lang="en-GB" sz="2000" dirty="0" smtClean="0"/>
                  <a:t>Incompressible</a:t>
                </a:r>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sp>
        <p:nvSpPr>
          <p:cNvPr id="4" name="3 CuadroTexto"/>
          <p:cNvSpPr txBox="1"/>
          <p:nvPr/>
        </p:nvSpPr>
        <p:spPr>
          <a:xfrm>
            <a:off x="2555776" y="4725144"/>
            <a:ext cx="3096344" cy="369332"/>
          </a:xfrm>
          <a:prstGeom prst="rect">
            <a:avLst/>
          </a:prstGeom>
          <a:noFill/>
        </p:spPr>
        <p:txBody>
          <a:bodyPr wrap="square" rtlCol="0">
            <a:spAutoFit/>
          </a:bodyPr>
          <a:lstStyle/>
          <a:p>
            <a:r>
              <a:rPr lang="en-GB" dirty="0" smtClean="0"/>
              <a:t>Velocity		Pressure</a:t>
            </a:r>
            <a:endParaRPr lang="en-GB" dirty="0"/>
          </a:p>
        </p:txBody>
      </p:sp>
      <p:cxnSp>
        <p:nvCxnSpPr>
          <p:cNvPr id="6" name="5 Conector recto de flecha"/>
          <p:cNvCxnSpPr/>
          <p:nvPr/>
        </p:nvCxnSpPr>
        <p:spPr>
          <a:xfrm>
            <a:off x="3502732" y="4941168"/>
            <a:ext cx="92525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0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8179" y="476672"/>
            <a:ext cx="8229600" cy="1066800"/>
          </a:xfrm>
        </p:spPr>
        <p:txBody>
          <a:bodyPr/>
          <a:lstStyle/>
          <a:p>
            <a:r>
              <a:rPr lang="en-GB" dirty="0" smtClean="0"/>
              <a:t>Fractional Step Method</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95536" y="1410040"/>
                <a:ext cx="8229600" cy="5040560"/>
              </a:xfrm>
            </p:spPr>
            <p:txBody>
              <a:bodyPr>
                <a:normAutofit fontScale="92500" lnSpcReduction="10000"/>
              </a:bodyPr>
              <a:lstStyle/>
              <a:p>
                <a:r>
                  <a:rPr lang="en-GB" sz="2000" dirty="0" smtClean="0"/>
                  <a:t>Explicit method</a:t>
                </a:r>
              </a:p>
              <a:p>
                <a:r>
                  <a:rPr lang="en-GB" sz="2000" dirty="0" smtClean="0"/>
                  <a:t>Helmholtz-Hodge decomposition theorem</a:t>
                </a:r>
              </a:p>
              <a:p>
                <a:pPr lvl="1"/>
                <a:r>
                  <a:rPr lang="en-GB" sz="1800" dirty="0" smtClean="0"/>
                  <a:t>Momentum equation:</a:t>
                </a:r>
              </a:p>
              <a:p>
                <a:pPr marL="411480" lvl="1" indent="0">
                  <a:buNone/>
                </a:pPr>
                <a14:m>
                  <m:oMathPara xmlns:m="http://schemas.openxmlformats.org/officeDocument/2006/math">
                    <m:oMathParaPr>
                      <m:jc m:val="centerGroup"/>
                    </m:oMathParaPr>
                    <m:oMath xmlns:m="http://schemas.openxmlformats.org/officeDocument/2006/math">
                      <m:r>
                        <a:rPr lang="en-GB" sz="1800" i="1">
                          <a:latin typeface="Cambria Math"/>
                        </a:rPr>
                        <m:t>𝜌</m:t>
                      </m:r>
                      <m:f>
                        <m:fPr>
                          <m:ctrlPr>
                            <a:rPr lang="es-ES" sz="1800" i="1">
                              <a:latin typeface="Cambria Math"/>
                            </a:rPr>
                          </m:ctrlPr>
                        </m:fPr>
                        <m:num>
                          <m:r>
                            <a:rPr lang="en-GB" sz="1800" i="1">
                              <a:latin typeface="Cambria Math"/>
                            </a:rPr>
                            <m:t>𝜕</m:t>
                          </m:r>
                          <m:acc>
                            <m:accPr>
                              <m:chr m:val="⃗"/>
                              <m:ctrlPr>
                                <a:rPr lang="es-ES" sz="1800" i="1">
                                  <a:latin typeface="Cambria Math"/>
                                </a:rPr>
                              </m:ctrlPr>
                            </m:accPr>
                            <m:e>
                              <m:r>
                                <a:rPr lang="en-GB" sz="1800" i="1">
                                  <a:latin typeface="Cambria Math"/>
                                </a:rPr>
                                <m:t>𝑣</m:t>
                              </m:r>
                            </m:e>
                          </m:acc>
                        </m:num>
                        <m:den>
                          <m:r>
                            <a:rPr lang="en-GB" sz="1800" i="1">
                              <a:latin typeface="Cambria Math"/>
                            </a:rPr>
                            <m:t>𝜕</m:t>
                          </m:r>
                          <m:r>
                            <a:rPr lang="en-GB" sz="1800" i="1">
                              <a:latin typeface="Cambria Math"/>
                            </a:rPr>
                            <m:t>𝑡</m:t>
                          </m:r>
                        </m:den>
                      </m:f>
                      <m:r>
                        <a:rPr lang="en-GB" sz="1800" i="1">
                          <a:latin typeface="Cambria Math"/>
                        </a:rPr>
                        <m:t>=</m:t>
                      </m:r>
                      <m:r>
                        <a:rPr lang="en-GB" sz="1800" i="1">
                          <a:latin typeface="Cambria Math"/>
                        </a:rPr>
                        <m:t>𝑅</m:t>
                      </m:r>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r>
                        <a:rPr lang="en-GB" sz="1800">
                          <a:latin typeface="Cambria Math"/>
                        </a:rPr>
                        <m:t>𝛻</m:t>
                      </m:r>
                      <m:r>
                        <a:rPr lang="en-GB" sz="1800" i="1">
                          <a:latin typeface="Cambria Math"/>
                        </a:rPr>
                        <m:t>𝑝</m:t>
                      </m:r>
                    </m:oMath>
                  </m:oMathPara>
                </a14:m>
                <a:endParaRPr lang="es-ES" sz="1800" i="1" dirty="0" smtClean="0"/>
              </a:p>
              <a:p>
                <a:pPr lvl="1"/>
                <a:r>
                  <a:rPr lang="en-GB" sz="2000" dirty="0" smtClean="0"/>
                  <a:t>Time integration:</a:t>
                </a:r>
              </a:p>
              <a:p>
                <a:pPr marL="411480" lvl="1" indent="0">
                  <a:buNone/>
                </a:pPr>
                <a14:m>
                  <m:oMathPara xmlns:m="http://schemas.openxmlformats.org/officeDocument/2006/math">
                    <m:oMathParaPr>
                      <m:jc m:val="centerGroup"/>
                    </m:oMathParaPr>
                    <m:oMath xmlns:m="http://schemas.openxmlformats.org/officeDocument/2006/math">
                      <m:r>
                        <a:rPr lang="en-GB" sz="2000" i="1">
                          <a:latin typeface="Cambria Math"/>
                        </a:rPr>
                        <m:t>𝜌</m:t>
                      </m:r>
                      <m:f>
                        <m:fPr>
                          <m:ctrlPr>
                            <a:rPr lang="es-ES" sz="2000" i="1">
                              <a:latin typeface="Cambria Math"/>
                            </a:rPr>
                          </m:ctrlPr>
                        </m:fPr>
                        <m:num>
                          <m:sSup>
                            <m:sSupPr>
                              <m:ctrlPr>
                                <a:rPr lang="es-ES" sz="2000" i="1">
                                  <a:latin typeface="Cambria Math"/>
                                </a:rPr>
                              </m:ctrlPr>
                            </m:sSupPr>
                            <m:e>
                              <m:acc>
                                <m:accPr>
                                  <m:chr m:val="⃗"/>
                                  <m:ctrlPr>
                                    <a:rPr lang="es-ES" sz="2000" i="1">
                                      <a:latin typeface="Cambria Math"/>
                                    </a:rPr>
                                  </m:ctrlPr>
                                </m:accPr>
                                <m:e>
                                  <m:r>
                                    <a:rPr lang="en-GB" sz="2000" i="1">
                                      <a:latin typeface="Cambria Math"/>
                                    </a:rPr>
                                    <m:t>𝑣</m:t>
                                  </m:r>
                                </m:e>
                              </m:acc>
                            </m:e>
                            <m:sup>
                              <m:r>
                                <a:rPr lang="en-GB" sz="2000" i="1">
                                  <a:latin typeface="Cambria Math"/>
                                </a:rPr>
                                <m:t>𝑛</m:t>
                              </m:r>
                              <m:r>
                                <a:rPr lang="en-GB" sz="2000" i="1">
                                  <a:latin typeface="Cambria Math"/>
                                </a:rPr>
                                <m:t>+1</m:t>
                              </m:r>
                            </m:sup>
                          </m:sSup>
                          <m:r>
                            <a:rPr lang="en-GB" sz="2000" i="1">
                              <a:latin typeface="Cambria Math"/>
                            </a:rPr>
                            <m:t>−</m:t>
                          </m:r>
                          <m:sSup>
                            <m:sSupPr>
                              <m:ctrlPr>
                                <a:rPr lang="es-ES" sz="2000" i="1">
                                  <a:latin typeface="Cambria Math"/>
                                </a:rPr>
                              </m:ctrlPr>
                            </m:sSupPr>
                            <m:e>
                              <m:acc>
                                <m:accPr>
                                  <m:chr m:val="⃗"/>
                                  <m:ctrlPr>
                                    <a:rPr lang="es-ES" sz="2000" i="1">
                                      <a:latin typeface="Cambria Math"/>
                                    </a:rPr>
                                  </m:ctrlPr>
                                </m:accPr>
                                <m:e>
                                  <m:r>
                                    <a:rPr lang="en-GB" sz="2000" i="1">
                                      <a:latin typeface="Cambria Math"/>
                                    </a:rPr>
                                    <m:t>𝑣</m:t>
                                  </m:r>
                                </m:e>
                              </m:acc>
                            </m:e>
                            <m:sup>
                              <m:r>
                                <a:rPr lang="en-GB" sz="2000" i="1">
                                  <a:latin typeface="Cambria Math"/>
                                </a:rPr>
                                <m:t>𝑛</m:t>
                              </m:r>
                            </m:sup>
                          </m:sSup>
                        </m:num>
                        <m:den>
                          <m:r>
                            <m:rPr>
                              <m:sty m:val="p"/>
                            </m:rPr>
                            <a:rPr lang="en-GB" sz="2000">
                              <a:latin typeface="Cambria Math"/>
                            </a:rPr>
                            <m:t>Δ</m:t>
                          </m:r>
                          <m:r>
                            <a:rPr lang="en-GB" sz="2000" i="1">
                              <a:latin typeface="Cambria Math"/>
                            </a:rPr>
                            <m:t>𝑡</m:t>
                          </m:r>
                        </m:den>
                      </m:f>
                      <m:r>
                        <a:rPr lang="en-GB" sz="2000" i="1">
                          <a:latin typeface="Cambria Math"/>
                        </a:rPr>
                        <m:t>=</m:t>
                      </m:r>
                      <m:sSup>
                        <m:sSupPr>
                          <m:ctrlPr>
                            <a:rPr lang="es-ES" sz="2000" i="1">
                              <a:latin typeface="Cambria Math"/>
                            </a:rPr>
                          </m:ctrlPr>
                        </m:sSupPr>
                        <m:e>
                          <m:r>
                            <a:rPr lang="en-GB" sz="2000" i="1">
                              <a:latin typeface="Cambria Math"/>
                            </a:rPr>
                            <m:t>𝑅</m:t>
                          </m:r>
                        </m:e>
                        <m:sup>
                          <m:r>
                            <a:rPr lang="en-GB" sz="2000" i="1">
                              <a:latin typeface="Cambria Math"/>
                            </a:rPr>
                            <m:t>𝑛</m:t>
                          </m:r>
                          <m:r>
                            <a:rPr lang="en-GB" sz="2000" i="1">
                              <a:latin typeface="Cambria Math"/>
                            </a:rPr>
                            <m:t>+</m:t>
                          </m:r>
                          <m:f>
                            <m:fPr>
                              <m:ctrlPr>
                                <a:rPr lang="es-ES" sz="2000" i="1">
                                  <a:latin typeface="Cambria Math"/>
                                </a:rPr>
                              </m:ctrlPr>
                            </m:fPr>
                            <m:num>
                              <m:r>
                                <a:rPr lang="en-GB" sz="2000" i="1">
                                  <a:latin typeface="Cambria Math"/>
                                </a:rPr>
                                <m:t>1</m:t>
                              </m:r>
                            </m:num>
                            <m:den>
                              <m:r>
                                <a:rPr lang="en-GB" sz="2000" i="1">
                                  <a:latin typeface="Cambria Math"/>
                                </a:rPr>
                                <m:t>2</m:t>
                              </m:r>
                            </m:den>
                          </m:f>
                        </m:sup>
                      </m:sSup>
                      <m:d>
                        <m:dPr>
                          <m:ctrlPr>
                            <a:rPr lang="es-ES" sz="2000" i="1">
                              <a:latin typeface="Cambria Math"/>
                            </a:rPr>
                          </m:ctrlPr>
                        </m:dPr>
                        <m:e>
                          <m:acc>
                            <m:accPr>
                              <m:chr m:val="⃗"/>
                              <m:ctrlPr>
                                <a:rPr lang="es-ES" sz="2000" i="1">
                                  <a:latin typeface="Cambria Math"/>
                                </a:rPr>
                              </m:ctrlPr>
                            </m:accPr>
                            <m:e>
                              <m:r>
                                <a:rPr lang="en-GB" sz="2000" i="1">
                                  <a:latin typeface="Cambria Math"/>
                                </a:rPr>
                                <m:t>𝑣</m:t>
                              </m:r>
                            </m:e>
                          </m:acc>
                        </m:e>
                      </m:d>
                      <m:r>
                        <a:rPr lang="en-GB" sz="2000" i="1">
                          <a:latin typeface="Cambria Math"/>
                        </a:rPr>
                        <m:t>−</m:t>
                      </m:r>
                      <m:r>
                        <a:rPr lang="en-GB" sz="2000">
                          <a:latin typeface="Cambria Math"/>
                        </a:rPr>
                        <m:t>𝛻</m:t>
                      </m:r>
                      <m:sSup>
                        <m:sSupPr>
                          <m:ctrlPr>
                            <a:rPr lang="es-ES" sz="2000" i="1">
                              <a:latin typeface="Cambria Math"/>
                            </a:rPr>
                          </m:ctrlPr>
                        </m:sSupPr>
                        <m:e>
                          <m:r>
                            <a:rPr lang="en-GB" sz="2000" i="1">
                              <a:latin typeface="Cambria Math"/>
                            </a:rPr>
                            <m:t>𝑝</m:t>
                          </m:r>
                        </m:e>
                        <m:sup>
                          <m:r>
                            <a:rPr lang="en-GB" sz="2000" i="1">
                              <a:latin typeface="Cambria Math"/>
                            </a:rPr>
                            <m:t>𝑛</m:t>
                          </m:r>
                          <m:r>
                            <a:rPr lang="en-GB" sz="2000" i="1">
                              <a:latin typeface="Cambria Math"/>
                            </a:rPr>
                            <m:t>+1</m:t>
                          </m:r>
                        </m:sup>
                      </m:sSup>
                    </m:oMath>
                  </m:oMathPara>
                </a14:m>
                <a:endParaRPr lang="en-GB" sz="2000" i="1" dirty="0" smtClean="0"/>
              </a:p>
              <a:p>
                <a:pPr lvl="1"/>
                <a:r>
                  <a:rPr lang="en-GB" sz="2000" dirty="0" smtClean="0"/>
                  <a:t>Intermediate velocity:</a:t>
                </a:r>
              </a:p>
              <a:p>
                <a:pPr marL="411480" lvl="1" indent="0">
                  <a:buNone/>
                </a:pPr>
                <a14:m>
                  <m:oMathPara xmlns:m="http://schemas.openxmlformats.org/officeDocument/2006/math">
                    <m:oMathParaPr>
                      <m:jc m:val="centerGroup"/>
                    </m:oMathParaPr>
                    <m:oMath xmlns:m="http://schemas.openxmlformats.org/officeDocument/2006/math">
                      <m:sSup>
                        <m:sSupPr>
                          <m:ctrlPr>
                            <a:rPr lang="es-ES" sz="2000" i="1">
                              <a:latin typeface="Cambria Math"/>
                            </a:rPr>
                          </m:ctrlPr>
                        </m:sSupPr>
                        <m:e>
                          <m:acc>
                            <m:accPr>
                              <m:chr m:val="⃗"/>
                              <m:ctrlPr>
                                <a:rPr lang="es-ES" sz="2000" i="1">
                                  <a:latin typeface="Cambria Math"/>
                                </a:rPr>
                              </m:ctrlPr>
                            </m:accPr>
                            <m:e>
                              <m:r>
                                <a:rPr lang="en-GB" sz="2000" i="1">
                                  <a:latin typeface="Cambria Math"/>
                                </a:rPr>
                                <m:t>𝑣</m:t>
                              </m:r>
                            </m:e>
                          </m:acc>
                        </m:e>
                        <m:sup>
                          <m:r>
                            <a:rPr lang="en-GB" sz="2000" i="1">
                              <a:latin typeface="Cambria Math"/>
                            </a:rPr>
                            <m:t>𝑃</m:t>
                          </m:r>
                        </m:sup>
                      </m:sSup>
                      <m:r>
                        <a:rPr lang="en-GB" sz="2000" i="1">
                          <a:latin typeface="Cambria Math"/>
                        </a:rPr>
                        <m:t>=</m:t>
                      </m:r>
                      <m:sSup>
                        <m:sSupPr>
                          <m:ctrlPr>
                            <a:rPr lang="es-ES" sz="2000" i="1">
                              <a:latin typeface="Cambria Math"/>
                            </a:rPr>
                          </m:ctrlPr>
                        </m:sSupPr>
                        <m:e>
                          <m:acc>
                            <m:accPr>
                              <m:chr m:val="⃗"/>
                              <m:ctrlPr>
                                <a:rPr lang="es-ES" sz="2000" i="1">
                                  <a:latin typeface="Cambria Math"/>
                                </a:rPr>
                              </m:ctrlPr>
                            </m:accPr>
                            <m:e>
                              <m:r>
                                <a:rPr lang="en-GB" sz="2000" i="1">
                                  <a:latin typeface="Cambria Math"/>
                                </a:rPr>
                                <m:t>𝑣</m:t>
                              </m:r>
                            </m:e>
                          </m:acc>
                        </m:e>
                        <m:sup>
                          <m:r>
                            <a:rPr lang="en-GB" sz="2000" i="1">
                              <a:latin typeface="Cambria Math"/>
                            </a:rPr>
                            <m:t>𝑛</m:t>
                          </m:r>
                          <m:r>
                            <a:rPr lang="en-GB" sz="2000" i="1">
                              <a:latin typeface="Cambria Math"/>
                            </a:rPr>
                            <m:t>+1</m:t>
                          </m:r>
                        </m:sup>
                      </m:sSup>
                      <m:r>
                        <a:rPr lang="en-GB" sz="2000" i="1">
                          <a:latin typeface="Cambria Math"/>
                        </a:rPr>
                        <m:t>+</m:t>
                      </m:r>
                      <m:f>
                        <m:fPr>
                          <m:ctrlPr>
                            <a:rPr lang="es-ES" sz="2000" i="1">
                              <a:latin typeface="Cambria Math"/>
                            </a:rPr>
                          </m:ctrlPr>
                        </m:fPr>
                        <m:num>
                          <m:r>
                            <m:rPr>
                              <m:sty m:val="p"/>
                            </m:rPr>
                            <a:rPr lang="en-GB" sz="2000">
                              <a:latin typeface="Cambria Math"/>
                            </a:rPr>
                            <m:t>Δ</m:t>
                          </m:r>
                          <m:r>
                            <a:rPr lang="en-GB" sz="2000" i="1">
                              <a:latin typeface="Cambria Math"/>
                            </a:rPr>
                            <m:t>𝑡</m:t>
                          </m:r>
                        </m:num>
                        <m:den>
                          <m:r>
                            <a:rPr lang="en-GB" sz="2000" i="1">
                              <a:latin typeface="Cambria Math"/>
                            </a:rPr>
                            <m:t>𝜌</m:t>
                          </m:r>
                        </m:den>
                      </m:f>
                      <m:r>
                        <a:rPr lang="en-GB" sz="2000">
                          <a:latin typeface="Cambria Math"/>
                        </a:rPr>
                        <m:t>𝛻</m:t>
                      </m:r>
                      <m:sSup>
                        <m:sSupPr>
                          <m:ctrlPr>
                            <a:rPr lang="es-ES" sz="2000" i="1">
                              <a:latin typeface="Cambria Math"/>
                            </a:rPr>
                          </m:ctrlPr>
                        </m:sSupPr>
                        <m:e>
                          <m:r>
                            <a:rPr lang="en-GB" sz="2000" i="1">
                              <a:latin typeface="Cambria Math"/>
                            </a:rPr>
                            <m:t>𝑝</m:t>
                          </m:r>
                        </m:e>
                        <m:sup>
                          <m:r>
                            <a:rPr lang="en-GB" sz="2000" i="1">
                              <a:latin typeface="Cambria Math"/>
                            </a:rPr>
                            <m:t>𝑛</m:t>
                          </m:r>
                          <m:r>
                            <a:rPr lang="en-GB" sz="2000" i="1">
                              <a:latin typeface="Cambria Math"/>
                            </a:rPr>
                            <m:t>+1</m:t>
                          </m:r>
                        </m:sup>
                      </m:sSup>
                    </m:oMath>
                  </m:oMathPara>
                </a14:m>
                <a:endParaRPr lang="es-ES" sz="2000" i="1" dirty="0" smtClean="0"/>
              </a:p>
              <a:p>
                <a:pPr lvl="1"/>
                <a:r>
                  <a:rPr lang="en-GB" sz="2000" dirty="0" smtClean="0"/>
                  <a:t>Decoupling:</a:t>
                </a:r>
              </a:p>
              <a:p>
                <a:pPr marL="411480" lvl="1" indent="0">
                  <a:buNone/>
                </a:pPr>
                <a14:m>
                  <m:oMathPara xmlns:m="http://schemas.openxmlformats.org/officeDocument/2006/math">
                    <m:oMathParaPr>
                      <m:jc m:val="centerGroup"/>
                    </m:oMathParaPr>
                    <m:oMath xmlns:m="http://schemas.openxmlformats.org/officeDocument/2006/math">
                      <m:r>
                        <a:rPr lang="en-GB" sz="2000" i="1">
                          <a:latin typeface="Cambria Math"/>
                        </a:rPr>
                        <m:t>𝜌</m:t>
                      </m:r>
                      <m:f>
                        <m:fPr>
                          <m:ctrlPr>
                            <a:rPr lang="es-ES" sz="2000" i="1">
                              <a:latin typeface="Cambria Math"/>
                            </a:rPr>
                          </m:ctrlPr>
                        </m:fPr>
                        <m:num>
                          <m:sSup>
                            <m:sSupPr>
                              <m:ctrlPr>
                                <a:rPr lang="es-ES" sz="2000" i="1">
                                  <a:latin typeface="Cambria Math"/>
                                </a:rPr>
                              </m:ctrlPr>
                            </m:sSupPr>
                            <m:e>
                              <m:acc>
                                <m:accPr>
                                  <m:chr m:val="⃗"/>
                                  <m:ctrlPr>
                                    <a:rPr lang="es-ES" sz="2000" i="1">
                                      <a:latin typeface="Cambria Math"/>
                                    </a:rPr>
                                  </m:ctrlPr>
                                </m:accPr>
                                <m:e>
                                  <m:r>
                                    <a:rPr lang="en-GB" sz="2000" i="1">
                                      <a:latin typeface="Cambria Math"/>
                                    </a:rPr>
                                    <m:t>𝑣</m:t>
                                  </m:r>
                                </m:e>
                              </m:acc>
                            </m:e>
                            <m:sup>
                              <m:r>
                                <a:rPr lang="en-GB" sz="2000" i="1">
                                  <a:latin typeface="Cambria Math"/>
                                </a:rPr>
                                <m:t>𝑃</m:t>
                              </m:r>
                            </m:sup>
                          </m:sSup>
                          <m:r>
                            <a:rPr lang="en-GB" sz="2000" i="1">
                              <a:latin typeface="Cambria Math"/>
                            </a:rPr>
                            <m:t>−</m:t>
                          </m:r>
                          <m:sSup>
                            <m:sSupPr>
                              <m:ctrlPr>
                                <a:rPr lang="es-ES" sz="2000" i="1">
                                  <a:latin typeface="Cambria Math"/>
                                </a:rPr>
                              </m:ctrlPr>
                            </m:sSupPr>
                            <m:e>
                              <m:acc>
                                <m:accPr>
                                  <m:chr m:val="⃗"/>
                                  <m:ctrlPr>
                                    <a:rPr lang="es-ES" sz="2000" i="1">
                                      <a:latin typeface="Cambria Math"/>
                                    </a:rPr>
                                  </m:ctrlPr>
                                </m:accPr>
                                <m:e>
                                  <m:r>
                                    <a:rPr lang="en-GB" sz="2000" i="1">
                                      <a:latin typeface="Cambria Math"/>
                                    </a:rPr>
                                    <m:t>𝑣</m:t>
                                  </m:r>
                                </m:e>
                              </m:acc>
                            </m:e>
                            <m:sup>
                              <m:r>
                                <a:rPr lang="en-GB" sz="2000" i="1">
                                  <a:latin typeface="Cambria Math"/>
                                </a:rPr>
                                <m:t>𝑛</m:t>
                              </m:r>
                            </m:sup>
                          </m:sSup>
                        </m:num>
                        <m:den>
                          <m:r>
                            <m:rPr>
                              <m:sty m:val="p"/>
                            </m:rPr>
                            <a:rPr lang="en-GB" sz="2000">
                              <a:latin typeface="Cambria Math"/>
                            </a:rPr>
                            <m:t>Δ</m:t>
                          </m:r>
                          <m:r>
                            <a:rPr lang="en-GB" sz="2000" i="1">
                              <a:latin typeface="Cambria Math"/>
                            </a:rPr>
                            <m:t>𝑡</m:t>
                          </m:r>
                        </m:den>
                      </m:f>
                      <m:r>
                        <a:rPr lang="en-GB" sz="2000" i="1">
                          <a:latin typeface="Cambria Math"/>
                        </a:rPr>
                        <m:t>=</m:t>
                      </m:r>
                      <m:sSup>
                        <m:sSupPr>
                          <m:ctrlPr>
                            <a:rPr lang="es-ES" sz="2000" i="1">
                              <a:latin typeface="Cambria Math"/>
                            </a:rPr>
                          </m:ctrlPr>
                        </m:sSupPr>
                        <m:e>
                          <m:r>
                            <a:rPr lang="en-GB" sz="2000" i="1">
                              <a:latin typeface="Cambria Math"/>
                            </a:rPr>
                            <m:t>𝑅</m:t>
                          </m:r>
                        </m:e>
                        <m:sup>
                          <m:r>
                            <a:rPr lang="en-GB" sz="2000" i="1">
                              <a:latin typeface="Cambria Math"/>
                            </a:rPr>
                            <m:t>𝑛</m:t>
                          </m:r>
                          <m:r>
                            <a:rPr lang="en-GB" sz="2000" i="1">
                              <a:latin typeface="Cambria Math"/>
                            </a:rPr>
                            <m:t>+</m:t>
                          </m:r>
                          <m:f>
                            <m:fPr>
                              <m:ctrlPr>
                                <a:rPr lang="es-ES" sz="2000" i="1">
                                  <a:latin typeface="Cambria Math"/>
                                </a:rPr>
                              </m:ctrlPr>
                            </m:fPr>
                            <m:num>
                              <m:r>
                                <a:rPr lang="en-GB" sz="2000" i="1">
                                  <a:latin typeface="Cambria Math"/>
                                </a:rPr>
                                <m:t>1</m:t>
                              </m:r>
                            </m:num>
                            <m:den>
                              <m:r>
                                <a:rPr lang="en-GB" sz="2000" i="1">
                                  <a:latin typeface="Cambria Math"/>
                                </a:rPr>
                                <m:t>2</m:t>
                              </m:r>
                            </m:den>
                          </m:f>
                        </m:sup>
                      </m:sSup>
                      <m:d>
                        <m:dPr>
                          <m:ctrlPr>
                            <a:rPr lang="es-ES" sz="2000" i="1">
                              <a:latin typeface="Cambria Math"/>
                            </a:rPr>
                          </m:ctrlPr>
                        </m:dPr>
                        <m:e>
                          <m:acc>
                            <m:accPr>
                              <m:chr m:val="⃗"/>
                              <m:ctrlPr>
                                <a:rPr lang="es-ES" sz="2000" i="1">
                                  <a:latin typeface="Cambria Math"/>
                                </a:rPr>
                              </m:ctrlPr>
                            </m:accPr>
                            <m:e>
                              <m:r>
                                <a:rPr lang="en-GB" sz="2000" i="1">
                                  <a:latin typeface="Cambria Math"/>
                                </a:rPr>
                                <m:t>𝑣</m:t>
                              </m:r>
                            </m:e>
                          </m:acc>
                        </m:e>
                      </m:d>
                    </m:oMath>
                  </m:oMathPara>
                </a14:m>
                <a:endParaRPr lang="es-ES" sz="2000" i="1" dirty="0" smtClean="0"/>
              </a:p>
              <a:p>
                <a:pPr lvl="1"/>
                <a:r>
                  <a:rPr lang="en-GB" sz="2000" dirty="0" smtClean="0"/>
                  <a:t>Poisson equation:</a:t>
                </a:r>
              </a:p>
              <a:p>
                <a:pPr marL="411480" lvl="1" indent="0">
                  <a:buNone/>
                </a:pPr>
                <a14:m>
                  <m:oMathPara xmlns:m="http://schemas.openxmlformats.org/officeDocument/2006/math">
                    <m:oMathParaPr>
                      <m:jc m:val="centerGroup"/>
                    </m:oMathParaPr>
                    <m:oMath xmlns:m="http://schemas.openxmlformats.org/officeDocument/2006/math">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m:t>
                      </m:r>
                      <m:f>
                        <m:fPr>
                          <m:ctrlPr>
                            <a:rPr lang="es-ES" sz="2000" i="1">
                              <a:latin typeface="Cambria Math"/>
                            </a:rPr>
                          </m:ctrlPr>
                        </m:fPr>
                        <m:num>
                          <m:r>
                            <m:rPr>
                              <m:sty m:val="p"/>
                            </m:rPr>
                            <a:rPr lang="en-GB" sz="2000">
                              <a:latin typeface="Cambria Math"/>
                            </a:rPr>
                            <m:t>Δ</m:t>
                          </m:r>
                          <m:r>
                            <a:rPr lang="en-GB" sz="2000" i="1">
                              <a:latin typeface="Cambria Math"/>
                            </a:rPr>
                            <m:t>𝑡</m:t>
                          </m:r>
                        </m:num>
                        <m:den>
                          <m:r>
                            <a:rPr lang="en-GB" sz="2000" i="1">
                              <a:latin typeface="Cambria Math"/>
                            </a:rPr>
                            <m:t>𝜌</m:t>
                          </m:r>
                        </m:den>
                      </m:f>
                      <m:sSup>
                        <m:sSupPr>
                          <m:ctrlPr>
                            <a:rPr lang="es-ES" sz="2000" i="1">
                              <a:latin typeface="Cambria Math"/>
                            </a:rPr>
                          </m:ctrlPr>
                        </m:sSupPr>
                        <m:e>
                          <m:r>
                            <a:rPr lang="en-GB" sz="2000">
                              <a:latin typeface="Cambria Math"/>
                            </a:rPr>
                            <m:t>𝛻</m:t>
                          </m:r>
                        </m:e>
                        <m:sup>
                          <m:r>
                            <a:rPr lang="en-GB" sz="2000" i="1">
                              <a:latin typeface="Cambria Math"/>
                            </a:rPr>
                            <m:t>2</m:t>
                          </m:r>
                        </m:sup>
                      </m:sSup>
                      <m:r>
                        <a:rPr lang="en-GB" sz="2000" i="1" smtClean="0">
                          <a:latin typeface="Cambria Math"/>
                        </a:rPr>
                        <m:t>𝑝</m:t>
                      </m:r>
                    </m:oMath>
                  </m:oMathPara>
                </a14:m>
                <a:endParaRPr lang="en-GB" sz="2000" dirty="0" smtClean="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95536" y="1410040"/>
                <a:ext cx="8229600" cy="5040560"/>
              </a:xfrm>
              <a:blipFill rotWithShape="1">
                <a:blip r:embed="rId2"/>
                <a:stretch>
                  <a:fillRect t="-1814"/>
                </a:stretch>
              </a:blipFill>
            </p:spPr>
            <p:txBody>
              <a:bodyPr/>
              <a:lstStyle/>
              <a:p>
                <a:r>
                  <a:rPr lang="es-ES">
                    <a:noFill/>
                  </a:rPr>
                  <a:t> </a:t>
                </a:r>
              </a:p>
            </p:txBody>
          </p:sp>
        </mc:Fallback>
      </mc:AlternateContent>
    </p:spTree>
    <p:extLst>
      <p:ext uri="{BB962C8B-B14F-4D97-AF65-F5344CB8AC3E}">
        <p14:creationId xmlns:p14="http://schemas.microsoft.com/office/powerpoint/2010/main" val="1462662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8179" y="476672"/>
            <a:ext cx="8229600" cy="1066800"/>
          </a:xfrm>
        </p:spPr>
        <p:txBody>
          <a:bodyPr/>
          <a:lstStyle/>
          <a:p>
            <a:r>
              <a:rPr lang="en-GB" dirty="0" smtClean="0"/>
              <a:t>Fractional Step Method</a:t>
            </a:r>
            <a:endParaRPr lang="en-GB" dirty="0"/>
          </a:p>
        </p:txBody>
      </p:sp>
      <mc:AlternateContent xmlns:mc="http://schemas.openxmlformats.org/markup-compatibility/2006" xmlns:a14="http://schemas.microsoft.com/office/drawing/2010/main">
        <mc:Choice Requires="a14">
          <p:sp>
            <p:nvSpPr>
              <p:cNvPr id="4" name="2 Marcador de contenido"/>
              <p:cNvSpPr txBox="1">
                <a:spLocks/>
              </p:cNvSpPr>
              <p:nvPr/>
            </p:nvSpPr>
            <p:spPr>
              <a:xfrm>
                <a:off x="467544" y="1758396"/>
                <a:ext cx="7850832" cy="4771592"/>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Algorithm</a:t>
                </a:r>
              </a:p>
              <a:p>
                <a:pPr marL="754380" lvl="1" indent="-342900">
                  <a:buFont typeface="+mj-lt"/>
                  <a:buAutoNum type="arabicPeriod"/>
                </a:pPr>
                <a:r>
                  <a:rPr lang="en-GB" sz="1800" dirty="0" smtClean="0"/>
                  <a:t>Evaluate </a:t>
                </a:r>
                <a14:m>
                  <m:oMath xmlns:m="http://schemas.openxmlformats.org/officeDocument/2006/math">
                    <m:sSup>
                      <m:sSupPr>
                        <m:ctrlPr>
                          <a:rPr lang="en-GB" sz="1800" i="1" smtClean="0">
                            <a:latin typeface="Cambria Math"/>
                          </a:rPr>
                        </m:ctrlPr>
                      </m:sSupPr>
                      <m:e>
                        <m:r>
                          <a:rPr lang="es-ES" sz="1800" b="0" i="1" smtClean="0">
                            <a:latin typeface="Cambria Math"/>
                          </a:rPr>
                          <m:t>𝑅</m:t>
                        </m:r>
                      </m:e>
                      <m:sup>
                        <m:r>
                          <a:rPr lang="es-ES" sz="1800" b="0" i="1" smtClean="0">
                            <a:latin typeface="Cambria Math"/>
                          </a:rPr>
                          <m:t>𝑛</m:t>
                        </m:r>
                        <m:r>
                          <a:rPr lang="es-ES" sz="1800" b="0" i="1" smtClean="0">
                            <a:latin typeface="Cambria Math"/>
                          </a:rPr>
                          <m:t>+</m:t>
                        </m:r>
                        <m:f>
                          <m:fPr>
                            <m:ctrlPr>
                              <a:rPr lang="es-ES" sz="1800" b="0" i="1" smtClean="0">
                                <a:latin typeface="Cambria Math"/>
                              </a:rPr>
                            </m:ctrlPr>
                          </m:fPr>
                          <m:num>
                            <m:r>
                              <a:rPr lang="es-ES" sz="1800" b="0" i="1" smtClean="0">
                                <a:latin typeface="Cambria Math"/>
                              </a:rPr>
                              <m:t>1</m:t>
                            </m:r>
                          </m:num>
                          <m:den>
                            <m:r>
                              <a:rPr lang="es-ES" sz="1800" b="0" i="1" smtClean="0">
                                <a:latin typeface="Cambria Math"/>
                              </a:rPr>
                              <m:t>2</m:t>
                            </m:r>
                          </m:den>
                        </m:f>
                      </m:sup>
                    </m:sSup>
                    <m:d>
                      <m:dPr>
                        <m:ctrlPr>
                          <a:rPr lang="en-GB" sz="1800" i="1" smtClean="0">
                            <a:latin typeface="Cambria Math"/>
                          </a:rPr>
                        </m:ctrlPr>
                      </m:dPr>
                      <m:e>
                        <m:acc>
                          <m:accPr>
                            <m:chr m:val="⃗"/>
                            <m:ctrlPr>
                              <a:rPr lang="en-GB" sz="1800" i="1" smtClean="0">
                                <a:latin typeface="Cambria Math"/>
                              </a:rPr>
                            </m:ctrlPr>
                          </m:accPr>
                          <m:e>
                            <m:r>
                              <a:rPr lang="es-ES" sz="1800" b="0" i="1" smtClean="0">
                                <a:latin typeface="Cambria Math"/>
                              </a:rPr>
                              <m:t>𝑣</m:t>
                            </m:r>
                          </m:e>
                        </m:acc>
                      </m:e>
                    </m:d>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i="1">
                          <a:latin typeface="Cambria Math"/>
                        </a:rPr>
                        <m:t>𝑅</m:t>
                      </m:r>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m:t>
                          </m:r>
                          <m:r>
                            <a:rPr lang="en-GB" sz="1800">
                              <a:latin typeface="Cambria Math"/>
                            </a:rPr>
                            <m:t>𝛻</m:t>
                          </m:r>
                        </m:e>
                      </m:d>
                      <m:acc>
                        <m:accPr>
                          <m:chr m:val="⃗"/>
                          <m:ctrlPr>
                            <a:rPr lang="es-ES" sz="1800" i="1">
                              <a:latin typeface="Cambria Math"/>
                            </a:rPr>
                          </m:ctrlPr>
                        </m:accPr>
                        <m:e>
                          <m:r>
                            <a:rPr lang="en-GB" sz="1800" i="1">
                              <a:latin typeface="Cambria Math"/>
                            </a:rPr>
                            <m:t>𝑣</m:t>
                          </m:r>
                        </m:e>
                      </m:acc>
                      <m:r>
                        <a:rPr lang="en-GB" sz="1800" i="1">
                          <a:latin typeface="Cambria Math"/>
                        </a:rPr>
                        <m:t>+</m:t>
                      </m:r>
                      <m:r>
                        <a:rPr lang="en-GB" sz="1800" i="1">
                          <a:latin typeface="Cambria Math"/>
                        </a:rPr>
                        <m:t>𝜇</m:t>
                      </m:r>
                      <m:sSup>
                        <m:sSupPr>
                          <m:ctrlPr>
                            <a:rPr lang="es-ES" sz="1800" i="1">
                              <a:latin typeface="Cambria Math"/>
                            </a:rPr>
                          </m:ctrlPr>
                        </m:sSupPr>
                        <m:e>
                          <m:r>
                            <a:rPr lang="en-GB" sz="1800">
                              <a:latin typeface="Cambria Math"/>
                            </a:rPr>
                            <m:t>𝛻</m:t>
                          </m:r>
                        </m:e>
                        <m:sup>
                          <m:r>
                            <a:rPr lang="en-GB" sz="1800">
                              <a:latin typeface="Cambria Math"/>
                            </a:rPr>
                            <m:t>2</m:t>
                          </m:r>
                        </m:sup>
                      </m:sSup>
                      <m:acc>
                        <m:accPr>
                          <m:chr m:val="⃗"/>
                          <m:ctrlPr>
                            <a:rPr lang="es-ES" sz="1800" i="1">
                              <a:latin typeface="Cambria Math"/>
                            </a:rPr>
                          </m:ctrlPr>
                        </m:accPr>
                        <m:e>
                          <m:r>
                            <a:rPr lang="en-GB" sz="1800" i="1">
                              <a:latin typeface="Cambria Math"/>
                            </a:rPr>
                            <m:t>𝑣</m:t>
                          </m:r>
                        </m:e>
                      </m:acc>
                    </m:oMath>
                  </m:oMathPara>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r>
                            <a:rPr lang="en-GB" sz="1800" i="1">
                              <a:latin typeface="Cambria Math"/>
                            </a:rPr>
                            <m:t>𝑅</m:t>
                          </m:r>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r>
                        <a:rPr lang="en-GB" sz="1800" i="1">
                          <a:latin typeface="Cambria Math"/>
                        </a:rPr>
                        <m:t>≈</m:t>
                      </m:r>
                      <m:f>
                        <m:fPr>
                          <m:ctrlPr>
                            <a:rPr lang="es-ES" sz="1800" i="1">
                              <a:latin typeface="Cambria Math"/>
                            </a:rPr>
                          </m:ctrlPr>
                        </m:fPr>
                        <m:num>
                          <m:r>
                            <a:rPr lang="en-GB" sz="1800" i="1">
                              <a:latin typeface="Cambria Math"/>
                            </a:rPr>
                            <m:t>3</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e>
                      </m:d>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r>
                        <a:rPr lang="en-GB" sz="1800" i="1">
                          <a:latin typeface="Cambria Math"/>
                        </a:rPr>
                        <m:t>𝑅</m:t>
                      </m:r>
                      <m:d>
                        <m:dPr>
                          <m:ctrlPr>
                            <a:rPr lang="es-ES" sz="1800" i="1">
                              <a:latin typeface="Cambria Math"/>
                            </a:rPr>
                          </m:ctrlPr>
                        </m:dPr>
                        <m:e>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e>
                      </m:d>
                    </m:oMath>
                  </m:oMathPara>
                </a14:m>
                <a:endParaRPr lang="en-GB" sz="1800" dirty="0" smtClean="0"/>
              </a:p>
              <a:p>
                <a:pPr marL="754380" lvl="1" indent="-342900">
                  <a:buFont typeface="+mj-lt"/>
                  <a:buAutoNum type="arabicPeriod" startAt="2"/>
                </a:pPr>
                <a:r>
                  <a:rPr lang="en-GB" sz="1800" dirty="0" smtClean="0"/>
                  <a:t>Intermediate velocity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𝑃</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acc>
                            <m:accPr>
                              <m:chr m:val="⃗"/>
                              <m:ctrlPr>
                                <a:rPr lang="es-ES" sz="1800" i="1">
                                  <a:latin typeface="Cambria Math"/>
                                </a:rPr>
                              </m:ctrlPr>
                            </m:accPr>
                            <m:e>
                              <m:r>
                                <a:rPr lang="en-GB" sz="1800" i="1">
                                  <a:latin typeface="Cambria Math"/>
                                </a:rPr>
                                <m:t>𝑅</m:t>
                              </m:r>
                            </m:e>
                          </m:acc>
                        </m:e>
                        <m:sup>
                          <m:r>
                            <a:rPr lang="en-GB" sz="1800" i="1">
                              <a:latin typeface="Cambria Math"/>
                            </a:rPr>
                            <m:t>𝑛</m:t>
                          </m:r>
                          <m:r>
                            <a:rPr lang="en-GB" sz="1800" i="1">
                              <a:latin typeface="Cambria Math"/>
                            </a:rPr>
                            <m:t>+</m:t>
                          </m:r>
                          <m:f>
                            <m:fPr>
                              <m:ctrlPr>
                                <a:rPr lang="es-ES" sz="1800" i="1">
                                  <a:latin typeface="Cambria Math"/>
                                </a:rPr>
                              </m:ctrlPr>
                            </m:fPr>
                            <m:num>
                              <m:r>
                                <a:rPr lang="en-GB" sz="1800" i="1">
                                  <a:latin typeface="Cambria Math"/>
                                </a:rPr>
                                <m:t>1</m:t>
                              </m:r>
                            </m:num>
                            <m:den>
                              <m:r>
                                <a:rPr lang="en-GB" sz="1800" i="1">
                                  <a:latin typeface="Cambria Math"/>
                                </a:rPr>
                                <m:t>2</m:t>
                              </m:r>
                            </m:den>
                          </m:f>
                        </m:sup>
                      </m:sSup>
                      <m:d>
                        <m:dPr>
                          <m:ctrlPr>
                            <a:rPr lang="es-ES" sz="1800" i="1">
                              <a:latin typeface="Cambria Math"/>
                            </a:rPr>
                          </m:ctrlPr>
                        </m:dPr>
                        <m:e>
                          <m:acc>
                            <m:accPr>
                              <m:chr m:val="⃗"/>
                              <m:ctrlPr>
                                <a:rPr lang="es-ES" sz="1800" i="1">
                                  <a:latin typeface="Cambria Math"/>
                                </a:rPr>
                              </m:ctrlPr>
                            </m:accPr>
                            <m:e>
                              <m:r>
                                <a:rPr lang="en-GB" sz="1800" i="1">
                                  <a:latin typeface="Cambria Math"/>
                                </a:rPr>
                                <m:t>𝑣</m:t>
                              </m:r>
                            </m:e>
                          </m:acc>
                        </m:e>
                      </m:d>
                    </m:oMath>
                  </m:oMathPara>
                </a14:m>
                <a:endParaRPr lang="en-GB" sz="1800" dirty="0" smtClean="0"/>
              </a:p>
              <a:p>
                <a:pPr marL="754380" lvl="1" indent="-342900">
                  <a:buFont typeface="+mj-lt"/>
                  <a:buAutoNum type="arabicPeriod" startAt="3"/>
                </a:pPr>
                <a:r>
                  <a:rPr lang="en-GB" sz="1800" dirty="0" smtClean="0"/>
                  <a:t>Pressure </a:t>
                </a:r>
                <a14:m>
                  <m:oMath xmlns:m="http://schemas.openxmlformats.org/officeDocument/2006/math">
                    <m:sSup>
                      <m:sSupPr>
                        <m:ctrlPr>
                          <a:rPr lang="en-GB" sz="1800" i="1" smtClean="0">
                            <a:latin typeface="Cambria Math"/>
                          </a:rPr>
                        </m:ctrlPr>
                      </m:sSupPr>
                      <m:e>
                        <m:r>
                          <a:rPr lang="es-ES" sz="1800" b="0" i="1" smtClean="0">
                            <a:latin typeface="Cambria Math"/>
                          </a:rPr>
                          <m:t>𝑝</m:t>
                        </m:r>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r>
                        <a:rPr lang="en-GB" sz="1800">
                          <a:latin typeface="Cambria Math"/>
                        </a:rPr>
                        <m:t>𝛻</m:t>
                      </m:r>
                      <m:r>
                        <a:rPr lang="en-GB" sz="1800" i="1">
                          <a:latin typeface="Cambria Math"/>
                        </a:rPr>
                        <m:t>·</m:t>
                      </m:r>
                      <m:acc>
                        <m:accPr>
                          <m:chr m:val="⃗"/>
                          <m:ctrlPr>
                            <a:rPr lang="es-ES" sz="1800" i="1">
                              <a:latin typeface="Cambria Math"/>
                            </a:rPr>
                          </m:ctrlPr>
                        </m:accPr>
                        <m:e>
                          <m:r>
                            <a:rPr lang="en-GB" sz="1800" i="1">
                              <a:latin typeface="Cambria Math"/>
                            </a:rPr>
                            <m:t>𝑣</m:t>
                          </m:r>
                        </m:e>
                      </m:acc>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sSup>
                        <m:sSupPr>
                          <m:ctrlPr>
                            <a:rPr lang="es-ES" sz="1800" i="1">
                              <a:latin typeface="Cambria Math"/>
                            </a:rPr>
                          </m:ctrlPr>
                        </m:sSupPr>
                        <m:e>
                          <m:r>
                            <a:rPr lang="en-GB" sz="1800">
                              <a:latin typeface="Cambria Math"/>
                            </a:rPr>
                            <m:t>𝛻</m:t>
                          </m:r>
                        </m:e>
                        <m:sup>
                          <m:r>
                            <a:rPr lang="en-GB" sz="1800" i="1">
                              <a:latin typeface="Cambria Math"/>
                            </a:rPr>
                            <m:t>2</m:t>
                          </m:r>
                        </m:sup>
                      </m:sSup>
                      <m:r>
                        <a:rPr lang="en-GB" sz="1800" i="1">
                          <a:latin typeface="Cambria Math"/>
                        </a:rPr>
                        <m:t>𝑝</m:t>
                      </m:r>
                    </m:oMath>
                  </m:oMathPara>
                </a14:m>
                <a:endParaRPr lang="en-GB" sz="1800" dirty="0" smtClean="0"/>
              </a:p>
              <a:p>
                <a:pPr marL="811530" lvl="1" indent="-400050">
                  <a:buFont typeface="+mj-lt"/>
                  <a:buAutoNum type="arabicPeriod" startAt="4"/>
                </a:pPr>
                <a:r>
                  <a:rPr lang="en-GB" sz="1800" dirty="0" smtClean="0"/>
                  <a:t>Pressure correction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𝑛</m:t>
                        </m:r>
                        <m:r>
                          <a:rPr lang="es-ES" sz="1800" b="0" i="1" smtClean="0">
                            <a:latin typeface="Cambria Math"/>
                          </a:rPr>
                          <m:t>+1</m:t>
                        </m:r>
                      </m:sup>
                    </m:sSup>
                  </m:oMath>
                </a14:m>
                <a:endParaRPr lang="en-GB" sz="1800" dirty="0" smtClean="0"/>
              </a:p>
              <a:p>
                <a:pPr marL="411480" lvl="1" indent="0">
                  <a:buNone/>
                </a:pPr>
                <a14:m>
                  <m:oMathPara xmlns:m="http://schemas.openxmlformats.org/officeDocument/2006/math">
                    <m:oMathParaPr>
                      <m:jc m:val="centerGroup"/>
                    </m:oMathParaPr>
                    <m:oMath xmlns:m="http://schemas.openxmlformats.org/officeDocument/2006/math">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𝑛</m:t>
                          </m:r>
                          <m:r>
                            <a:rPr lang="en-GB" sz="1800" i="1">
                              <a:latin typeface="Cambria Math"/>
                            </a:rPr>
                            <m:t>+1</m:t>
                          </m:r>
                        </m:sup>
                      </m:sSup>
                      <m:r>
                        <a:rPr lang="en-GB" sz="1800" i="1">
                          <a:latin typeface="Cambria Math"/>
                        </a:rPr>
                        <m:t>=</m:t>
                      </m:r>
                      <m:sSup>
                        <m:sSupPr>
                          <m:ctrlPr>
                            <a:rPr lang="es-ES" sz="1800" i="1">
                              <a:latin typeface="Cambria Math"/>
                            </a:rPr>
                          </m:ctrlPr>
                        </m:sSupPr>
                        <m:e>
                          <m:acc>
                            <m:accPr>
                              <m:chr m:val="⃗"/>
                              <m:ctrlPr>
                                <a:rPr lang="es-ES" sz="1800" i="1">
                                  <a:latin typeface="Cambria Math"/>
                                </a:rPr>
                              </m:ctrlPr>
                            </m:accPr>
                            <m:e>
                              <m:r>
                                <a:rPr lang="en-GB" sz="1800" i="1">
                                  <a:latin typeface="Cambria Math"/>
                                </a:rPr>
                                <m:t>𝑣</m:t>
                              </m:r>
                            </m:e>
                          </m:acc>
                        </m:e>
                        <m:sup>
                          <m:r>
                            <a:rPr lang="en-GB" sz="1800" i="1">
                              <a:latin typeface="Cambria Math"/>
                            </a:rPr>
                            <m:t>𝑃</m:t>
                          </m:r>
                        </m:sup>
                      </m:sSup>
                      <m:r>
                        <a:rPr lang="en-GB" sz="1800" i="1">
                          <a:latin typeface="Cambria Math"/>
                        </a:rPr>
                        <m:t>−</m:t>
                      </m:r>
                      <m:f>
                        <m:fPr>
                          <m:ctrlPr>
                            <a:rPr lang="es-ES" sz="1800" i="1">
                              <a:latin typeface="Cambria Math"/>
                            </a:rPr>
                          </m:ctrlPr>
                        </m:fPr>
                        <m:num>
                          <m:r>
                            <m:rPr>
                              <m:sty m:val="p"/>
                            </m:rPr>
                            <a:rPr lang="en-GB" sz="1800">
                              <a:latin typeface="Cambria Math"/>
                            </a:rPr>
                            <m:t>Δ</m:t>
                          </m:r>
                          <m:r>
                            <a:rPr lang="en-GB" sz="1800" i="1">
                              <a:latin typeface="Cambria Math"/>
                            </a:rPr>
                            <m:t>𝑡</m:t>
                          </m:r>
                        </m:num>
                        <m:den>
                          <m:r>
                            <a:rPr lang="en-GB" sz="1800" i="1">
                              <a:latin typeface="Cambria Math"/>
                            </a:rPr>
                            <m:t>𝜌</m:t>
                          </m:r>
                        </m:den>
                      </m:f>
                      <m:r>
                        <a:rPr lang="en-GB" sz="1800">
                          <a:latin typeface="Cambria Math"/>
                        </a:rPr>
                        <m:t>𝛻</m:t>
                      </m:r>
                      <m:sSup>
                        <m:sSupPr>
                          <m:ctrlPr>
                            <a:rPr lang="es-ES" sz="1800" i="1">
                              <a:latin typeface="Cambria Math"/>
                            </a:rPr>
                          </m:ctrlPr>
                        </m:sSupPr>
                        <m:e>
                          <m:r>
                            <a:rPr lang="en-GB" sz="1800" i="1">
                              <a:latin typeface="Cambria Math"/>
                            </a:rPr>
                            <m:t>𝑝</m:t>
                          </m:r>
                        </m:e>
                        <m:sup>
                          <m:r>
                            <a:rPr lang="en-GB" sz="1800" i="1">
                              <a:latin typeface="Cambria Math"/>
                            </a:rPr>
                            <m:t>𝑛</m:t>
                          </m:r>
                          <m:r>
                            <a:rPr lang="en-GB" sz="1800" i="1">
                              <a:latin typeface="Cambria Math"/>
                            </a:rPr>
                            <m:t>+1</m:t>
                          </m:r>
                        </m:sup>
                      </m:sSup>
                    </m:oMath>
                  </m:oMathPara>
                </a14:m>
                <a:endParaRPr lang="en-GB" sz="1800" dirty="0"/>
              </a:p>
            </p:txBody>
          </p:sp>
        </mc:Choice>
        <mc:Fallback xmlns="">
          <p:sp>
            <p:nvSpPr>
              <p:cNvPr id="4" name="2 Marcador de contenido"/>
              <p:cNvSpPr txBox="1">
                <a:spLocks noRot="1" noChangeAspect="1" noMove="1" noResize="1" noEditPoints="1" noAdjustHandles="1" noChangeArrowheads="1" noChangeShapeType="1" noTextEdit="1"/>
              </p:cNvSpPr>
              <p:nvPr/>
            </p:nvSpPr>
            <p:spPr>
              <a:xfrm>
                <a:off x="467544" y="1758396"/>
                <a:ext cx="7850832" cy="4771592"/>
              </a:xfrm>
              <a:prstGeom prst="rect">
                <a:avLst/>
              </a:prstGeom>
              <a:blipFill rotWithShape="1">
                <a:blip r:embed="rId2"/>
                <a:stretch>
                  <a:fillRect t="-636"/>
                </a:stretch>
              </a:blipFill>
            </p:spPr>
            <p:txBody>
              <a:bodyPr/>
              <a:lstStyle/>
              <a:p>
                <a:r>
                  <a:rPr lang="es-ES">
                    <a:noFill/>
                  </a:rPr>
                  <a:t> </a:t>
                </a:r>
              </a:p>
            </p:txBody>
          </p:sp>
        </mc:Fallback>
      </mc:AlternateContent>
      <p:grpSp>
        <p:nvGrpSpPr>
          <p:cNvPr id="5" name="4 Grupo"/>
          <p:cNvGrpSpPr/>
          <p:nvPr/>
        </p:nvGrpSpPr>
        <p:grpSpPr>
          <a:xfrm>
            <a:off x="5374345" y="5301425"/>
            <a:ext cx="2727779" cy="1224136"/>
            <a:chOff x="395536" y="4869160"/>
            <a:chExt cx="3240360" cy="1368152"/>
          </a:xfrm>
        </p:grpSpPr>
        <p:sp>
          <p:nvSpPr>
            <p:cNvPr id="6"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7"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3"/>
                  <a:stretch>
                    <a:fillRect/>
                  </a:stretch>
                </a:blipFill>
                <a:ln>
                  <a:solidFill>
                    <a:schemeClr val="tx1"/>
                  </a:solidFill>
                </a:ln>
              </p:spPr>
              <p:txBody>
                <a:bodyPr/>
                <a:lstStyle/>
                <a:p>
                  <a:r>
                    <a:rPr lang="es-ES">
                      <a:noFill/>
                    </a:rPr>
                    <a:t> </a:t>
                  </a:r>
                </a:p>
              </p:txBody>
            </p:sp>
          </mc:Fallback>
        </mc:AlternateContent>
        <p:sp>
          <p:nvSpPr>
            <p:cNvPr id="8"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34"/>
                <p:cNvSpPr txBox="1"/>
                <p:nvPr/>
              </p:nvSpPr>
              <p:spPr>
                <a:xfrm>
                  <a:off x="623263" y="5013176"/>
                  <a:ext cx="661182" cy="504056"/>
                </a:xfrm>
                <a:prstGeom prst="rect">
                  <a:avLst/>
                </a:prstGeom>
                <a:ln>
                  <a:noFill/>
                </a:ln>
              </p:spPr>
              <p:txBody>
                <a:bodyPr vert="horz" wrap="square" lIns="91440" tIns="45720" rIns="91440" bIns="45720" rtlCol="0">
                  <a:normAutofit fontScale="55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0"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4"/>
                  <a:stretch>
                    <a:fillRect r="-989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TextBox 35"/>
                <p:cNvSpPr txBox="1"/>
                <p:nvPr/>
              </p:nvSpPr>
              <p:spPr>
                <a:xfrm>
                  <a:off x="755576"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5"/>
                  <a:stretch>
                    <a:fillRect r="-11765"/>
                  </a:stretch>
                </a:blipFill>
                <a:ln>
                  <a:noFill/>
                </a:ln>
              </p:spPr>
              <p:txBody>
                <a:bodyPr/>
                <a:lstStyle/>
                <a:p>
                  <a:r>
                    <a:rPr lang="es-ES">
                      <a:noFill/>
                    </a:rPr>
                    <a:t> </a:t>
                  </a:r>
                </a:p>
              </p:txBody>
            </p:sp>
          </mc:Fallback>
        </mc:AlternateContent>
        <p:sp>
          <p:nvSpPr>
            <p:cNvPr id="12"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37"/>
                <p:cNvSpPr txBox="1"/>
                <p:nvPr/>
              </p:nvSpPr>
              <p:spPr>
                <a:xfrm>
                  <a:off x="1689424" y="5013176"/>
                  <a:ext cx="661182" cy="504056"/>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4"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6"/>
                  <a:stretch>
                    <a:fillRect r="-1521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TextBox 38"/>
                <p:cNvSpPr txBox="1"/>
                <p:nvPr/>
              </p:nvSpPr>
              <p:spPr>
                <a:xfrm>
                  <a:off x="1821737" y="5517232"/>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5"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7"/>
                  <a:stretch>
                    <a:fillRect r="-4950"/>
                  </a:stretch>
                </a:blipFill>
                <a:ln>
                  <a:noFill/>
                </a:ln>
              </p:spPr>
              <p:txBody>
                <a:bodyPr/>
                <a:lstStyle/>
                <a:p>
                  <a:r>
                    <a:rPr lang="es-ES">
                      <a:noFill/>
                    </a:rPr>
                    <a:t> </a:t>
                  </a:r>
                </a:p>
              </p:txBody>
            </p:sp>
          </mc:Fallback>
        </mc:AlternateContent>
        <p:sp>
          <p:nvSpPr>
            <p:cNvPr id="16"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41"/>
                <p:cNvSpPr txBox="1"/>
                <p:nvPr/>
              </p:nvSpPr>
              <p:spPr>
                <a:xfrm>
                  <a:off x="2756720" y="5007929"/>
                  <a:ext cx="661182" cy="504056"/>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8"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8"/>
                  <a:stretch>
                    <a:fillRect r="-14286"/>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TextBox 42"/>
                <p:cNvSpPr txBox="1"/>
                <p:nvPr/>
              </p:nvSpPr>
              <p:spPr>
                <a:xfrm>
                  <a:off x="2889033" y="5511985"/>
                  <a:ext cx="733190" cy="720080"/>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9"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9"/>
                  <a:stretch>
                    <a:fillRect r="-3960"/>
                  </a:stretch>
                </a:blipFill>
                <a:ln>
                  <a:noFill/>
                </a:ln>
              </p:spPr>
              <p:txBody>
                <a:bodyPr/>
                <a:lstStyle/>
                <a:p>
                  <a:r>
                    <a:rPr lang="es-ES">
                      <a:noFill/>
                    </a:rPr>
                    <a:t> </a:t>
                  </a:r>
                </a:p>
              </p:txBody>
            </p:sp>
          </mc:Fallback>
        </mc:AlternateContent>
        <p:sp>
          <p:nvSpPr>
            <p:cNvPr id="20"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2590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5431"/>
            <a:ext cx="8229600" cy="1066800"/>
          </a:xfrm>
        </p:spPr>
        <p:txBody>
          <a:bodyPr/>
          <a:lstStyle/>
          <a:p>
            <a:r>
              <a:rPr lang="en-GB" dirty="0" smtClean="0"/>
              <a:t>Staggered meshes</a:t>
            </a:r>
            <a:endParaRPr lang="en-GB" dirty="0"/>
          </a:p>
        </p:txBody>
      </p:sp>
      <p:sp>
        <p:nvSpPr>
          <p:cNvPr id="3" name="2 Marcador de contenido"/>
          <p:cNvSpPr>
            <a:spLocks noGrp="1"/>
          </p:cNvSpPr>
          <p:nvPr>
            <p:ph idx="1"/>
          </p:nvPr>
        </p:nvSpPr>
        <p:spPr>
          <a:xfrm>
            <a:off x="457200" y="1819934"/>
            <a:ext cx="3250704" cy="2113122"/>
          </a:xfrm>
        </p:spPr>
        <p:txBody>
          <a:bodyPr>
            <a:normAutofit/>
          </a:bodyPr>
          <a:lstStyle/>
          <a:p>
            <a:r>
              <a:rPr lang="en-GB" sz="2000" dirty="0" smtClean="0"/>
              <a:t>To avoid unrealistic solutions</a:t>
            </a:r>
          </a:p>
          <a:p>
            <a:r>
              <a:rPr lang="en-GB" sz="2000" dirty="0" smtClean="0"/>
              <a:t>Three control volumes:</a:t>
            </a:r>
          </a:p>
          <a:p>
            <a:pPr lvl="1"/>
            <a:r>
              <a:rPr lang="en-GB" sz="1800" dirty="0" smtClean="0">
                <a:solidFill>
                  <a:schemeClr val="tx1"/>
                </a:solidFill>
              </a:rPr>
              <a:t>Pressure</a:t>
            </a:r>
          </a:p>
          <a:p>
            <a:pPr lvl="1"/>
            <a:r>
              <a:rPr lang="en-GB" sz="1800" dirty="0" smtClean="0"/>
              <a:t>Horizontal velocity</a:t>
            </a:r>
          </a:p>
          <a:p>
            <a:pPr lvl="1"/>
            <a:r>
              <a:rPr lang="en-GB" sz="1800" dirty="0" smtClean="0">
                <a:solidFill>
                  <a:schemeClr val="accent3"/>
                </a:solidFill>
              </a:rPr>
              <a:t>Vertical  velocity</a:t>
            </a:r>
          </a:p>
        </p:txBody>
      </p:sp>
      <p:grpSp>
        <p:nvGrpSpPr>
          <p:cNvPr id="4" name="519 Grupo"/>
          <p:cNvGrpSpPr/>
          <p:nvPr/>
        </p:nvGrpSpPr>
        <p:grpSpPr>
          <a:xfrm>
            <a:off x="4016604" y="1619684"/>
            <a:ext cx="4973955" cy="4926330"/>
            <a:chOff x="0" y="0"/>
            <a:chExt cx="4973955" cy="4926330"/>
          </a:xfrm>
        </p:grpSpPr>
        <p:grpSp>
          <p:nvGrpSpPr>
            <p:cNvPr id="5" name="453 Grupo"/>
            <p:cNvGrpSpPr/>
            <p:nvPr/>
          </p:nvGrpSpPr>
          <p:grpSpPr>
            <a:xfrm>
              <a:off x="209550" y="248603"/>
              <a:ext cx="4533900" cy="4467225"/>
              <a:chOff x="0" y="0"/>
              <a:chExt cx="4533900" cy="4467225"/>
            </a:xfrm>
          </p:grpSpPr>
          <p:sp>
            <p:nvSpPr>
              <p:cNvPr id="26" name="452 Rectángulo"/>
              <p:cNvSpPr/>
              <p:nvPr/>
            </p:nvSpPr>
            <p:spPr>
              <a:xfrm>
                <a:off x="892454" y="3123590"/>
                <a:ext cx="926821" cy="915010"/>
              </a:xfrm>
              <a:prstGeom prst="rect">
                <a:avLst/>
              </a:prstGeom>
              <a:solidFill>
                <a:schemeClr val="accent3">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451 Rectángulo"/>
              <p:cNvSpPr/>
              <p:nvPr/>
            </p:nvSpPr>
            <p:spPr>
              <a:xfrm>
                <a:off x="468173" y="885139"/>
                <a:ext cx="904723" cy="867461"/>
              </a:xfrm>
              <a:prstGeom prst="rect">
                <a:avLst/>
              </a:prstGeom>
              <a:solidFill>
                <a:schemeClr val="accent2">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8" name="450 Grupo"/>
              <p:cNvGrpSpPr/>
              <p:nvPr/>
            </p:nvGrpSpPr>
            <p:grpSpPr>
              <a:xfrm>
                <a:off x="0" y="0"/>
                <a:ext cx="4533900" cy="4467225"/>
                <a:chOff x="0" y="0"/>
                <a:chExt cx="4533900" cy="4467225"/>
              </a:xfrm>
            </p:grpSpPr>
            <p:grpSp>
              <p:nvGrpSpPr>
                <p:cNvPr id="29" name="428 Grupo"/>
                <p:cNvGrpSpPr/>
                <p:nvPr/>
              </p:nvGrpSpPr>
              <p:grpSpPr>
                <a:xfrm>
                  <a:off x="0" y="0"/>
                  <a:ext cx="4533900" cy="4467225"/>
                  <a:chOff x="0" y="0"/>
                  <a:chExt cx="4533900" cy="4467225"/>
                </a:xfrm>
              </p:grpSpPr>
              <p:grpSp>
                <p:nvGrpSpPr>
                  <p:cNvPr id="51" name="258 Grupo"/>
                  <p:cNvGrpSpPr/>
                  <p:nvPr/>
                </p:nvGrpSpPr>
                <p:grpSpPr>
                  <a:xfrm>
                    <a:off x="0" y="0"/>
                    <a:ext cx="4533900" cy="4467225"/>
                    <a:chOff x="0" y="0"/>
                    <a:chExt cx="4533900" cy="4467225"/>
                  </a:xfrm>
                </p:grpSpPr>
                <p:sp>
                  <p:nvSpPr>
                    <p:cNvPr id="73" name="295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4" name="341 Grupo"/>
                    <p:cNvGrpSpPr/>
                    <p:nvPr/>
                  </p:nvGrpSpPr>
                  <p:grpSpPr>
                    <a:xfrm>
                      <a:off x="0" y="0"/>
                      <a:ext cx="4533900" cy="4467225"/>
                      <a:chOff x="0" y="0"/>
                      <a:chExt cx="4533900" cy="4467225"/>
                    </a:xfrm>
                  </p:grpSpPr>
                  <p:sp>
                    <p:nvSpPr>
                      <p:cNvPr id="75" name="342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6" name="343 Grupo"/>
                      <p:cNvGrpSpPr/>
                      <p:nvPr/>
                    </p:nvGrpSpPr>
                    <p:grpSpPr>
                      <a:xfrm>
                        <a:off x="0" y="0"/>
                        <a:ext cx="4533900" cy="4467225"/>
                        <a:chOff x="0" y="0"/>
                        <a:chExt cx="4533900" cy="4467225"/>
                      </a:xfrm>
                    </p:grpSpPr>
                    <p:sp>
                      <p:nvSpPr>
                        <p:cNvPr id="77" name="344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78" name="345 Grupo"/>
                        <p:cNvGrpSpPr/>
                        <p:nvPr/>
                      </p:nvGrpSpPr>
                      <p:grpSpPr>
                        <a:xfrm>
                          <a:off x="0" y="0"/>
                          <a:ext cx="4533900" cy="4467225"/>
                          <a:chOff x="0" y="0"/>
                          <a:chExt cx="4533900" cy="4467225"/>
                        </a:xfrm>
                      </p:grpSpPr>
                      <p:grpSp>
                        <p:nvGrpSpPr>
                          <p:cNvPr id="79" name="346 Grupo"/>
                          <p:cNvGrpSpPr/>
                          <p:nvPr/>
                        </p:nvGrpSpPr>
                        <p:grpSpPr>
                          <a:xfrm>
                            <a:off x="0" y="0"/>
                            <a:ext cx="4533900" cy="4467225"/>
                            <a:chOff x="0" y="0"/>
                            <a:chExt cx="4533900" cy="4467225"/>
                          </a:xfrm>
                        </p:grpSpPr>
                        <p:cxnSp>
                          <p:nvCxnSpPr>
                            <p:cNvPr id="103" name="347 Conector recto"/>
                            <p:cNvCxnSpPr/>
                            <p:nvPr/>
                          </p:nvCxnSpPr>
                          <p:spPr>
                            <a:xfrm>
                              <a:off x="0" y="9525"/>
                              <a:ext cx="0" cy="445770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348 Conector recto"/>
                            <p:cNvCxnSpPr/>
                            <p:nvPr/>
                          </p:nvCxnSpPr>
                          <p:spPr>
                            <a:xfrm flipH="1">
                              <a:off x="0" y="0"/>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349 Conector recto"/>
                            <p:cNvCxnSpPr/>
                            <p:nvPr/>
                          </p:nvCxnSpPr>
                          <p:spPr>
                            <a:xfrm flipH="1">
                              <a:off x="0" y="4467225"/>
                              <a:ext cx="453326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350 Conector recto"/>
                            <p:cNvCxnSpPr/>
                            <p:nvPr/>
                          </p:nvCxnSpPr>
                          <p:spPr>
                            <a:xfrm>
                              <a:off x="895350"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7" name="351 Conector recto"/>
                            <p:cNvCxnSpPr/>
                            <p:nvPr/>
                          </p:nvCxnSpPr>
                          <p:spPr>
                            <a:xfrm>
                              <a:off x="1819275" y="0"/>
                              <a:ext cx="0" cy="4467225"/>
                            </a:xfrm>
                            <a:prstGeom prst="line">
                              <a:avLst/>
                            </a:prstGeom>
                          </p:spPr>
                          <p:style>
                            <a:lnRef idx="1">
                              <a:schemeClr val="dk1"/>
                            </a:lnRef>
                            <a:fillRef idx="0">
                              <a:schemeClr val="dk1"/>
                            </a:fillRef>
                            <a:effectRef idx="0">
                              <a:schemeClr val="dk1"/>
                            </a:effectRef>
                            <a:fontRef idx="minor">
                              <a:schemeClr val="tx1"/>
                            </a:fontRef>
                          </p:style>
                        </p:cxnSp>
                        <p:cxnSp>
                          <p:nvCxnSpPr>
                            <p:cNvPr id="108" name="352 Conector recto"/>
                            <p:cNvCxnSpPr/>
                            <p:nvPr/>
                          </p:nvCxnSpPr>
                          <p:spPr>
                            <a:xfrm>
                              <a:off x="271462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09" name="377 Conector recto"/>
                            <p:cNvCxnSpPr/>
                            <p:nvPr/>
                          </p:nvCxnSpPr>
                          <p:spPr>
                            <a:xfrm>
                              <a:off x="3609975" y="9525"/>
                              <a:ext cx="0" cy="4457700"/>
                            </a:xfrm>
                            <a:prstGeom prst="line">
                              <a:avLst/>
                            </a:prstGeom>
                          </p:spPr>
                          <p:style>
                            <a:lnRef idx="1">
                              <a:schemeClr val="dk1"/>
                            </a:lnRef>
                            <a:fillRef idx="0">
                              <a:schemeClr val="dk1"/>
                            </a:fillRef>
                            <a:effectRef idx="0">
                              <a:schemeClr val="dk1"/>
                            </a:effectRef>
                            <a:fontRef idx="minor">
                              <a:schemeClr val="tx1"/>
                            </a:fontRef>
                          </p:style>
                        </p:cxnSp>
                        <p:cxnSp>
                          <p:nvCxnSpPr>
                            <p:cNvPr id="110" name="380 Conector recto"/>
                            <p:cNvCxnSpPr/>
                            <p:nvPr/>
                          </p:nvCxnSpPr>
                          <p:spPr>
                            <a:xfrm>
                              <a:off x="4533900" y="0"/>
                              <a:ext cx="0" cy="4467225"/>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381 Conector recto"/>
                            <p:cNvCxnSpPr/>
                            <p:nvPr/>
                          </p:nvCxnSpPr>
                          <p:spPr>
                            <a:xfrm flipH="1">
                              <a:off x="0" y="8858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2" name="382 Conector recto"/>
                            <p:cNvCxnSpPr/>
                            <p:nvPr/>
                          </p:nvCxnSpPr>
                          <p:spPr>
                            <a:xfrm flipH="1">
                              <a:off x="0" y="1752600"/>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3" name="383 Conector recto"/>
                            <p:cNvCxnSpPr/>
                            <p:nvPr/>
                          </p:nvCxnSpPr>
                          <p:spPr>
                            <a:xfrm flipH="1">
                              <a:off x="0" y="2676525"/>
                              <a:ext cx="4533265" cy="0"/>
                            </a:xfrm>
                            <a:prstGeom prst="line">
                              <a:avLst/>
                            </a:prstGeom>
                          </p:spPr>
                          <p:style>
                            <a:lnRef idx="1">
                              <a:schemeClr val="dk1"/>
                            </a:lnRef>
                            <a:fillRef idx="0">
                              <a:schemeClr val="dk1"/>
                            </a:fillRef>
                            <a:effectRef idx="0">
                              <a:schemeClr val="dk1"/>
                            </a:effectRef>
                            <a:fontRef idx="minor">
                              <a:schemeClr val="tx1"/>
                            </a:fontRef>
                          </p:style>
                        </p:cxnSp>
                        <p:cxnSp>
                          <p:nvCxnSpPr>
                            <p:cNvPr id="114" name="384 Conector recto"/>
                            <p:cNvCxnSpPr/>
                            <p:nvPr/>
                          </p:nvCxnSpPr>
                          <p:spPr>
                            <a:xfrm flipH="1">
                              <a:off x="0" y="3581400"/>
                              <a:ext cx="4533265" cy="0"/>
                            </a:xfrm>
                            <a:prstGeom prst="line">
                              <a:avLst/>
                            </a:prstGeom>
                          </p:spPr>
                          <p:style>
                            <a:lnRef idx="1">
                              <a:schemeClr val="dk1"/>
                            </a:lnRef>
                            <a:fillRef idx="0">
                              <a:schemeClr val="dk1"/>
                            </a:fillRef>
                            <a:effectRef idx="0">
                              <a:schemeClr val="dk1"/>
                            </a:effectRef>
                            <a:fontRef idx="minor">
                              <a:schemeClr val="tx1"/>
                            </a:fontRef>
                          </p:style>
                        </p:cxnSp>
                      </p:grpSp>
                      <p:sp>
                        <p:nvSpPr>
                          <p:cNvPr id="80" name="385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1" name="386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2" name="387 Elipse"/>
                          <p:cNvSpPr/>
                          <p:nvPr/>
                        </p:nvSpPr>
                        <p:spPr>
                          <a:xfrm>
                            <a:off x="4191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3" name="388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4" name="389 Elipse"/>
                          <p:cNvSpPr/>
                          <p:nvPr/>
                        </p:nvSpPr>
                        <p:spPr>
                          <a:xfrm>
                            <a:off x="40576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5" name="390 Elipse"/>
                          <p:cNvSpPr/>
                          <p:nvPr/>
                        </p:nvSpPr>
                        <p:spPr>
                          <a:xfrm>
                            <a:off x="4191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6" name="391 Elipse"/>
                          <p:cNvSpPr/>
                          <p:nvPr/>
                        </p:nvSpPr>
                        <p:spPr>
                          <a:xfrm>
                            <a:off x="133350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7" name="392 Elipse"/>
                          <p:cNvSpPr/>
                          <p:nvPr/>
                        </p:nvSpPr>
                        <p:spPr>
                          <a:xfrm>
                            <a:off x="22288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8" name="393 Elipse"/>
                          <p:cNvSpPr/>
                          <p:nvPr/>
                        </p:nvSpPr>
                        <p:spPr>
                          <a:xfrm>
                            <a:off x="31432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89" name="394 Elipse"/>
                          <p:cNvSpPr/>
                          <p:nvPr/>
                        </p:nvSpPr>
                        <p:spPr>
                          <a:xfrm>
                            <a:off x="4057650" y="40005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0" name="395 Elipse"/>
                          <p:cNvSpPr/>
                          <p:nvPr/>
                        </p:nvSpPr>
                        <p:spPr>
                          <a:xfrm>
                            <a:off x="4191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1" name="396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2" name="397 Elipse"/>
                          <p:cNvSpPr/>
                          <p:nvPr/>
                        </p:nvSpPr>
                        <p:spPr>
                          <a:xfrm>
                            <a:off x="40576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3" name="398 Elipse"/>
                          <p:cNvSpPr/>
                          <p:nvPr/>
                        </p:nvSpPr>
                        <p:spPr>
                          <a:xfrm>
                            <a:off x="4191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4" name="399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5" name="400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6" name="401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7" name="402 Elipse"/>
                          <p:cNvSpPr/>
                          <p:nvPr/>
                        </p:nvSpPr>
                        <p:spPr>
                          <a:xfrm>
                            <a:off x="40386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8" name="403 Elipse"/>
                          <p:cNvSpPr/>
                          <p:nvPr/>
                        </p:nvSpPr>
                        <p:spPr>
                          <a:xfrm>
                            <a:off x="4191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9" name="404 Elipse"/>
                          <p:cNvSpPr/>
                          <p:nvPr/>
                        </p:nvSpPr>
                        <p:spPr>
                          <a:xfrm>
                            <a:off x="133350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0" name="405 Elipse"/>
                          <p:cNvSpPr/>
                          <p:nvPr/>
                        </p:nvSpPr>
                        <p:spPr>
                          <a:xfrm>
                            <a:off x="2228850" y="397192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1" name="406 Elipse"/>
                          <p:cNvSpPr/>
                          <p:nvPr/>
                        </p:nvSpPr>
                        <p:spPr>
                          <a:xfrm>
                            <a:off x="314325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2" name="407 Elipse"/>
                          <p:cNvSpPr/>
                          <p:nvPr/>
                        </p:nvSpPr>
                        <p:spPr>
                          <a:xfrm>
                            <a:off x="4038600" y="3962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grpSp>
              <p:grpSp>
                <p:nvGrpSpPr>
                  <p:cNvPr id="52" name="427 Grupo"/>
                  <p:cNvGrpSpPr/>
                  <p:nvPr/>
                </p:nvGrpSpPr>
                <p:grpSpPr>
                  <a:xfrm>
                    <a:off x="695325" y="447675"/>
                    <a:ext cx="3145155" cy="3581400"/>
                    <a:chOff x="0" y="0"/>
                    <a:chExt cx="3145155" cy="3581400"/>
                  </a:xfrm>
                </p:grpSpPr>
                <p:cxnSp>
                  <p:nvCxnSpPr>
                    <p:cNvPr id="53" name="420 Conector recto de flecha"/>
                    <p:cNvCxnSpPr/>
                    <p:nvPr/>
                  </p:nvCxnSpPr>
                  <p:spPr>
                    <a:xfrm>
                      <a:off x="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4" name="421 Conector recto de flecha"/>
                    <p:cNvCxnSpPr/>
                    <p:nvPr/>
                  </p:nvCxnSpPr>
                  <p:spPr>
                    <a:xfrm>
                      <a:off x="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5" name="299 Conector recto de flecha"/>
                    <p:cNvCxnSpPr/>
                    <p:nvPr/>
                  </p:nvCxnSpPr>
                  <p:spPr>
                    <a:xfrm>
                      <a:off x="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6" name="408 Conector recto de flecha"/>
                    <p:cNvCxnSpPr/>
                    <p:nvPr/>
                  </p:nvCxnSpPr>
                  <p:spPr>
                    <a:xfrm>
                      <a:off x="0" y="26670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7" name="409 Conector recto de flecha"/>
                    <p:cNvCxnSpPr/>
                    <p:nvPr/>
                  </p:nvCxnSpPr>
                  <p:spPr>
                    <a:xfrm>
                      <a:off x="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8" name="410 Conector recto de flecha"/>
                    <p:cNvCxnSpPr/>
                    <p:nvPr/>
                  </p:nvCxnSpPr>
                  <p:spPr>
                    <a:xfrm>
                      <a:off x="933450" y="35814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9" name="411 Conector recto de flecha"/>
                    <p:cNvCxnSpPr/>
                    <p:nvPr/>
                  </p:nvCxnSpPr>
                  <p:spPr>
                    <a:xfrm>
                      <a:off x="9334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0" name="412 Conector recto de flecha"/>
                    <p:cNvCxnSpPr/>
                    <p:nvPr/>
                  </p:nvCxnSpPr>
                  <p:spPr>
                    <a:xfrm>
                      <a:off x="9334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1" name="413 Conector recto de flecha"/>
                    <p:cNvCxnSpPr/>
                    <p:nvPr/>
                  </p:nvCxnSpPr>
                  <p:spPr>
                    <a:xfrm>
                      <a:off x="9334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2" name="414 Conector recto de flecha"/>
                    <p:cNvCxnSpPr/>
                    <p:nvPr/>
                  </p:nvCxnSpPr>
                  <p:spPr>
                    <a:xfrm>
                      <a:off x="9334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3" name="415 Conector recto de flecha"/>
                    <p:cNvCxnSpPr/>
                    <p:nvPr/>
                  </p:nvCxnSpPr>
                  <p:spPr>
                    <a:xfrm>
                      <a:off x="18097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4" name="416 Conector recto de flecha"/>
                    <p:cNvCxnSpPr/>
                    <p:nvPr/>
                  </p:nvCxnSpPr>
                  <p:spPr>
                    <a:xfrm>
                      <a:off x="18097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5" name="417 Conector recto de flecha"/>
                    <p:cNvCxnSpPr/>
                    <p:nvPr/>
                  </p:nvCxnSpPr>
                  <p:spPr>
                    <a:xfrm>
                      <a:off x="18097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6" name="418 Conector recto de flecha"/>
                    <p:cNvCxnSpPr/>
                    <p:nvPr/>
                  </p:nvCxnSpPr>
                  <p:spPr>
                    <a:xfrm>
                      <a:off x="18097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7" name="419 Conector recto de flecha"/>
                    <p:cNvCxnSpPr/>
                    <p:nvPr/>
                  </p:nvCxnSpPr>
                  <p:spPr>
                    <a:xfrm>
                      <a:off x="18097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8" name="422 Conector recto de flecha"/>
                    <p:cNvCxnSpPr/>
                    <p:nvPr/>
                  </p:nvCxnSpPr>
                  <p:spPr>
                    <a:xfrm>
                      <a:off x="2724150" y="35718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9" name="423 Conector recto de flecha"/>
                    <p:cNvCxnSpPr/>
                    <p:nvPr/>
                  </p:nvCxnSpPr>
                  <p:spPr>
                    <a:xfrm>
                      <a:off x="2724150" y="267652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0" name="424 Conector recto de flecha"/>
                    <p:cNvCxnSpPr/>
                    <p:nvPr/>
                  </p:nvCxnSpPr>
                  <p:spPr>
                    <a:xfrm>
                      <a:off x="2724150" y="1781175"/>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1" name="425 Conector recto de flecha"/>
                    <p:cNvCxnSpPr/>
                    <p:nvPr/>
                  </p:nvCxnSpPr>
                  <p:spPr>
                    <a:xfrm>
                      <a:off x="2724150" y="87630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2" name="426 Conector recto de flecha"/>
                    <p:cNvCxnSpPr/>
                    <p:nvPr/>
                  </p:nvCxnSpPr>
                  <p:spPr>
                    <a:xfrm>
                      <a:off x="2724150" y="0"/>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30" name="449 Grupo"/>
                <p:cNvGrpSpPr/>
                <p:nvPr/>
              </p:nvGrpSpPr>
              <p:grpSpPr>
                <a:xfrm>
                  <a:off x="466725" y="638175"/>
                  <a:ext cx="3648075" cy="3116580"/>
                  <a:chOff x="0" y="0"/>
                  <a:chExt cx="3648075" cy="3116580"/>
                </a:xfrm>
              </p:grpSpPr>
              <p:cxnSp>
                <p:nvCxnSpPr>
                  <p:cNvPr id="31" name="429 Conector recto de flecha"/>
                  <p:cNvCxnSpPr/>
                  <p:nvPr/>
                </p:nvCxnSpPr>
                <p:spPr>
                  <a:xfrm rot="16200000">
                    <a:off x="-210503"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2" name="430 Conector recto de flecha"/>
                  <p:cNvCxnSpPr/>
                  <p:nvPr/>
                </p:nvCxnSpPr>
                <p:spPr>
                  <a:xfrm rot="16200000">
                    <a:off x="-210503"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431 Conector recto de flecha"/>
                  <p:cNvCxnSpPr/>
                  <p:nvPr/>
                </p:nvCxnSpPr>
                <p:spPr>
                  <a:xfrm rot="16200000">
                    <a:off x="-210503"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4" name="432 Conector recto de flecha"/>
                  <p:cNvCxnSpPr/>
                  <p:nvPr/>
                </p:nvCxnSpPr>
                <p:spPr>
                  <a:xfrm rot="16200000">
                    <a:off x="-210503"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5" name="433 Conector recto de flecha"/>
                  <p:cNvCxnSpPr/>
                  <p:nvPr/>
                </p:nvCxnSpPr>
                <p:spPr>
                  <a:xfrm rot="16200000">
                    <a:off x="6943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6" name="434 Conector recto de flecha"/>
                  <p:cNvCxnSpPr/>
                  <p:nvPr/>
                </p:nvCxnSpPr>
                <p:spPr>
                  <a:xfrm rot="16200000">
                    <a:off x="6943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7" name="435 Conector recto de flecha"/>
                  <p:cNvCxnSpPr/>
                  <p:nvPr/>
                </p:nvCxnSpPr>
                <p:spPr>
                  <a:xfrm rot="16200000">
                    <a:off x="6943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8" name="436 Conector recto de flecha"/>
                  <p:cNvCxnSpPr/>
                  <p:nvPr/>
                </p:nvCxnSpPr>
                <p:spPr>
                  <a:xfrm rot="16200000">
                    <a:off x="69437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9" name="437 Conector recto de flecha"/>
                  <p:cNvCxnSpPr/>
                  <p:nvPr/>
                </p:nvCxnSpPr>
                <p:spPr>
                  <a:xfrm rot="16200000">
                    <a:off x="15897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0" name="438 Conector recto de flecha"/>
                  <p:cNvCxnSpPr/>
                  <p:nvPr/>
                </p:nvCxnSpPr>
                <p:spPr>
                  <a:xfrm rot="16200000">
                    <a:off x="15897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1" name="439 Conector recto de flecha"/>
                  <p:cNvCxnSpPr/>
                  <p:nvPr/>
                </p:nvCxnSpPr>
                <p:spPr>
                  <a:xfrm rot="16200000">
                    <a:off x="158972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2" name="440 Conector recto de flecha"/>
                  <p:cNvCxnSpPr/>
                  <p:nvPr/>
                </p:nvCxnSpPr>
                <p:spPr>
                  <a:xfrm rot="16200000">
                    <a:off x="1589722"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3" name="441 Conector recto de flecha"/>
                  <p:cNvCxnSpPr/>
                  <p:nvPr/>
                </p:nvCxnSpPr>
                <p:spPr>
                  <a:xfrm rot="16200000">
                    <a:off x="250412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4" name="442 Conector recto de flecha"/>
                  <p:cNvCxnSpPr/>
                  <p:nvPr/>
                </p:nvCxnSpPr>
                <p:spPr>
                  <a:xfrm rot="16200000">
                    <a:off x="2513647"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5" name="443 Conector recto de flecha"/>
                  <p:cNvCxnSpPr/>
                  <p:nvPr/>
                </p:nvCxnSpPr>
                <p:spPr>
                  <a:xfrm rot="16200000">
                    <a:off x="250412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6" name="444 Conector recto de flecha"/>
                  <p:cNvCxnSpPr/>
                  <p:nvPr/>
                </p:nvCxnSpPr>
                <p:spPr>
                  <a:xfrm rot="16200000">
                    <a:off x="2504122"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7" name="445 Conector recto de flecha"/>
                  <p:cNvCxnSpPr/>
                  <p:nvPr/>
                </p:nvCxnSpPr>
                <p:spPr>
                  <a:xfrm rot="16200000">
                    <a:off x="3389947" y="290607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8" name="446 Conector recto de flecha"/>
                  <p:cNvCxnSpPr/>
                  <p:nvPr/>
                </p:nvCxnSpPr>
                <p:spPr>
                  <a:xfrm rot="16200000">
                    <a:off x="3399472" y="20107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49" name="447 Conector recto de flecha"/>
                  <p:cNvCxnSpPr/>
                  <p:nvPr/>
                </p:nvCxnSpPr>
                <p:spPr>
                  <a:xfrm rot="16200000">
                    <a:off x="3437572" y="10868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50" name="448 Conector recto de flecha"/>
                  <p:cNvCxnSpPr/>
                  <p:nvPr/>
                </p:nvCxnSpPr>
                <p:spPr>
                  <a:xfrm rot="16200000">
                    <a:off x="3437572" y="2200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grpSp>
        <p:cxnSp>
          <p:nvCxnSpPr>
            <p:cNvPr id="6" name="499 Conector recto de flecha"/>
            <p:cNvCxnSpPr/>
            <p:nvPr/>
          </p:nvCxnSpPr>
          <p:spPr>
            <a:xfrm>
              <a:off x="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 name="500 Conector recto de flecha"/>
            <p:cNvCxnSpPr/>
            <p:nvPr/>
          </p:nvCxnSpPr>
          <p:spPr>
            <a:xfrm>
              <a:off x="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 name="501 Conector recto de flecha"/>
            <p:cNvCxnSpPr/>
            <p:nvPr/>
          </p:nvCxnSpPr>
          <p:spPr>
            <a:xfrm>
              <a:off x="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502 Conector recto de flecha"/>
            <p:cNvCxnSpPr/>
            <p:nvPr/>
          </p:nvCxnSpPr>
          <p:spPr>
            <a:xfrm>
              <a:off x="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503 Conector recto de flecha"/>
            <p:cNvCxnSpPr/>
            <p:nvPr/>
          </p:nvCxnSpPr>
          <p:spPr>
            <a:xfrm>
              <a:off x="0" y="42776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504 Conector recto de flecha"/>
            <p:cNvCxnSpPr/>
            <p:nvPr/>
          </p:nvCxnSpPr>
          <p:spPr>
            <a:xfrm>
              <a:off x="4552950" y="6962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505 Conector recto de flecha"/>
            <p:cNvCxnSpPr/>
            <p:nvPr/>
          </p:nvCxnSpPr>
          <p:spPr>
            <a:xfrm>
              <a:off x="4552950" y="1572578"/>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506 Conector recto de flecha"/>
            <p:cNvCxnSpPr/>
            <p:nvPr/>
          </p:nvCxnSpPr>
          <p:spPr>
            <a:xfrm>
              <a:off x="4552950" y="24774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 name="507 Conector recto de flecha"/>
            <p:cNvCxnSpPr/>
            <p:nvPr/>
          </p:nvCxnSpPr>
          <p:spPr>
            <a:xfrm>
              <a:off x="4552950" y="337280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508 Conector recto de flecha"/>
            <p:cNvCxnSpPr/>
            <p:nvPr/>
          </p:nvCxnSpPr>
          <p:spPr>
            <a:xfrm>
              <a:off x="4552950" y="4268153"/>
              <a:ext cx="421005"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509 Conector recto de flecha"/>
            <p:cNvCxnSpPr/>
            <p:nvPr/>
          </p:nvCxnSpPr>
          <p:spPr>
            <a:xfrm rot="16200000">
              <a:off x="43815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510 Conector recto de flecha"/>
            <p:cNvCxnSpPr/>
            <p:nvPr/>
          </p:nvCxnSpPr>
          <p:spPr>
            <a:xfrm rot="16200000">
              <a:off x="13716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8" name="511 Conector recto de flecha"/>
            <p:cNvCxnSpPr/>
            <p:nvPr/>
          </p:nvCxnSpPr>
          <p:spPr>
            <a:xfrm rot="16200000">
              <a:off x="22764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9" name="512 Conector recto de flecha"/>
            <p:cNvCxnSpPr/>
            <p:nvPr/>
          </p:nvCxnSpPr>
          <p:spPr>
            <a:xfrm rot="16200000">
              <a:off x="3190875"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0" name="513 Conector recto de flecha"/>
            <p:cNvCxnSpPr/>
            <p:nvPr/>
          </p:nvCxnSpPr>
          <p:spPr>
            <a:xfrm rot="16200000">
              <a:off x="4114800" y="2105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514 Conector recto de flecha"/>
            <p:cNvCxnSpPr/>
            <p:nvPr/>
          </p:nvCxnSpPr>
          <p:spPr>
            <a:xfrm rot="16200000">
              <a:off x="44767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515 Conector recto de flecha"/>
            <p:cNvCxnSpPr/>
            <p:nvPr/>
          </p:nvCxnSpPr>
          <p:spPr>
            <a:xfrm rot="16200000">
              <a:off x="137160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3" name="516 Conector recto de flecha"/>
            <p:cNvCxnSpPr/>
            <p:nvPr/>
          </p:nvCxnSpPr>
          <p:spPr>
            <a:xfrm rot="16200000">
              <a:off x="2266950"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4" name="517 Conector recto de flecha"/>
            <p:cNvCxnSpPr/>
            <p:nvPr/>
          </p:nvCxnSpPr>
          <p:spPr>
            <a:xfrm rot="16200000">
              <a:off x="3171825" y="4715828"/>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5" name="518 Conector recto de flecha"/>
            <p:cNvCxnSpPr/>
            <p:nvPr/>
          </p:nvCxnSpPr>
          <p:spPr>
            <a:xfrm rot="16200000">
              <a:off x="4076700" y="4706303"/>
              <a:ext cx="421005"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grpSp>
        <p:nvGrpSpPr>
          <p:cNvPr id="130" name="129 Grupo"/>
          <p:cNvGrpSpPr/>
          <p:nvPr/>
        </p:nvGrpSpPr>
        <p:grpSpPr>
          <a:xfrm>
            <a:off x="395536" y="4799887"/>
            <a:ext cx="3240360" cy="1368152"/>
            <a:chOff x="395536" y="4869160"/>
            <a:chExt cx="3240360" cy="1368152"/>
          </a:xfrm>
        </p:grpSpPr>
        <p:sp>
          <p:nvSpPr>
            <p:cNvPr id="115" name="Rectangle 3"/>
            <p:cNvSpPr/>
            <p:nvPr/>
          </p:nvSpPr>
          <p:spPr>
            <a:xfrm>
              <a:off x="39553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6" name="Rectangle 10"/>
                <p:cNvSpPr/>
                <p:nvPr/>
              </p:nvSpPr>
              <p:spPr>
                <a:xfrm>
                  <a:off x="147565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s-ES" b="1" i="1">
                                <a:latin typeface="Cambria Math"/>
                              </a:rPr>
                            </m:ctrlPr>
                          </m:sSupPr>
                          <m:e>
                            <m:sSub>
                              <m:sSubPr>
                                <m:ctrlPr>
                                  <a:rPr lang="es-ES" b="1" i="1">
                                    <a:latin typeface="Cambria Math"/>
                                  </a:rPr>
                                </m:ctrlPr>
                              </m:sSubPr>
                              <m:e>
                                <m:r>
                                  <a:rPr lang="es-ES" b="1" i="1">
                                    <a:latin typeface="Cambria Math"/>
                                  </a:rPr>
                                  <m:t>𝒑</m:t>
                                </m:r>
                              </m:e>
                              <m:sub>
                                <m:r>
                                  <a:rPr lang="es-ES" b="1" i="1">
                                    <a:latin typeface="Cambria Math"/>
                                  </a:rPr>
                                  <m:t>𝑷</m:t>
                                </m:r>
                              </m:sub>
                            </m:sSub>
                          </m:e>
                          <m:sup>
                            <m:r>
                              <a:rPr lang="es-ES" b="1" i="1">
                                <a:latin typeface="Cambria Math"/>
                              </a:rPr>
                              <m:t>𝒏</m:t>
                            </m:r>
                            <m:r>
                              <a:rPr lang="es-ES" b="1" i="1">
                                <a:latin typeface="Cambria Math"/>
                              </a:rPr>
                              <m:t>+</m:t>
                            </m:r>
                            <m:r>
                              <a:rPr lang="es-ES" b="1" i="1">
                                <a:latin typeface="Cambria Math"/>
                              </a:rPr>
                              <m:t>𝟏</m:t>
                            </m:r>
                          </m:sup>
                        </m:sSup>
                      </m:oMath>
                    </m:oMathPara>
                  </a14:m>
                  <a:endParaRPr lang="en-US" dirty="0">
                    <a:solidFill>
                      <a:schemeClr val="tx1"/>
                    </a:solidFill>
                  </a:endParaRPr>
                </a:p>
              </p:txBody>
            </p:sp>
          </mc:Choice>
          <mc:Fallback xmlns="">
            <p:sp>
              <p:nvSpPr>
                <p:cNvPr id="116" name="Rectangle 10"/>
                <p:cNvSpPr>
                  <a:spLocks noRot="1" noChangeAspect="1" noMove="1" noResize="1" noEditPoints="1" noAdjustHandles="1" noChangeArrowheads="1" noChangeShapeType="1" noTextEdit="1"/>
                </p:cNvSpPr>
                <p:nvPr/>
              </p:nvSpPr>
              <p:spPr>
                <a:xfrm>
                  <a:off x="1475656" y="4869160"/>
                  <a:ext cx="1080120" cy="1152128"/>
                </a:xfrm>
                <a:prstGeom prst="rect">
                  <a:avLst/>
                </a:prstGeom>
                <a:blipFill rotWithShape="1">
                  <a:blip r:embed="rId2"/>
                  <a:stretch>
                    <a:fillRect/>
                  </a:stretch>
                </a:blipFill>
                <a:ln>
                  <a:solidFill>
                    <a:schemeClr val="tx1"/>
                  </a:solidFill>
                </a:ln>
              </p:spPr>
              <p:txBody>
                <a:bodyPr/>
                <a:lstStyle/>
                <a:p>
                  <a:r>
                    <a:rPr lang="es-ES">
                      <a:noFill/>
                    </a:rPr>
                    <a:t> </a:t>
                  </a:r>
                </a:p>
              </p:txBody>
            </p:sp>
          </mc:Fallback>
        </mc:AlternateContent>
        <p:sp>
          <p:nvSpPr>
            <p:cNvPr id="117" name="Rectangle 11"/>
            <p:cNvSpPr/>
            <p:nvPr/>
          </p:nvSpPr>
          <p:spPr>
            <a:xfrm>
              <a:off x="2555776" y="4869160"/>
              <a:ext cx="1080120" cy="11521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8" name="Straight Arrow Connector 32"/>
            <p:cNvCxnSpPr/>
            <p:nvPr/>
          </p:nvCxnSpPr>
          <p:spPr>
            <a:xfrm>
              <a:off x="935596"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34"/>
                <p:cNvSpPr txBox="1"/>
                <p:nvPr/>
              </p:nvSpPr>
              <p:spPr>
                <a:xfrm>
                  <a:off x="623263" y="5013176"/>
                  <a:ext cx="661182" cy="504056"/>
                </a:xfrm>
                <a:prstGeom prst="rect">
                  <a:avLst/>
                </a:prstGeom>
                <a:ln>
                  <a:noFill/>
                </a:ln>
              </p:spPr>
              <p:txBody>
                <a:bodyPr vert="horz" wrap="square" lIns="91440" tIns="45720" rIns="91440" bIns="45720" rtlCol="0">
                  <a:normAutofit fontScale="62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19" name="TextBox 34"/>
                <p:cNvSpPr txBox="1">
                  <a:spLocks noRot="1" noChangeAspect="1" noMove="1" noResize="1" noEditPoints="1" noAdjustHandles="1" noChangeArrowheads="1" noChangeShapeType="1" noTextEdit="1"/>
                </p:cNvSpPr>
                <p:nvPr/>
              </p:nvSpPr>
              <p:spPr>
                <a:xfrm>
                  <a:off x="623263" y="5013176"/>
                  <a:ext cx="661182" cy="504056"/>
                </a:xfrm>
                <a:prstGeom prst="rect">
                  <a:avLst/>
                </a:prstGeom>
                <a:blipFill rotWithShape="1">
                  <a:blip r:embed="rId3"/>
                  <a:stretch>
                    <a:fillRect r="-3670"/>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0" name="TextBox 35"/>
                <p:cNvSpPr txBox="1"/>
                <p:nvPr/>
              </p:nvSpPr>
              <p:spPr>
                <a:xfrm>
                  <a:off x="755576" y="5517232"/>
                  <a:ext cx="733190" cy="720080"/>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𝑾</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0" name="TextBox 35"/>
                <p:cNvSpPr txBox="1">
                  <a:spLocks noRot="1" noChangeAspect="1" noMove="1" noResize="1" noEditPoints="1" noAdjustHandles="1" noChangeArrowheads="1" noChangeShapeType="1" noTextEdit="1"/>
                </p:cNvSpPr>
                <p:nvPr/>
              </p:nvSpPr>
              <p:spPr>
                <a:xfrm>
                  <a:off x="755576" y="5517232"/>
                  <a:ext cx="733190" cy="720080"/>
                </a:xfrm>
                <a:prstGeom prst="rect">
                  <a:avLst/>
                </a:prstGeom>
                <a:blipFill rotWithShape="1">
                  <a:blip r:embed="rId4"/>
                  <a:stretch>
                    <a:fillRect r="-5000"/>
                  </a:stretch>
                </a:blipFill>
                <a:ln>
                  <a:noFill/>
                </a:ln>
              </p:spPr>
              <p:txBody>
                <a:bodyPr/>
                <a:lstStyle/>
                <a:p>
                  <a:r>
                    <a:rPr lang="es-ES">
                      <a:noFill/>
                    </a:rPr>
                    <a:t> </a:t>
                  </a:r>
                </a:p>
              </p:txBody>
            </p:sp>
          </mc:Fallback>
        </mc:AlternateContent>
        <p:sp>
          <p:nvSpPr>
            <p:cNvPr id="121" name="Oval 27"/>
            <p:cNvSpPr/>
            <p:nvPr/>
          </p:nvSpPr>
          <p:spPr>
            <a:xfrm>
              <a:off x="917850"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36"/>
            <p:cNvCxnSpPr/>
            <p:nvPr/>
          </p:nvCxnSpPr>
          <p:spPr>
            <a:xfrm>
              <a:off x="2001757" y="5445224"/>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37"/>
                <p:cNvSpPr txBox="1"/>
                <p:nvPr/>
              </p:nvSpPr>
              <p:spPr>
                <a:xfrm>
                  <a:off x="1689424" y="5013176"/>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3" name="TextBox 37"/>
                <p:cNvSpPr txBox="1">
                  <a:spLocks noRot="1" noChangeAspect="1" noMove="1" noResize="1" noEditPoints="1" noAdjustHandles="1" noChangeArrowheads="1" noChangeShapeType="1" noTextEdit="1"/>
                </p:cNvSpPr>
                <p:nvPr/>
              </p:nvSpPr>
              <p:spPr>
                <a:xfrm>
                  <a:off x="1689424" y="5013176"/>
                  <a:ext cx="661182" cy="504056"/>
                </a:xfrm>
                <a:prstGeom prst="rect">
                  <a:avLst/>
                </a:prstGeom>
                <a:blipFill rotWithShape="1">
                  <a:blip r:embed="rId5"/>
                  <a:stretch>
                    <a:fillRect r="-8257"/>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4" name="TextBox 38"/>
                <p:cNvSpPr txBox="1"/>
                <p:nvPr/>
              </p:nvSpPr>
              <p:spPr>
                <a:xfrm>
                  <a:off x="1821737" y="5517232"/>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𝑷</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4" name="TextBox 38"/>
                <p:cNvSpPr txBox="1">
                  <a:spLocks noRot="1" noChangeAspect="1" noMove="1" noResize="1" noEditPoints="1" noAdjustHandles="1" noChangeArrowheads="1" noChangeShapeType="1" noTextEdit="1"/>
                </p:cNvSpPr>
                <p:nvPr/>
              </p:nvSpPr>
              <p:spPr>
                <a:xfrm>
                  <a:off x="1821737" y="5517232"/>
                  <a:ext cx="733190" cy="720080"/>
                </a:xfrm>
                <a:prstGeom prst="rect">
                  <a:avLst/>
                </a:prstGeom>
                <a:blipFill rotWithShape="1">
                  <a:blip r:embed="rId6"/>
                  <a:stretch>
                    <a:fillRect/>
                  </a:stretch>
                </a:blipFill>
                <a:ln>
                  <a:noFill/>
                </a:ln>
              </p:spPr>
              <p:txBody>
                <a:bodyPr/>
                <a:lstStyle/>
                <a:p>
                  <a:r>
                    <a:rPr lang="es-ES">
                      <a:noFill/>
                    </a:rPr>
                    <a:t> </a:t>
                  </a:r>
                </a:p>
              </p:txBody>
            </p:sp>
          </mc:Fallback>
        </mc:AlternateContent>
        <p:sp>
          <p:nvSpPr>
            <p:cNvPr id="125" name="Oval 39"/>
            <p:cNvSpPr/>
            <p:nvPr/>
          </p:nvSpPr>
          <p:spPr>
            <a:xfrm>
              <a:off x="1984011" y="54092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40"/>
            <p:cNvCxnSpPr/>
            <p:nvPr/>
          </p:nvCxnSpPr>
          <p:spPr>
            <a:xfrm>
              <a:off x="3069053" y="5439977"/>
              <a:ext cx="3240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41"/>
                <p:cNvSpPr txBox="1"/>
                <p:nvPr/>
              </p:nvSpPr>
              <p:spPr>
                <a:xfrm>
                  <a:off x="2756720" y="5007929"/>
                  <a:ext cx="661182" cy="504056"/>
                </a:xfrm>
                <a:prstGeom prst="rect">
                  <a:avLst/>
                </a:prstGeom>
                <a:ln>
                  <a:noFill/>
                </a:ln>
              </p:spPr>
              <p:txBody>
                <a:bodyPr vert="horz" wrap="square" lIns="91440" tIns="45720" rIns="91440" bIns="45720" rtlCol="0">
                  <a:normAutofit fontScale="700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a:latin typeface="Cambria Math"/>
                                  </a:rPr>
                                  <m:t>𝒑</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7" name="TextBox 41"/>
                <p:cNvSpPr txBox="1">
                  <a:spLocks noRot="1" noChangeAspect="1" noMove="1" noResize="1" noEditPoints="1" noAdjustHandles="1" noChangeArrowheads="1" noChangeShapeType="1" noTextEdit="1"/>
                </p:cNvSpPr>
                <p:nvPr/>
              </p:nvSpPr>
              <p:spPr>
                <a:xfrm>
                  <a:off x="2756720" y="5007929"/>
                  <a:ext cx="661182" cy="504056"/>
                </a:xfrm>
                <a:prstGeom prst="rect">
                  <a:avLst/>
                </a:prstGeom>
                <a:blipFill rotWithShape="1">
                  <a:blip r:embed="rId7"/>
                  <a:stretch>
                    <a:fillRect r="-733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8" name="TextBox 42"/>
                <p:cNvSpPr txBox="1"/>
                <p:nvPr/>
              </p:nvSpPr>
              <p:spPr>
                <a:xfrm>
                  <a:off x="2889033" y="5511985"/>
                  <a:ext cx="733190" cy="720080"/>
                </a:xfrm>
                <a:prstGeom prst="rect">
                  <a:avLst/>
                </a:prstGeom>
                <a:ln>
                  <a:noFill/>
                </a:ln>
              </p:spPr>
              <p:txBody>
                <a:bodyPr vert="horz" wrap="square" lIns="91440" tIns="45720" rIns="91440" bIns="45720" rtlCol="0">
                  <a:normAutofit fontScale="77500" lnSpcReduction="20000"/>
                </a:bodyPr>
                <a:lstStyle/>
                <a:p>
                  <a:pPr>
                    <a:spcAft>
                      <a:spcPts val="600"/>
                    </a:spcAft>
                    <a:buSzPct val="110000"/>
                  </a:pPr>
                  <a14:m>
                    <m:oMathPara xmlns:m="http://schemas.openxmlformats.org/officeDocument/2006/math">
                      <m:oMathParaPr>
                        <m:jc m:val="centerGroup"/>
                      </m:oMathParaPr>
                      <m:oMath xmlns:m="http://schemas.openxmlformats.org/officeDocument/2006/math">
                        <m:sSup>
                          <m:sSupPr>
                            <m:ctrlPr>
                              <a:rPr lang="es-ES" sz="2400" b="1" i="1" smtClean="0">
                                <a:latin typeface="Cambria Math"/>
                              </a:rPr>
                            </m:ctrlPr>
                          </m:sSupPr>
                          <m:e>
                            <m:sSub>
                              <m:sSubPr>
                                <m:ctrlPr>
                                  <a:rPr lang="es-ES" sz="2400" b="1" i="1">
                                    <a:latin typeface="Cambria Math"/>
                                  </a:rPr>
                                </m:ctrlPr>
                              </m:sSubPr>
                              <m:e>
                                <m:r>
                                  <a:rPr lang="es-ES" sz="2400" b="1" i="1" smtClean="0">
                                    <a:latin typeface="Cambria Math"/>
                                  </a:rPr>
                                  <m:t>𝒖</m:t>
                                </m:r>
                              </m:e>
                              <m:sub>
                                <m:r>
                                  <a:rPr lang="es-ES" sz="2400" b="1" i="1" smtClean="0">
                                    <a:latin typeface="Cambria Math"/>
                                  </a:rPr>
                                  <m:t>𝑬</m:t>
                                </m:r>
                              </m:sub>
                            </m:sSub>
                          </m:e>
                          <m:sup>
                            <m:r>
                              <a:rPr lang="es-ES" sz="2400" b="1" i="1">
                                <a:latin typeface="Cambria Math"/>
                              </a:rPr>
                              <m:t>𝒏</m:t>
                            </m:r>
                            <m:r>
                              <a:rPr lang="es-ES" sz="2400" b="1" i="1">
                                <a:latin typeface="Cambria Math"/>
                              </a:rPr>
                              <m:t>+</m:t>
                            </m:r>
                            <m:r>
                              <a:rPr lang="es-ES" sz="2400" b="1" i="1">
                                <a:latin typeface="Cambria Math"/>
                              </a:rPr>
                              <m:t>𝟏</m:t>
                            </m:r>
                          </m:sup>
                        </m:sSup>
                      </m:oMath>
                    </m:oMathPara>
                  </a14:m>
                  <a:endParaRPr lang="en-US" sz="2400" dirty="0" smtClean="0"/>
                </a:p>
              </p:txBody>
            </p:sp>
          </mc:Choice>
          <mc:Fallback xmlns="">
            <p:sp>
              <p:nvSpPr>
                <p:cNvPr id="128" name="TextBox 42"/>
                <p:cNvSpPr txBox="1">
                  <a:spLocks noRot="1" noChangeAspect="1" noMove="1" noResize="1" noEditPoints="1" noAdjustHandles="1" noChangeArrowheads="1" noChangeShapeType="1" noTextEdit="1"/>
                </p:cNvSpPr>
                <p:nvPr/>
              </p:nvSpPr>
              <p:spPr>
                <a:xfrm>
                  <a:off x="2889033" y="5511985"/>
                  <a:ext cx="733190" cy="720080"/>
                </a:xfrm>
                <a:prstGeom prst="rect">
                  <a:avLst/>
                </a:prstGeom>
                <a:blipFill rotWithShape="1">
                  <a:blip r:embed="rId8"/>
                  <a:stretch>
                    <a:fillRect/>
                  </a:stretch>
                </a:blipFill>
                <a:ln>
                  <a:noFill/>
                </a:ln>
              </p:spPr>
              <p:txBody>
                <a:bodyPr/>
                <a:lstStyle/>
                <a:p>
                  <a:r>
                    <a:rPr lang="es-ES">
                      <a:noFill/>
                    </a:rPr>
                    <a:t> </a:t>
                  </a:r>
                </a:p>
              </p:txBody>
            </p:sp>
          </mc:Fallback>
        </mc:AlternateContent>
        <p:sp>
          <p:nvSpPr>
            <p:cNvPr id="129" name="Oval 43"/>
            <p:cNvSpPr/>
            <p:nvPr/>
          </p:nvSpPr>
          <p:spPr>
            <a:xfrm>
              <a:off x="3051307" y="5403973"/>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0874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69987" y="314451"/>
            <a:ext cx="8229600" cy="1066800"/>
          </a:xfrm>
        </p:spPr>
        <p:txBody>
          <a:bodyPr/>
          <a:lstStyle/>
          <a:p>
            <a:r>
              <a:rPr lang="en-GB" dirty="0" smtClean="0"/>
              <a:t>Driven cavity problem ― Results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2838252" cy="283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63" y="1186860"/>
            <a:ext cx="2900155" cy="2858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1148225"/>
            <a:ext cx="2843723" cy="286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74430"/>
            <a:ext cx="2986459" cy="2864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1366" y="3988980"/>
            <a:ext cx="2900155" cy="285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8961" y="3988979"/>
            <a:ext cx="2947915" cy="285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214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1399" y="719660"/>
            <a:ext cx="8229600" cy="1066800"/>
          </a:xfrm>
        </p:spPr>
        <p:txBody>
          <a:bodyPr/>
          <a:lstStyle/>
          <a:p>
            <a:r>
              <a:rPr lang="en-GB" dirty="0" smtClean="0"/>
              <a:t>Driven cavity problem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7" y="1700808"/>
            <a:ext cx="3024336" cy="297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884895"/>
            <a:ext cx="2994074" cy="290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897" y="1743560"/>
            <a:ext cx="2975279" cy="293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995647" y="4710872"/>
            <a:ext cx="1224136" cy="380951"/>
          </a:xfrm>
          <a:prstGeom prst="rect">
            <a:avLst/>
          </a:prstGeom>
          <a:noFill/>
        </p:spPr>
        <p:txBody>
          <a:bodyPr wrap="square" rtlCol="0">
            <a:spAutoFit/>
          </a:bodyPr>
          <a:lstStyle/>
          <a:p>
            <a:pPr algn="ctr"/>
            <a:r>
              <a:rPr lang="es-ES" dirty="0" smtClean="0"/>
              <a:t>Re = 100</a:t>
            </a:r>
            <a:endParaRPr lang="es-ES" dirty="0"/>
          </a:p>
        </p:txBody>
      </p:sp>
      <p:sp>
        <p:nvSpPr>
          <p:cNvPr id="8" name="7 CuadroTexto"/>
          <p:cNvSpPr txBox="1"/>
          <p:nvPr/>
        </p:nvSpPr>
        <p:spPr>
          <a:xfrm>
            <a:off x="3729623" y="3433131"/>
            <a:ext cx="1510475" cy="369332"/>
          </a:xfrm>
          <a:prstGeom prst="rect">
            <a:avLst/>
          </a:prstGeom>
          <a:noFill/>
        </p:spPr>
        <p:txBody>
          <a:bodyPr wrap="square" rtlCol="0">
            <a:spAutoFit/>
          </a:bodyPr>
          <a:lstStyle/>
          <a:p>
            <a:pPr algn="ctr"/>
            <a:r>
              <a:rPr lang="es-ES" dirty="0" smtClean="0"/>
              <a:t>Re = 1000</a:t>
            </a:r>
            <a:endParaRPr lang="es-ES" dirty="0"/>
          </a:p>
        </p:txBody>
      </p:sp>
      <p:sp>
        <p:nvSpPr>
          <p:cNvPr id="9" name="8 CuadroTexto"/>
          <p:cNvSpPr txBox="1"/>
          <p:nvPr/>
        </p:nvSpPr>
        <p:spPr>
          <a:xfrm>
            <a:off x="6712694" y="4732912"/>
            <a:ext cx="1510475" cy="369332"/>
          </a:xfrm>
          <a:prstGeom prst="rect">
            <a:avLst/>
          </a:prstGeom>
          <a:noFill/>
        </p:spPr>
        <p:txBody>
          <a:bodyPr wrap="square" rtlCol="0">
            <a:spAutoFit/>
          </a:bodyPr>
          <a:lstStyle/>
          <a:p>
            <a:pPr algn="ctr"/>
            <a:r>
              <a:rPr lang="es-ES" dirty="0" smtClean="0"/>
              <a:t>Re = 5000</a:t>
            </a:r>
            <a:endParaRPr lang="es-ES" dirty="0"/>
          </a:p>
        </p:txBody>
      </p:sp>
    </p:spTree>
    <p:extLst>
      <p:ext uri="{BB962C8B-B14F-4D97-AF65-F5344CB8AC3E}">
        <p14:creationId xmlns:p14="http://schemas.microsoft.com/office/powerpoint/2010/main" val="1134200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Differentially heated cavity</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846781" y="2181422"/>
                <a:ext cx="2747744" cy="4325112"/>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𝑃𝑟</m:t>
                      </m:r>
                      <m:r>
                        <a:rPr lang="es-ES" sz="2000" b="0" i="1" smtClean="0">
                          <a:latin typeface="Cambria Math"/>
                        </a:rPr>
                        <m:t>=</m:t>
                      </m:r>
                      <m:f>
                        <m:fPr>
                          <m:ctrlPr>
                            <a:rPr lang="es-ES" sz="2000" b="0" i="1" smtClean="0">
                              <a:latin typeface="Cambria Math"/>
                            </a:rPr>
                          </m:ctrlPr>
                        </m:fPr>
                        <m:num>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𝑝</m:t>
                              </m:r>
                            </m:sub>
                          </m:sSub>
                          <m:r>
                            <a:rPr lang="es-ES" sz="2000" b="0" i="1" smtClean="0">
                              <a:latin typeface="Cambria Math"/>
                            </a:rPr>
                            <m:t>𝜇</m:t>
                          </m:r>
                        </m:num>
                        <m:den>
                          <m:r>
                            <a:rPr lang="es-ES" sz="2000" b="0" i="1" smtClean="0">
                              <a:latin typeface="Cambria Math"/>
                            </a:rPr>
                            <m:t>𝜆</m:t>
                          </m:r>
                        </m:den>
                      </m:f>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𝑅𝑎</m:t>
                      </m:r>
                      <m:r>
                        <a:rPr lang="es-ES" sz="2000" b="0" i="1" smtClean="0">
                          <a:latin typeface="Cambria Math"/>
                        </a:rPr>
                        <m:t>=</m:t>
                      </m:r>
                      <m:f>
                        <m:fPr>
                          <m:ctrlPr>
                            <a:rPr lang="es-ES" sz="2000" b="0" i="1" smtClean="0">
                              <a:latin typeface="Cambria Math"/>
                            </a:rPr>
                          </m:ctrlPr>
                        </m:fPr>
                        <m:num>
                          <m:sSup>
                            <m:sSupPr>
                              <m:ctrlPr>
                                <a:rPr lang="es-ES" sz="2000" b="0" i="1" smtClean="0">
                                  <a:latin typeface="Cambria Math"/>
                                </a:rPr>
                              </m:ctrlPr>
                            </m:sSupPr>
                            <m:e>
                              <m:r>
                                <a:rPr lang="es-ES" sz="2000" b="0" i="1" smtClean="0">
                                  <a:latin typeface="Cambria Math"/>
                                </a:rPr>
                                <m:t>𝜌</m:t>
                              </m:r>
                            </m:e>
                            <m:sup>
                              <m:r>
                                <a:rPr lang="es-ES" sz="2000" b="0" i="1" smtClean="0">
                                  <a:latin typeface="Cambria Math"/>
                                </a:rPr>
                                <m:t>2</m:t>
                              </m:r>
                            </m:sup>
                          </m:sSup>
                          <m:r>
                            <a:rPr lang="es-ES" sz="2000" b="0" i="1" smtClean="0">
                              <a:latin typeface="Cambria Math"/>
                            </a:rPr>
                            <m:t>𝑔</m:t>
                          </m:r>
                          <m:r>
                            <a:rPr lang="es-ES" sz="2000" b="0" i="1" smtClean="0">
                              <a:latin typeface="Cambria Math"/>
                            </a:rPr>
                            <m:t>𝛽</m:t>
                          </m:r>
                          <m:r>
                            <m:rPr>
                              <m:sty m:val="p"/>
                            </m:rPr>
                            <a:rPr lang="es-ES" sz="2000" b="0" i="0" smtClean="0">
                              <a:latin typeface="Cambria Math"/>
                            </a:rPr>
                            <m:t>Δ</m:t>
                          </m:r>
                          <m:r>
                            <a:rPr lang="es-ES" sz="2000" b="0" i="1" smtClean="0">
                              <a:latin typeface="Cambria Math"/>
                            </a:rPr>
                            <m:t>𝑇</m:t>
                          </m:r>
                          <m:sSup>
                            <m:sSupPr>
                              <m:ctrlPr>
                                <a:rPr lang="es-ES" sz="2000" b="0" i="1" smtClean="0">
                                  <a:latin typeface="Cambria Math"/>
                                </a:rPr>
                              </m:ctrlPr>
                            </m:sSupPr>
                            <m:e>
                              <m:r>
                                <a:rPr lang="es-ES" sz="2000" b="0" i="1" smtClean="0">
                                  <a:latin typeface="Cambria Math"/>
                                </a:rPr>
                                <m:t>𝐿</m:t>
                              </m:r>
                            </m:e>
                            <m:sup>
                              <m:r>
                                <a:rPr lang="es-ES" sz="2000" b="0" i="1" smtClean="0">
                                  <a:latin typeface="Cambria Math"/>
                                </a:rPr>
                                <m:t>3</m:t>
                              </m:r>
                            </m:sup>
                          </m:sSup>
                          <m:sSub>
                            <m:sSubPr>
                              <m:ctrlPr>
                                <a:rPr lang="es-ES" sz="2000" b="0" i="1" smtClean="0">
                                  <a:latin typeface="Cambria Math"/>
                                </a:rPr>
                              </m:ctrlPr>
                            </m:sSubPr>
                            <m:e>
                              <m:r>
                                <a:rPr lang="es-ES" sz="2000" b="0" i="1" smtClean="0">
                                  <a:latin typeface="Cambria Math"/>
                                </a:rPr>
                                <m:t>𝑐</m:t>
                              </m:r>
                            </m:e>
                            <m:sub>
                              <m:r>
                                <a:rPr lang="es-ES" sz="2000" b="0" i="1" smtClean="0">
                                  <a:latin typeface="Cambria Math"/>
                                </a:rPr>
                                <m:t>𝑃</m:t>
                              </m:r>
                            </m:sub>
                          </m:sSub>
                        </m:num>
                        <m:den>
                          <m:r>
                            <a:rPr lang="es-ES" sz="2000" b="0" i="1" smtClean="0">
                              <a:latin typeface="Cambria Math"/>
                            </a:rPr>
                            <m:t>𝜇𝜆</m:t>
                          </m:r>
                        </m:den>
                      </m:f>
                    </m:oMath>
                  </m:oMathPara>
                </a14:m>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846781" y="2181422"/>
                <a:ext cx="2747744" cy="4325112"/>
              </a:xfrm>
              <a:blipFill rotWithShape="1">
                <a:blip r:embed="rId2"/>
                <a:stretch>
                  <a:fillRect/>
                </a:stretch>
              </a:blipFill>
            </p:spPr>
            <p:txBody>
              <a:bodyPr/>
              <a:lstStyle/>
              <a:p>
                <a:r>
                  <a:rPr lang="es-E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060848"/>
            <a:ext cx="4885256" cy="413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95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List of contents</a:t>
            </a:r>
            <a:endParaRPr lang="en-GB" dirty="0"/>
          </a:p>
        </p:txBody>
      </p:sp>
      <p:sp>
        <p:nvSpPr>
          <p:cNvPr id="3" name="2 Marcador de contenido"/>
          <p:cNvSpPr>
            <a:spLocks noGrp="1"/>
          </p:cNvSpPr>
          <p:nvPr>
            <p:ph idx="1"/>
          </p:nvPr>
        </p:nvSpPr>
        <p:spPr/>
        <p:txBody>
          <a:bodyPr/>
          <a:lstStyle/>
          <a:p>
            <a:pPr marL="624078" indent="-514350">
              <a:buFont typeface="+mj-lt"/>
              <a:buAutoNum type="arabicPeriod"/>
            </a:pPr>
            <a:r>
              <a:rPr lang="en-GB" sz="2000" dirty="0" smtClean="0"/>
              <a:t>Objectives &amp; Methodology</a:t>
            </a:r>
            <a:endParaRPr lang="en-GB" sz="2000" dirty="0"/>
          </a:p>
          <a:p>
            <a:pPr marL="624078" indent="-514350">
              <a:buFont typeface="+mj-lt"/>
              <a:buAutoNum type="arabicPeriod"/>
            </a:pPr>
            <a:r>
              <a:rPr lang="en-GB" sz="2000" dirty="0" smtClean="0"/>
              <a:t>Conservation equations</a:t>
            </a:r>
          </a:p>
          <a:p>
            <a:pPr marL="624078" indent="-514350">
              <a:buFont typeface="+mj-lt"/>
              <a:buAutoNum type="arabicPeriod"/>
            </a:pPr>
            <a:r>
              <a:rPr lang="en-GB" sz="2000" dirty="0" smtClean="0"/>
              <a:t>Numerical methods</a:t>
            </a:r>
          </a:p>
          <a:p>
            <a:pPr marL="624078" indent="-514350">
              <a:buFont typeface="+mj-lt"/>
              <a:buAutoNum type="arabicPeriod"/>
            </a:pPr>
            <a:r>
              <a:rPr lang="en-GB" sz="2000" dirty="0" smtClean="0"/>
              <a:t>Basic cases</a:t>
            </a:r>
          </a:p>
          <a:p>
            <a:pPr marL="916686" lvl="1" indent="-514350">
              <a:buFont typeface="+mj-lt"/>
              <a:buAutoNum type="arabicPeriod"/>
            </a:pPr>
            <a:r>
              <a:rPr lang="en-GB" sz="1800" dirty="0" smtClean="0"/>
              <a:t>Four materials problem</a:t>
            </a:r>
          </a:p>
          <a:p>
            <a:pPr marL="916686" lvl="1" indent="-514350">
              <a:buFont typeface="+mj-lt"/>
              <a:buAutoNum type="arabicPeriod"/>
            </a:pPr>
            <a:r>
              <a:rPr lang="en-GB" sz="1800" dirty="0" smtClean="0"/>
              <a:t>Smith-Hutton problem</a:t>
            </a:r>
          </a:p>
          <a:p>
            <a:pPr marL="916686" lvl="1" indent="-514350">
              <a:buFont typeface="+mj-lt"/>
              <a:buAutoNum type="arabicPeriod"/>
            </a:pPr>
            <a:r>
              <a:rPr lang="en-GB" sz="1800" dirty="0" smtClean="0"/>
              <a:t>Driven cavity problem</a:t>
            </a:r>
          </a:p>
          <a:p>
            <a:pPr marL="916686" lvl="1" indent="-514350">
              <a:buFont typeface="+mj-lt"/>
              <a:buAutoNum type="arabicPeriod"/>
            </a:pPr>
            <a:r>
              <a:rPr lang="en-GB" sz="1800" dirty="0" smtClean="0"/>
              <a:t>Differentially heated cavity</a:t>
            </a:r>
          </a:p>
          <a:p>
            <a:pPr marL="916686" lvl="1" indent="-514350">
              <a:buFont typeface="+mj-lt"/>
              <a:buAutoNum type="arabicPeriod"/>
            </a:pPr>
            <a:r>
              <a:rPr lang="en-GB" sz="1800" dirty="0" smtClean="0"/>
              <a:t>Burgers’ equation</a:t>
            </a:r>
          </a:p>
          <a:p>
            <a:pPr marL="624078" indent="-514350">
              <a:buFont typeface="+mj-lt"/>
              <a:buAutoNum type="arabicPeriod"/>
            </a:pPr>
            <a:r>
              <a:rPr lang="en-GB" sz="2000" dirty="0" smtClean="0"/>
              <a:t>Application ― Square cylinder</a:t>
            </a:r>
          </a:p>
          <a:p>
            <a:pPr marL="624078" indent="-514350">
              <a:buFont typeface="+mj-lt"/>
              <a:buAutoNum type="arabicPeriod"/>
            </a:pPr>
            <a:r>
              <a:rPr lang="en-GB" sz="2000" dirty="0" smtClean="0"/>
              <a:t>Conclusions</a:t>
            </a:r>
          </a:p>
          <a:p>
            <a:pPr marL="624078" indent="-514350">
              <a:buFont typeface="+mj-lt"/>
              <a:buAutoNum type="arabicPeriod"/>
            </a:pPr>
            <a:r>
              <a:rPr lang="en-GB" sz="2000" dirty="0" smtClean="0"/>
              <a:t>Future work</a:t>
            </a:r>
            <a:endParaRPr lang="en-GB" dirty="0"/>
          </a:p>
        </p:txBody>
      </p:sp>
    </p:spTree>
    <p:extLst>
      <p:ext uri="{BB962C8B-B14F-4D97-AF65-F5344CB8AC3E}">
        <p14:creationId xmlns:p14="http://schemas.microsoft.com/office/powerpoint/2010/main" val="1744293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Differentially heated cavity</a:t>
            </a:r>
            <a:endParaRPr lang="en-GB"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p:txBody>
              <a:bodyPr>
                <a:normAutofit/>
              </a:bodyPr>
              <a:lstStyle/>
              <a:p>
                <a:r>
                  <a:rPr lang="en-GB" sz="2000" dirty="0" smtClean="0"/>
                  <a:t>Conservation of mass, momentum and energy</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sSub>
                                <m:sSubPr>
                                  <m:ctrlPr>
                                    <a:rPr lang="es-ES" sz="2000" b="0" i="1" smtClean="0">
                                      <a:latin typeface="Cambria Math"/>
                                    </a:rPr>
                                  </m:ctrlPr>
                                </m:sSubPr>
                                <m:e>
                                  <m:r>
                                    <a:rPr lang="en-GB" sz="2000" i="1">
                                      <a:latin typeface="Cambria Math"/>
                                    </a:rPr>
                                    <m:t>𝜌</m:t>
                                  </m:r>
                                </m:e>
                                <m:sub>
                                  <m:r>
                                    <a:rPr lang="es-ES" sz="2000" b="0" i="1" smtClean="0">
                                      <a:latin typeface="Cambria Math"/>
                                    </a:rPr>
                                    <m:t>0</m:t>
                                  </m:r>
                                </m:sub>
                              </m:sSub>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r>
                                <a:rPr lang="es-ES" sz="2000" b="0" i="1" smtClean="0">
                                  <a:latin typeface="Cambria Math"/>
                                </a:rPr>
                                <m:t>+</m:t>
                              </m:r>
                              <m:r>
                                <a:rPr lang="es-ES" sz="2000" b="0" i="1" smtClean="0">
                                  <a:latin typeface="Cambria Math"/>
                                </a:rPr>
                                <m:t>𝜌</m:t>
                              </m:r>
                              <m:acc>
                                <m:accPr>
                                  <m:chr m:val="⃗"/>
                                  <m:ctrlPr>
                                    <a:rPr lang="es-ES" sz="2000" b="0" i="1" smtClean="0">
                                      <a:latin typeface="Cambria Math"/>
                                    </a:rPr>
                                  </m:ctrlPr>
                                </m:accPr>
                                <m:e>
                                  <m:r>
                                    <a:rPr lang="es-ES" sz="2000" b="0" i="1" smtClean="0">
                                      <a:latin typeface="Cambria Math"/>
                                    </a:rPr>
                                    <m:t>𝑔</m:t>
                                  </m:r>
                                </m:e>
                              </m:acc>
                            </m:e>
                          </m:eqArr>
                        </m:e>
                      </m:d>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m:t>
                      </m:r>
                    </m:oMath>
                  </m:oMathPara>
                </a14:m>
                <a:endParaRPr lang="en-GB" sz="2000" dirty="0" smtClean="0"/>
              </a:p>
              <a:p>
                <a:pPr marL="109728"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a:rPr>
                          </m:ctrlPr>
                        </m:sSubPr>
                        <m:e>
                          <m:r>
                            <a:rPr lang="en-GB" sz="2000" i="1"/>
                            <m:t>𝜌</m:t>
                          </m:r>
                        </m:e>
                        <m:sub>
                          <m:r>
                            <a:rPr lang="es-ES" sz="2000" b="0" i="1" smtClean="0">
                              <a:latin typeface="Cambria Math"/>
                            </a:rPr>
                            <m:t>0</m:t>
                          </m:r>
                        </m:sub>
                      </m:sSub>
                      <m:sSub>
                        <m:sSubPr>
                          <m:ctrlPr>
                            <a:rPr lang="es-ES" sz="2000" i="1"/>
                          </m:ctrlPr>
                        </m:sSubPr>
                        <m:e>
                          <m:r>
                            <a:rPr lang="en-GB" sz="2000" i="1"/>
                            <m:t>𝑐</m:t>
                          </m:r>
                        </m:e>
                        <m:sub>
                          <m:r>
                            <a:rPr lang="en-GB" sz="2000" i="1"/>
                            <m:t>𝑝</m:t>
                          </m:r>
                        </m:sub>
                      </m:sSub>
                      <m:d>
                        <m:dPr>
                          <m:ctrlPr>
                            <a:rPr lang="es-ES" sz="2000" i="1"/>
                          </m:ctrlPr>
                        </m:dPr>
                        <m:e>
                          <m:f>
                            <m:fPr>
                              <m:ctrlPr>
                                <a:rPr lang="es-ES" sz="2000" i="1"/>
                              </m:ctrlPr>
                            </m:fPr>
                            <m:num>
                              <m:r>
                                <a:rPr lang="en-GB" sz="2000" i="1"/>
                                <m:t>𝜕</m:t>
                              </m:r>
                              <m:r>
                                <a:rPr lang="en-GB" sz="2000" i="1"/>
                                <m:t>𝑇</m:t>
                              </m:r>
                            </m:num>
                            <m:den>
                              <m:r>
                                <a:rPr lang="en-GB" sz="2000" i="1"/>
                                <m:t>𝜕</m:t>
                              </m:r>
                              <m:r>
                                <a:rPr lang="en-GB" sz="2000" i="1"/>
                                <m:t>𝑡</m:t>
                              </m:r>
                            </m:den>
                          </m:f>
                          <m:r>
                            <a:rPr lang="en-GB" sz="2000" i="1"/>
                            <m:t>+</m:t>
                          </m:r>
                          <m:acc>
                            <m:accPr>
                              <m:chr m:val="⃗"/>
                              <m:ctrlPr>
                                <a:rPr lang="es-ES" sz="2000" i="1"/>
                              </m:ctrlPr>
                            </m:accPr>
                            <m:e>
                              <m:r>
                                <a:rPr lang="en-GB" sz="2000" i="1"/>
                                <m:t>𝑣</m:t>
                              </m:r>
                            </m:e>
                          </m:acc>
                          <m:r>
                            <a:rPr lang="en-GB" sz="2000" i="1"/>
                            <m:t>·</m:t>
                          </m:r>
                          <m:r>
                            <a:rPr lang="en-GB" sz="2000"/>
                            <m:t>∇</m:t>
                          </m:r>
                          <m:r>
                            <a:rPr lang="en-GB" sz="2000" i="1"/>
                            <m:t>𝑇</m:t>
                          </m:r>
                        </m:e>
                      </m:d>
                      <m:r>
                        <a:rPr lang="en-GB" sz="2000" i="1"/>
                        <m:t>=</m:t>
                      </m:r>
                      <m:r>
                        <a:rPr lang="en-GB" sz="2000"/>
                        <m:t>∇</m:t>
                      </m:r>
                      <m:r>
                        <a:rPr lang="en-GB" sz="2000" i="1"/>
                        <m:t>·</m:t>
                      </m:r>
                      <m:d>
                        <m:dPr>
                          <m:ctrlPr>
                            <a:rPr lang="es-ES" sz="2000" i="1"/>
                          </m:ctrlPr>
                        </m:dPr>
                        <m:e>
                          <m:r>
                            <a:rPr lang="en-GB" sz="2000" i="1"/>
                            <m:t>𝜆</m:t>
                          </m:r>
                          <m:r>
                            <a:rPr lang="en-GB" sz="2000"/>
                            <m:t>∇</m:t>
                          </m:r>
                          <m:r>
                            <a:rPr lang="en-GB" sz="2000" i="1"/>
                            <m:t>𝑇</m:t>
                          </m:r>
                        </m:e>
                      </m:d>
                    </m:oMath>
                  </m:oMathPara>
                </a14:m>
                <a:endParaRPr lang="en-GB" sz="2000" dirty="0" smtClean="0"/>
              </a:p>
              <a:p>
                <a:r>
                  <a:rPr lang="en-GB" sz="2000" dirty="0" smtClean="0"/>
                  <a:t>Transient</a:t>
                </a:r>
              </a:p>
              <a:p>
                <a:r>
                  <a:rPr lang="en-GB" sz="2000" dirty="0" smtClean="0"/>
                  <a:t>Incompressible (except the gravitational term)</a:t>
                </a:r>
              </a:p>
              <a:p>
                <a:r>
                  <a:rPr lang="en-GB" sz="2000" dirty="0" err="1" smtClean="0"/>
                  <a:t>Boussinesq</a:t>
                </a:r>
                <a:r>
                  <a:rPr lang="en-GB" sz="2000" dirty="0" smtClean="0"/>
                  <a:t> approximation</a:t>
                </a:r>
              </a:p>
              <a:p>
                <a:pPr marL="109728" indent="0">
                  <a:buNone/>
                </a:pPr>
                <a14:m>
                  <m:oMathPara xmlns:m="http://schemas.openxmlformats.org/officeDocument/2006/math">
                    <m:oMathParaPr>
                      <m:jc m:val="centerGroup"/>
                    </m:oMathParaPr>
                    <m:oMath xmlns:m="http://schemas.openxmlformats.org/officeDocument/2006/math">
                      <m:r>
                        <a:rPr lang="es-ES" sz="2000" b="0" i="1" smtClean="0">
                          <a:latin typeface="Cambria Math"/>
                        </a:rPr>
                        <m:t>𝜌</m:t>
                      </m:r>
                      <m:r>
                        <a:rPr lang="es-ES" sz="2000" b="0" i="1" smtClean="0">
                          <a:latin typeface="Cambria Math"/>
                        </a:rPr>
                        <m:t>=</m:t>
                      </m:r>
                      <m:sSub>
                        <m:sSubPr>
                          <m:ctrlPr>
                            <a:rPr lang="es-ES" sz="2000" b="0" i="1" smtClean="0">
                              <a:latin typeface="Cambria Math"/>
                            </a:rPr>
                          </m:ctrlPr>
                        </m:sSubPr>
                        <m:e>
                          <m:r>
                            <a:rPr lang="es-ES" sz="2000" b="0" i="1" smtClean="0">
                              <a:latin typeface="Cambria Math"/>
                            </a:rPr>
                            <m:t>𝜌</m:t>
                          </m:r>
                        </m:e>
                        <m:sub>
                          <m:r>
                            <a:rPr lang="es-ES" sz="2000" b="0" i="1" smtClean="0">
                              <a:latin typeface="Cambria Math"/>
                            </a:rPr>
                            <m:t>0</m:t>
                          </m:r>
                        </m:sub>
                      </m:sSub>
                      <m:d>
                        <m:dPr>
                          <m:ctrlPr>
                            <a:rPr lang="es-ES" sz="2000" b="0" i="1" smtClean="0">
                              <a:latin typeface="Cambria Math"/>
                            </a:rPr>
                          </m:ctrlPr>
                        </m:dPr>
                        <m:e>
                          <m:r>
                            <a:rPr lang="es-ES" sz="2000" b="0" i="1" smtClean="0">
                              <a:latin typeface="Cambria Math"/>
                            </a:rPr>
                            <m:t>1−</m:t>
                          </m:r>
                          <m:r>
                            <a:rPr lang="es-ES" sz="2000" b="0" i="1" smtClean="0">
                              <a:latin typeface="Cambria Math"/>
                            </a:rPr>
                            <m:t>𝛽</m:t>
                          </m:r>
                          <m:d>
                            <m:dPr>
                              <m:ctrlPr>
                                <a:rPr lang="es-ES" sz="2000" b="0" i="1" smtClean="0">
                                  <a:latin typeface="Cambria Math"/>
                                </a:rPr>
                              </m:ctrlPr>
                            </m:dPr>
                            <m:e>
                              <m:r>
                                <a:rPr lang="es-ES" sz="2000" b="0" i="1" smtClean="0">
                                  <a:latin typeface="Cambria Math"/>
                                </a:rPr>
                                <m:t>𝑇</m:t>
                              </m:r>
                              <m:r>
                                <a:rPr lang="es-ES" sz="2000" b="0" i="1" smtClean="0">
                                  <a:latin typeface="Cambria Math"/>
                                </a:rPr>
                                <m:t>−</m:t>
                              </m:r>
                              <m:sSub>
                                <m:sSubPr>
                                  <m:ctrlPr>
                                    <a:rPr lang="es-ES" sz="2000" b="0" i="1" smtClean="0">
                                      <a:latin typeface="Cambria Math"/>
                                    </a:rPr>
                                  </m:ctrlPr>
                                </m:sSubPr>
                                <m:e>
                                  <m:r>
                                    <a:rPr lang="es-ES" sz="2000" b="0" i="1" smtClean="0">
                                      <a:latin typeface="Cambria Math"/>
                                    </a:rPr>
                                    <m:t>𝑇</m:t>
                                  </m:r>
                                </m:e>
                                <m:sub>
                                  <m:r>
                                    <a:rPr lang="es-ES" sz="2000" b="0" i="1" smtClean="0">
                                      <a:latin typeface="Cambria Math"/>
                                    </a:rPr>
                                    <m:t>0</m:t>
                                  </m:r>
                                </m:sub>
                              </m:sSub>
                            </m:e>
                          </m:d>
                        </m:e>
                      </m:d>
                    </m:oMath>
                  </m:oMathPara>
                </a14:m>
                <a:endParaRPr lang="en-GB" sz="20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spTree>
    <p:extLst>
      <p:ext uri="{BB962C8B-B14F-4D97-AF65-F5344CB8AC3E}">
        <p14:creationId xmlns:p14="http://schemas.microsoft.com/office/powerpoint/2010/main" val="219512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4493" y="643048"/>
            <a:ext cx="8229600" cy="1066800"/>
          </a:xfrm>
        </p:spPr>
        <p:txBody>
          <a:bodyPr>
            <a:normAutofit fontScale="90000"/>
          </a:bodyPr>
          <a:lstStyle/>
          <a:p>
            <a:r>
              <a:rPr lang="en-GB" dirty="0" smtClean="0"/>
              <a:t>Differentially heated cavity ― Results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05" y="1725960"/>
            <a:ext cx="44862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270" y="1725960"/>
            <a:ext cx="444817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91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r>
              <a:rPr lang="en-GB" dirty="0" smtClean="0"/>
              <a:t>Square cylinder</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92254" y="2204864"/>
                <a:ext cx="4186808" cy="4325112"/>
              </a:xfrm>
            </p:spPr>
            <p:txBody>
              <a:bodyPr>
                <a:normAutofit/>
              </a:bodyPr>
              <a:lstStyle/>
              <a:p>
                <a:r>
                  <a:rPr lang="en-GB" sz="2000" dirty="0" smtClean="0"/>
                  <a:t>Inlet</a:t>
                </a:r>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𝑢</m:t>
                      </m:r>
                      <m:d>
                        <m:dPr>
                          <m:ctrlPr>
                            <a:rPr lang="en-GB" sz="1800" b="0" i="1" smtClean="0">
                              <a:latin typeface="Cambria Math"/>
                            </a:rPr>
                          </m:ctrlPr>
                        </m:dPr>
                        <m:e>
                          <m:r>
                            <a:rPr lang="en-GB" sz="1800" b="0" i="1" smtClean="0">
                              <a:latin typeface="Cambria Math"/>
                            </a:rPr>
                            <m:t>𝑦</m:t>
                          </m:r>
                        </m:e>
                      </m:d>
                      <m:r>
                        <a:rPr lang="en-GB" sz="1800" b="0" i="1" smtClean="0">
                          <a:latin typeface="Cambria Math"/>
                        </a:rPr>
                        <m:t>=4</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d>
                        <m:dPr>
                          <m:begChr m:val="["/>
                          <m:endChr m:val="]"/>
                          <m:ctrlPr>
                            <a:rPr lang="en-GB" sz="1800" b="0" i="1" smtClean="0">
                              <a:latin typeface="Cambria Math"/>
                            </a:rPr>
                          </m:ctrlPr>
                        </m:dPr>
                        <m:e>
                          <m:d>
                            <m:dPr>
                              <m:ctrlPr>
                                <a:rPr lang="en-GB" sz="1800" b="0" i="1" smtClean="0">
                                  <a:latin typeface="Cambria Math"/>
                                </a:rPr>
                              </m:ctrlPr>
                            </m:dPr>
                            <m:e>
                              <m:f>
                                <m:fPr>
                                  <m:ctrlPr>
                                    <a:rPr lang="en-GB" sz="1800" b="0" i="1" smtClean="0">
                                      <a:latin typeface="Cambria Math"/>
                                    </a:rPr>
                                  </m:ctrlPr>
                                </m:fPr>
                                <m:num>
                                  <m:r>
                                    <a:rPr lang="en-GB" sz="1800" b="0" i="1" smtClean="0">
                                      <a:latin typeface="Cambria Math"/>
                                    </a:rPr>
                                    <m:t>𝑦</m:t>
                                  </m:r>
                                </m:num>
                                <m:den>
                                  <m:r>
                                    <a:rPr lang="en-GB" sz="1800" b="0" i="1" smtClean="0">
                                      <a:latin typeface="Cambria Math"/>
                                    </a:rPr>
                                    <m:t>𝐻</m:t>
                                  </m:r>
                                </m:den>
                              </m:f>
                            </m:e>
                          </m:d>
                          <m:r>
                            <a:rPr lang="en-GB" sz="1800" b="0" i="1" smtClean="0">
                              <a:latin typeface="Cambria Math"/>
                            </a:rPr>
                            <m:t>−</m:t>
                          </m:r>
                          <m:sSup>
                            <m:sSupPr>
                              <m:ctrlPr>
                                <a:rPr lang="en-GB" sz="1800" b="0" i="1" smtClean="0">
                                  <a:latin typeface="Cambria Math"/>
                                </a:rPr>
                              </m:ctrlPr>
                            </m:sSupPr>
                            <m:e>
                              <m:d>
                                <m:dPr>
                                  <m:ctrlPr>
                                    <a:rPr lang="en-GB" sz="1800" i="1">
                                      <a:latin typeface="Cambria Math"/>
                                    </a:rPr>
                                  </m:ctrlPr>
                                </m:dPr>
                                <m:e>
                                  <m:f>
                                    <m:fPr>
                                      <m:ctrlPr>
                                        <a:rPr lang="en-GB" sz="1800" i="1">
                                          <a:latin typeface="Cambria Math"/>
                                        </a:rPr>
                                      </m:ctrlPr>
                                    </m:fPr>
                                    <m:num>
                                      <m:r>
                                        <a:rPr lang="en-GB" sz="1800" i="1">
                                          <a:latin typeface="Cambria Math"/>
                                        </a:rPr>
                                        <m:t>𝑦</m:t>
                                      </m:r>
                                    </m:num>
                                    <m:den>
                                      <m:r>
                                        <a:rPr lang="en-GB" sz="1800" i="1">
                                          <a:latin typeface="Cambria Math"/>
                                        </a:rPr>
                                        <m:t>𝐻</m:t>
                                      </m:r>
                                    </m:den>
                                  </m:f>
                                </m:e>
                              </m:d>
                            </m:e>
                            <m:sup>
                              <m:r>
                                <a:rPr lang="en-GB" sz="1800" b="0" i="1" smtClean="0">
                                  <a:latin typeface="Cambria Math"/>
                                </a:rPr>
                                <m:t>2</m:t>
                              </m:r>
                            </m:sup>
                          </m:sSup>
                        </m:e>
                      </m:d>
                    </m:oMath>
                  </m:oMathPara>
                </a14:m>
                <a:endParaRPr lang="en-GB" sz="1800" b="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i="1" smtClean="0">
                              <a:latin typeface="Cambria Math"/>
                            </a:rPr>
                            <m:t>𝑥</m:t>
                          </m:r>
                        </m:den>
                      </m:f>
                      <m:r>
                        <a:rPr lang="en-GB" sz="1800" b="0" i="1" smtClean="0">
                          <a:latin typeface="Cambria Math"/>
                        </a:rPr>
                        <m:t>=0</m:t>
                      </m:r>
                    </m:oMath>
                  </m:oMathPara>
                </a14:m>
                <a:endParaRPr lang="en-GB" sz="1800" dirty="0" smtClean="0"/>
              </a:p>
              <a:p>
                <a:r>
                  <a:rPr lang="en-GB" sz="2000" dirty="0" smtClean="0"/>
                  <a:t>Outlet</a:t>
                </a:r>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𝑢</m:t>
                          </m:r>
                        </m:num>
                        <m:den>
                          <m:r>
                            <a:rPr lang="en-GB" sz="1800" i="1" smtClean="0">
                              <a:latin typeface="Cambria Math"/>
                            </a:rPr>
                            <m:t>𝜕</m:t>
                          </m:r>
                          <m:r>
                            <a:rPr lang="en-GB" sz="1800" b="0" i="1" smtClean="0">
                              <a:latin typeface="Cambria Math"/>
                            </a:rPr>
                            <m:t>𝑡</m:t>
                          </m:r>
                        </m:den>
                      </m:f>
                      <m:r>
                        <a:rPr lang="en-GB" sz="1800" b="0" i="1" smtClean="0">
                          <a:latin typeface="Cambria Math"/>
                        </a:rPr>
                        <m:t>+</m:t>
                      </m:r>
                      <m:sSub>
                        <m:sSubPr>
                          <m:ctrlPr>
                            <a:rPr lang="en-GB" sz="1800" b="0" i="1" smtClean="0">
                              <a:latin typeface="Cambria Math"/>
                            </a:rPr>
                          </m:ctrlPr>
                        </m:sSubPr>
                        <m:e>
                          <m:r>
                            <a:rPr lang="en-GB" sz="1800" b="0" i="1" smtClean="0">
                              <a:latin typeface="Cambria Math"/>
                            </a:rPr>
                            <m:t>𝑢</m:t>
                          </m:r>
                        </m:e>
                        <m:sub>
                          <m:r>
                            <a:rPr lang="en-GB" sz="1800" b="0" i="1" smtClean="0">
                              <a:latin typeface="Cambria Math"/>
                            </a:rPr>
                            <m:t>𝑚𝑎𝑥</m:t>
                          </m:r>
                        </m:sub>
                      </m:sSub>
                      <m:f>
                        <m:fPr>
                          <m:ctrlPr>
                            <a:rPr lang="en-GB" sz="1800" b="0" i="1" smtClean="0">
                              <a:latin typeface="Cambria Math"/>
                            </a:rPr>
                          </m:ctrlPr>
                        </m:fPr>
                        <m:num>
                          <m:r>
                            <a:rPr lang="en-GB" sz="1800" b="0" i="1" smtClean="0">
                              <a:latin typeface="Cambria Math"/>
                            </a:rPr>
                            <m:t>𝜕</m:t>
                          </m:r>
                          <m:r>
                            <a:rPr lang="en-GB" sz="1800" b="0" i="1" smtClean="0">
                              <a:latin typeface="Cambria Math"/>
                            </a:rPr>
                            <m:t>𝑢</m:t>
                          </m:r>
                        </m:num>
                        <m:den>
                          <m:r>
                            <a:rPr lang="en-GB" sz="1800" b="0" i="1" smtClean="0">
                              <a:latin typeface="Cambria Math"/>
                            </a:rPr>
                            <m:t>𝜕</m:t>
                          </m:r>
                          <m:r>
                            <a:rPr lang="en-GB" sz="1800" b="0" i="1" smtClean="0">
                              <a:latin typeface="Cambria Math"/>
                            </a:rPr>
                            <m:t>𝑥</m:t>
                          </m:r>
                        </m:den>
                      </m:f>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r>
                        <a:rPr lang="en-GB" sz="1800" b="0" i="1" smtClean="0">
                          <a:latin typeface="Cambria Math"/>
                        </a:rPr>
                        <m:t>𝑝</m:t>
                      </m:r>
                      <m:r>
                        <a:rPr lang="en-GB" sz="1800" b="0" i="1" smtClean="0">
                          <a:latin typeface="Cambria Math"/>
                        </a:rPr>
                        <m:t>=0</m:t>
                      </m:r>
                    </m:oMath>
                  </m:oMathPara>
                </a14:m>
                <a:endParaRPr lang="en-GB" sz="1800" dirty="0" smtClean="0"/>
              </a:p>
              <a:p>
                <a:r>
                  <a:rPr lang="en-GB" sz="2000" dirty="0" smtClean="0"/>
                  <a:t>Walls</a:t>
                </a:r>
              </a:p>
              <a:p>
                <a:pPr marL="109728" indent="0">
                  <a:buNone/>
                </a:pPr>
                <a14:m>
                  <m:oMathPara xmlns:m="http://schemas.openxmlformats.org/officeDocument/2006/math">
                    <m:oMathParaPr>
                      <m:jc m:val="centerGroup"/>
                    </m:oMathParaPr>
                    <m:oMath xmlns:m="http://schemas.openxmlformats.org/officeDocument/2006/math">
                      <m:acc>
                        <m:accPr>
                          <m:chr m:val="⃗"/>
                          <m:ctrlPr>
                            <a:rPr lang="en-GB" sz="1800" i="1" smtClean="0">
                              <a:latin typeface="Cambria Math"/>
                            </a:rPr>
                          </m:ctrlPr>
                        </m:accPr>
                        <m:e>
                          <m:r>
                            <a:rPr lang="en-GB" sz="1800" b="0" i="1" smtClean="0">
                              <a:latin typeface="Cambria Math"/>
                            </a:rPr>
                            <m:t>𝑣</m:t>
                          </m:r>
                        </m:e>
                      </m:acc>
                      <m:r>
                        <a:rPr lang="en-GB" sz="1800" b="0" i="1" smtClean="0">
                          <a:latin typeface="Cambria Math"/>
                        </a:rPr>
                        <m:t>=0</m:t>
                      </m:r>
                    </m:oMath>
                  </m:oMathPara>
                </a14:m>
                <a:endParaRPr lang="en-GB" sz="1800" dirty="0" smtClean="0"/>
              </a:p>
              <a:p>
                <a:pPr marL="109728" indent="0">
                  <a:buNone/>
                </a:pPr>
                <a14:m>
                  <m:oMathPara xmlns:m="http://schemas.openxmlformats.org/officeDocument/2006/math">
                    <m:oMathParaPr>
                      <m:jc m:val="centerGroup"/>
                    </m:oMathParaPr>
                    <m:oMath xmlns:m="http://schemas.openxmlformats.org/officeDocument/2006/math">
                      <m:f>
                        <m:fPr>
                          <m:ctrlPr>
                            <a:rPr lang="en-GB" sz="1800" i="1" smtClean="0">
                              <a:latin typeface="Cambria Math"/>
                            </a:rPr>
                          </m:ctrlPr>
                        </m:fPr>
                        <m:num>
                          <m:r>
                            <a:rPr lang="en-GB" sz="1800" i="1" smtClean="0">
                              <a:latin typeface="Cambria Math"/>
                            </a:rPr>
                            <m:t>𝜕</m:t>
                          </m:r>
                          <m:r>
                            <a:rPr lang="en-GB" sz="1800" b="0" i="1" smtClean="0">
                              <a:latin typeface="Cambria Math"/>
                            </a:rPr>
                            <m:t>𝑝</m:t>
                          </m:r>
                        </m:num>
                        <m:den>
                          <m:r>
                            <a:rPr lang="en-GB" sz="1800" i="1" smtClean="0">
                              <a:latin typeface="Cambria Math"/>
                            </a:rPr>
                            <m:t>𝜕</m:t>
                          </m:r>
                          <m:r>
                            <a:rPr lang="en-GB" sz="1800" b="0" i="1" smtClean="0">
                              <a:latin typeface="Cambria Math"/>
                            </a:rPr>
                            <m:t>𝑛</m:t>
                          </m:r>
                        </m:den>
                      </m:f>
                      <m:r>
                        <a:rPr lang="en-GB" sz="1800" b="0" i="1" smtClean="0">
                          <a:latin typeface="Cambria Math"/>
                        </a:rPr>
                        <m:t>=0</m:t>
                      </m:r>
                    </m:oMath>
                  </m:oMathPara>
                </a14:m>
                <a:endParaRPr lang="en-GB" sz="1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92254" y="2204864"/>
                <a:ext cx="4186808" cy="4325112"/>
              </a:xfrm>
              <a:blipFill rotWithShape="1">
                <a:blip r:embed="rId2"/>
                <a:stretch>
                  <a:fillRect t="-846"/>
                </a:stretch>
              </a:blipFill>
            </p:spPr>
            <p:txBody>
              <a:bodyPr/>
              <a:lstStyle/>
              <a:p>
                <a:r>
                  <a:rPr lang="es-E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4224710" cy="243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12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a:t>
            </a:r>
            <a:endParaRPr lang="en-GB"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p:txBody>
              <a:bodyPr>
                <a:normAutofit/>
              </a:bodyPr>
              <a:lstStyle/>
              <a:p>
                <a:r>
                  <a:rPr lang="en-GB" sz="2000" dirty="0"/>
                  <a:t>Conservation of mass and momentum</a:t>
                </a:r>
              </a:p>
              <a:p>
                <a:pPr marL="109728" indent="0">
                  <a:buNone/>
                </a:pPr>
                <a14:m>
                  <m:oMathPara xmlns:m="http://schemas.openxmlformats.org/officeDocument/2006/math">
                    <m:oMathParaPr>
                      <m:jc m:val="centerGroup"/>
                    </m:oMathParaPr>
                    <m:oMath xmlns:m="http://schemas.openxmlformats.org/officeDocument/2006/math">
                      <m:d>
                        <m:dPr>
                          <m:begChr m:val="{"/>
                          <m:endChr m:val=""/>
                          <m:ctrlPr>
                            <a:rPr lang="es-ES" sz="2000" i="1">
                              <a:latin typeface="Cambria Math"/>
                            </a:rPr>
                          </m:ctrlPr>
                        </m:dPr>
                        <m:e>
                          <m:eqArr>
                            <m:eqArrPr>
                              <m:ctrlPr>
                                <a:rPr lang="es-ES" sz="2000" i="1">
                                  <a:latin typeface="Cambria Math"/>
                                </a:rPr>
                              </m:ctrlPr>
                            </m:eqArrPr>
                            <m:e>
                              <m:r>
                                <a:rPr lang="en-GB" sz="2000">
                                  <a:latin typeface="Cambria Math"/>
                                </a:rPr>
                                <m:t>𝛻</m:t>
                              </m:r>
                              <m:r>
                                <a:rPr lang="en-GB" sz="2000" i="1">
                                  <a:latin typeface="Cambria Math"/>
                                </a:rPr>
                                <m:t>·</m:t>
                              </m:r>
                              <m:acc>
                                <m:accPr>
                                  <m:chr m:val="⃗"/>
                                  <m:ctrlPr>
                                    <a:rPr lang="es-ES" sz="2000" i="1">
                                      <a:latin typeface="Cambria Math"/>
                                    </a:rPr>
                                  </m:ctrlPr>
                                </m:accPr>
                                <m:e>
                                  <m:r>
                                    <a:rPr lang="en-GB" sz="2000" i="1">
                                      <a:latin typeface="Cambria Math"/>
                                    </a:rPr>
                                    <m:t>𝑣</m:t>
                                  </m:r>
                                </m:e>
                              </m:acc>
                              <m:r>
                                <a:rPr lang="en-GB" sz="2000" i="1">
                                  <a:latin typeface="Cambria Math"/>
                                </a:rPr>
                                <m:t>=0</m:t>
                              </m:r>
                            </m:e>
                            <m:e>
                              <m:r>
                                <a:rPr lang="en-GB" sz="2000" i="1">
                                  <a:latin typeface="Cambria Math"/>
                                </a:rPr>
                                <m:t>𝜌</m:t>
                              </m:r>
                              <m:f>
                                <m:fPr>
                                  <m:ctrlPr>
                                    <a:rPr lang="es-ES" sz="2000" i="1">
                                      <a:latin typeface="Cambria Math"/>
                                    </a:rPr>
                                  </m:ctrlPr>
                                </m:fPr>
                                <m:num>
                                  <m:r>
                                    <a:rPr lang="en-GB" sz="2000" i="1">
                                      <a:latin typeface="Cambria Math"/>
                                    </a:rPr>
                                    <m:t>𝜕</m:t>
                                  </m:r>
                                  <m:acc>
                                    <m:accPr>
                                      <m:chr m:val="⃗"/>
                                      <m:ctrlPr>
                                        <a:rPr lang="es-ES" sz="2000" i="1">
                                          <a:latin typeface="Cambria Math"/>
                                        </a:rPr>
                                      </m:ctrlPr>
                                    </m:accPr>
                                    <m:e>
                                      <m:r>
                                        <a:rPr lang="en-GB" sz="2000" i="1">
                                          <a:latin typeface="Cambria Math"/>
                                        </a:rPr>
                                        <m:t>𝑣</m:t>
                                      </m:r>
                                    </m:e>
                                  </m:acc>
                                </m:num>
                                <m:den>
                                  <m:r>
                                    <a:rPr lang="en-GB" sz="2000" i="1">
                                      <a:latin typeface="Cambria Math"/>
                                    </a:rPr>
                                    <m:t>𝜕</m:t>
                                  </m:r>
                                  <m:r>
                                    <a:rPr lang="en-GB" sz="2000" i="1">
                                      <a:latin typeface="Cambria Math"/>
                                    </a:rPr>
                                    <m:t>𝑡</m:t>
                                  </m:r>
                                </m:den>
                              </m:f>
                              <m:r>
                                <a:rPr lang="en-GB" sz="2000" i="1">
                                  <a:latin typeface="Cambria Math"/>
                                </a:rPr>
                                <m:t>+</m:t>
                              </m:r>
                              <m:r>
                                <a:rPr lang="en-GB" sz="2000" i="1">
                                  <a:latin typeface="Cambria Math"/>
                                </a:rPr>
                                <m:t>𝜌</m:t>
                              </m:r>
                              <m:d>
                                <m:dPr>
                                  <m:ctrlPr>
                                    <a:rPr lang="es-ES" sz="2000" i="1">
                                      <a:latin typeface="Cambria Math"/>
                                    </a:rPr>
                                  </m:ctrlPr>
                                </m:dPr>
                                <m:e>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e>
                              </m:d>
                              <m:acc>
                                <m:accPr>
                                  <m:chr m:val="⃗"/>
                                  <m:ctrlPr>
                                    <a:rPr lang="es-ES" sz="2000" i="1">
                                      <a:latin typeface="Cambria Math"/>
                                    </a:rPr>
                                  </m:ctrlPr>
                                </m:accPr>
                                <m:e>
                                  <m:r>
                                    <a:rPr lang="en-GB" sz="2000" i="1">
                                      <a:latin typeface="Cambria Math"/>
                                    </a:rPr>
                                    <m:t>𝑣</m:t>
                                  </m:r>
                                </m:e>
                              </m:acc>
                              <m:r>
                                <a:rPr lang="en-GB" sz="2000" i="1">
                                  <a:latin typeface="Cambria Math"/>
                                </a:rPr>
                                <m:t>=−</m:t>
                              </m:r>
                              <m:r>
                                <a:rPr lang="en-GB" sz="2000">
                                  <a:latin typeface="Cambria Math"/>
                                </a:rPr>
                                <m:t>𝛻</m:t>
                              </m:r>
                              <m:r>
                                <a:rPr lang="en-GB" sz="2000" i="1">
                                  <a:latin typeface="Cambria Math"/>
                                </a:rPr>
                                <m:t>𝑝</m:t>
                              </m:r>
                              <m:r>
                                <a:rPr lang="en-GB" sz="2000" i="1">
                                  <a:latin typeface="Cambria Math"/>
                                </a:rPr>
                                <m:t>+</m:t>
                              </m:r>
                              <m:r>
                                <a:rPr lang="en-GB" sz="2000" i="1">
                                  <a:latin typeface="Cambria Math"/>
                                </a:rPr>
                                <m:t>𝜇</m:t>
                              </m:r>
                              <m:sSup>
                                <m:sSupPr>
                                  <m:ctrlPr>
                                    <a:rPr lang="es-ES" sz="2000" i="1">
                                      <a:latin typeface="Cambria Math"/>
                                    </a:rPr>
                                  </m:ctrlPr>
                                </m:sSupPr>
                                <m:e>
                                  <m:r>
                                    <a:rPr lang="en-GB" sz="2000">
                                      <a:latin typeface="Cambria Math"/>
                                    </a:rPr>
                                    <m:t>𝛻</m:t>
                                  </m:r>
                                </m:e>
                                <m:sup>
                                  <m:r>
                                    <a:rPr lang="en-GB" sz="2000" i="1">
                                      <a:latin typeface="Cambria Math"/>
                                    </a:rPr>
                                    <m:t>2</m:t>
                                  </m:r>
                                </m:sup>
                              </m:sSup>
                              <m:acc>
                                <m:accPr>
                                  <m:chr m:val="⃗"/>
                                  <m:ctrlPr>
                                    <a:rPr lang="es-ES" sz="2000" i="1">
                                      <a:latin typeface="Cambria Math"/>
                                    </a:rPr>
                                  </m:ctrlPr>
                                </m:accPr>
                                <m:e>
                                  <m:r>
                                    <a:rPr lang="en-GB" sz="2000" i="1">
                                      <a:latin typeface="Cambria Math"/>
                                    </a:rPr>
                                    <m:t>𝑣</m:t>
                                  </m:r>
                                </m:e>
                              </m:acc>
                            </m:e>
                          </m:eqArr>
                        </m:e>
                      </m:d>
                    </m:oMath>
                  </m:oMathPara>
                </a14:m>
                <a:endParaRPr lang="en-GB" sz="2000" dirty="0"/>
              </a:p>
              <a:p>
                <a:r>
                  <a:rPr lang="en-GB" sz="2000" dirty="0"/>
                  <a:t>Transient</a:t>
                </a:r>
              </a:p>
              <a:p>
                <a:r>
                  <a:rPr lang="en-GB" sz="2000" dirty="0"/>
                  <a:t>Incompressible</a:t>
                </a:r>
                <a:endParaRPr lang="en-GB" sz="20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spTree>
    <p:extLst>
      <p:ext uri="{BB962C8B-B14F-4D97-AF65-F5344CB8AC3E}">
        <p14:creationId xmlns:p14="http://schemas.microsoft.com/office/powerpoint/2010/main" val="2053504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066800"/>
          </a:xfrm>
        </p:spPr>
        <p:txBody>
          <a:bodyPr/>
          <a:lstStyle/>
          <a:p>
            <a:r>
              <a:rPr lang="en-GB" dirty="0" smtClean="0"/>
              <a:t>Square cylinder ― Results</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2888754" cy="214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42804"/>
            <a:ext cx="2864260" cy="216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311" y="4077072"/>
            <a:ext cx="3061345"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280" y="4077072"/>
            <a:ext cx="3252553" cy="227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695897" y="3625688"/>
            <a:ext cx="1584176" cy="369332"/>
          </a:xfrm>
          <a:prstGeom prst="rect">
            <a:avLst/>
          </a:prstGeom>
          <a:noFill/>
        </p:spPr>
        <p:txBody>
          <a:bodyPr wrap="square" rtlCol="0">
            <a:spAutoFit/>
          </a:bodyPr>
          <a:lstStyle/>
          <a:p>
            <a:pPr algn="ctr"/>
            <a:r>
              <a:rPr lang="es-ES" dirty="0" smtClean="0"/>
              <a:t>Re = 1</a:t>
            </a:r>
            <a:endParaRPr lang="es-ES" dirty="0"/>
          </a:p>
        </p:txBody>
      </p:sp>
      <p:sp>
        <p:nvSpPr>
          <p:cNvPr id="11" name="10 CuadroTexto"/>
          <p:cNvSpPr txBox="1"/>
          <p:nvPr/>
        </p:nvSpPr>
        <p:spPr>
          <a:xfrm>
            <a:off x="5801468" y="3625688"/>
            <a:ext cx="1584176" cy="369332"/>
          </a:xfrm>
          <a:prstGeom prst="rect">
            <a:avLst/>
          </a:prstGeom>
          <a:noFill/>
        </p:spPr>
        <p:txBody>
          <a:bodyPr wrap="square" rtlCol="0">
            <a:spAutoFit/>
          </a:bodyPr>
          <a:lstStyle/>
          <a:p>
            <a:pPr algn="ctr"/>
            <a:r>
              <a:rPr lang="es-ES" dirty="0" smtClean="0"/>
              <a:t>Re = 5</a:t>
            </a:r>
            <a:endParaRPr lang="es-ES" dirty="0"/>
          </a:p>
        </p:txBody>
      </p:sp>
      <p:sp>
        <p:nvSpPr>
          <p:cNvPr id="12" name="11 CuadroTexto"/>
          <p:cNvSpPr txBox="1"/>
          <p:nvPr/>
        </p:nvSpPr>
        <p:spPr>
          <a:xfrm>
            <a:off x="1695897" y="6350121"/>
            <a:ext cx="1584176" cy="369332"/>
          </a:xfrm>
          <a:prstGeom prst="rect">
            <a:avLst/>
          </a:prstGeom>
          <a:noFill/>
        </p:spPr>
        <p:txBody>
          <a:bodyPr wrap="square" rtlCol="0">
            <a:spAutoFit/>
          </a:bodyPr>
          <a:lstStyle/>
          <a:p>
            <a:pPr algn="ctr"/>
            <a:r>
              <a:rPr lang="es-ES" dirty="0" smtClean="0"/>
              <a:t>Re = 30</a:t>
            </a:r>
            <a:endParaRPr lang="es-ES" dirty="0"/>
          </a:p>
        </p:txBody>
      </p:sp>
      <p:sp>
        <p:nvSpPr>
          <p:cNvPr id="13" name="12 CuadroTexto"/>
          <p:cNvSpPr txBox="1"/>
          <p:nvPr/>
        </p:nvSpPr>
        <p:spPr>
          <a:xfrm>
            <a:off x="5788106" y="6350121"/>
            <a:ext cx="1584176" cy="369332"/>
          </a:xfrm>
          <a:prstGeom prst="rect">
            <a:avLst/>
          </a:prstGeom>
          <a:noFill/>
        </p:spPr>
        <p:txBody>
          <a:bodyPr wrap="square" rtlCol="0">
            <a:spAutoFit/>
          </a:bodyPr>
          <a:lstStyle/>
          <a:p>
            <a:pPr algn="ctr"/>
            <a:r>
              <a:rPr lang="es-ES" dirty="0" smtClean="0"/>
              <a:t>Re = 50</a:t>
            </a:r>
            <a:endParaRPr lang="es-ES" dirty="0"/>
          </a:p>
        </p:txBody>
      </p:sp>
    </p:spTree>
    <p:extLst>
      <p:ext uri="{BB962C8B-B14F-4D97-AF65-F5344CB8AC3E}">
        <p14:creationId xmlns:p14="http://schemas.microsoft.com/office/powerpoint/2010/main" val="3400884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 - Results</a:t>
            </a:r>
            <a:endParaRPr lang="en-GB"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457200" y="2249424"/>
                <a:ext cx="3754760" cy="4325112"/>
              </a:xfrm>
            </p:spPr>
            <p:txBody>
              <a:bodyPr>
                <a:normAutofit/>
              </a:bodyPr>
              <a:lstStyle/>
              <a:p>
                <a:r>
                  <a:rPr lang="en-GB" sz="2000" dirty="0" smtClean="0"/>
                  <a:t>Recirculation length</a:t>
                </a:r>
              </a:p>
              <a:p>
                <a:pPr marL="109728" indent="0">
                  <a:buNone/>
                </a:pPr>
                <a:endParaRPr lang="en-GB" sz="2000" dirty="0" smtClean="0"/>
              </a:p>
              <a:p>
                <a:pPr marL="109728" indent="0">
                  <a:buNone/>
                </a:pPr>
                <a14:m>
                  <m:oMathPara xmlns:m="http://schemas.openxmlformats.org/officeDocument/2006/math">
                    <m:oMathParaPr>
                      <m:jc m:val="left"/>
                    </m:oMathParaPr>
                    <m:oMath xmlns:m="http://schemas.openxmlformats.org/officeDocument/2006/math">
                      <m:sSub>
                        <m:sSubPr>
                          <m:ctrlPr>
                            <a:rPr lang="es-ES" sz="2000" b="0" i="1" smtClean="0">
                              <a:latin typeface="Cambria Math"/>
                            </a:rPr>
                          </m:ctrlPr>
                        </m:sSubPr>
                        <m:e>
                          <m:r>
                            <a:rPr lang="es-ES" sz="2000" b="0" i="1" smtClean="0">
                              <a:latin typeface="Cambria Math"/>
                            </a:rPr>
                            <m:t>𝐿</m:t>
                          </m:r>
                        </m:e>
                        <m:sub>
                          <m:r>
                            <a:rPr lang="es-ES" sz="2000" b="0" i="1" smtClean="0">
                              <a:latin typeface="Cambria Math"/>
                            </a:rPr>
                            <m:t>𝑟</m:t>
                          </m:r>
                        </m:sub>
                      </m:sSub>
                      <m:r>
                        <a:rPr lang="es-ES" sz="2000" b="0" i="1" smtClean="0">
                          <a:latin typeface="Cambria Math"/>
                        </a:rPr>
                        <m:t>/</m:t>
                      </m:r>
                      <m:r>
                        <a:rPr lang="es-ES" sz="2000" b="0" i="1" smtClean="0">
                          <a:latin typeface="Cambria Math"/>
                        </a:rPr>
                        <m:t>𝐷</m:t>
                      </m:r>
                      <m:r>
                        <a:rPr lang="es-ES" sz="2000" b="0" i="1" smtClean="0">
                          <a:latin typeface="Cambria Math"/>
                        </a:rPr>
                        <m:t>=−0.065+0.0554</m:t>
                      </m:r>
                      <m:r>
                        <a:rPr lang="es-ES" sz="2000" b="0" i="1" smtClean="0">
                          <a:latin typeface="Cambria Math"/>
                        </a:rPr>
                        <m:t>𝑅𝑒</m:t>
                      </m:r>
                    </m:oMath>
                  </m:oMathPara>
                </a14:m>
                <a:endParaRPr lang="en-GB" sz="2000" dirty="0" smtClean="0"/>
              </a:p>
              <a:p>
                <a:pPr marL="109728" indent="0" algn="r">
                  <a:buNone/>
                </a:pPr>
                <a:r>
                  <a:rPr lang="en-GB" sz="2000" dirty="0" smtClean="0"/>
                  <a:t>for </a:t>
                </a:r>
                <a14:m>
                  <m:oMath xmlns:m="http://schemas.openxmlformats.org/officeDocument/2006/math">
                    <m:r>
                      <a:rPr lang="es-ES" sz="2000" b="0" i="1" smtClean="0">
                        <a:latin typeface="Cambria Math"/>
                      </a:rPr>
                      <m:t>5&lt;</m:t>
                    </m:r>
                    <m:r>
                      <a:rPr lang="es-ES" sz="2000" b="0" i="1" smtClean="0">
                        <a:latin typeface="Cambria Math"/>
                      </a:rPr>
                      <m:t>𝑅𝑒</m:t>
                    </m:r>
                    <m:r>
                      <a:rPr lang="es-ES" sz="2000" b="0" i="1" smtClean="0">
                        <a:latin typeface="Cambria Math"/>
                      </a:rPr>
                      <m:t>&lt;60</m:t>
                    </m:r>
                  </m:oMath>
                </a14:m>
                <a:endParaRPr lang="en-GB" sz="20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57200" y="2249424"/>
                <a:ext cx="3754760" cy="4325112"/>
              </a:xfrm>
              <a:blipFill rotWithShape="1">
                <a:blip r:embed="rId2"/>
                <a:stretch>
                  <a:fillRect t="-845"/>
                </a:stretch>
              </a:blipFill>
            </p:spPr>
            <p:txBody>
              <a:bodyPr/>
              <a:lstStyle/>
              <a:p>
                <a:r>
                  <a:rPr lang="es-E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132856"/>
            <a:ext cx="3870145" cy="376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02980"/>
            <a:ext cx="22669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67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836712"/>
            <a:ext cx="8229600" cy="1066800"/>
          </a:xfrm>
        </p:spPr>
        <p:txBody>
          <a:bodyPr/>
          <a:lstStyle/>
          <a:p>
            <a:r>
              <a:rPr lang="en-GB" dirty="0" smtClean="0"/>
              <a:t>Conclusions</a:t>
            </a:r>
            <a:endParaRPr lang="en-GB" dirty="0"/>
          </a:p>
        </p:txBody>
      </p:sp>
      <p:sp>
        <p:nvSpPr>
          <p:cNvPr id="3" name="2 Marcador de contenido"/>
          <p:cNvSpPr>
            <a:spLocks noGrp="1"/>
          </p:cNvSpPr>
          <p:nvPr>
            <p:ph idx="1"/>
          </p:nvPr>
        </p:nvSpPr>
        <p:spPr/>
        <p:txBody>
          <a:bodyPr>
            <a:normAutofit/>
          </a:bodyPr>
          <a:lstStyle/>
          <a:p>
            <a:r>
              <a:rPr lang="en-GB" sz="2000" dirty="0" smtClean="0"/>
              <a:t>Improved knowledge in numerical methods</a:t>
            </a:r>
          </a:p>
          <a:p>
            <a:pPr lvl="1"/>
            <a:r>
              <a:rPr lang="en-GB" sz="1800" dirty="0" smtClean="0"/>
              <a:t>Discretization</a:t>
            </a:r>
          </a:p>
          <a:p>
            <a:pPr lvl="1"/>
            <a:r>
              <a:rPr lang="en-GB" sz="1800" dirty="0" smtClean="0"/>
              <a:t>Interpolation schemes</a:t>
            </a:r>
          </a:p>
          <a:p>
            <a:pPr lvl="1"/>
            <a:r>
              <a:rPr lang="en-GB" sz="1800" dirty="0" smtClean="0"/>
              <a:t>Fractional Step Method</a:t>
            </a:r>
          </a:p>
          <a:p>
            <a:pPr lvl="1"/>
            <a:r>
              <a:rPr lang="en-GB" sz="1800" dirty="0" smtClean="0"/>
              <a:t>…</a:t>
            </a:r>
          </a:p>
          <a:p>
            <a:r>
              <a:rPr lang="en-GB" sz="2000" dirty="0" smtClean="0"/>
              <a:t>Realistic results</a:t>
            </a:r>
          </a:p>
          <a:p>
            <a:r>
              <a:rPr lang="en-GB" sz="2000" dirty="0" smtClean="0"/>
              <a:t>Application case: Square cylinder</a:t>
            </a:r>
          </a:p>
          <a:p>
            <a:pPr lvl="1"/>
            <a:r>
              <a:rPr lang="en-GB" sz="1800" dirty="0" smtClean="0"/>
              <a:t>Steady solutions</a:t>
            </a:r>
          </a:p>
          <a:p>
            <a:pPr lvl="1"/>
            <a:r>
              <a:rPr lang="en-GB" sz="1800" dirty="0" smtClean="0"/>
              <a:t>Accurate results</a:t>
            </a:r>
            <a:endParaRPr lang="en-GB" sz="1800" dirty="0"/>
          </a:p>
        </p:txBody>
      </p:sp>
    </p:spTree>
    <p:extLst>
      <p:ext uri="{BB962C8B-B14F-4D97-AF65-F5344CB8AC3E}">
        <p14:creationId xmlns:p14="http://schemas.microsoft.com/office/powerpoint/2010/main" val="3665882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2962672" cy="1066800"/>
          </a:xfrm>
        </p:spPr>
        <p:txBody>
          <a:bodyPr/>
          <a:lstStyle/>
          <a:p>
            <a:r>
              <a:rPr lang="en-GB" dirty="0" smtClean="0"/>
              <a:t>Thank you</a:t>
            </a:r>
            <a:endParaRPr lang="en-GB" dirty="0"/>
          </a:p>
        </p:txBody>
      </p:sp>
      <p:sp>
        <p:nvSpPr>
          <p:cNvPr id="4" name="1 Título"/>
          <p:cNvSpPr txBox="1">
            <a:spLocks/>
          </p:cNvSpPr>
          <p:nvPr/>
        </p:nvSpPr>
        <p:spPr>
          <a:xfrm>
            <a:off x="1619672" y="3356992"/>
            <a:ext cx="5400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Questions?</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428304"/>
            <a:ext cx="26860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15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Objectives</a:t>
            </a:r>
            <a:endParaRPr lang="en-GB" dirty="0"/>
          </a:p>
        </p:txBody>
      </p:sp>
      <p:sp>
        <p:nvSpPr>
          <p:cNvPr id="3" name="2 Marcador de contenido"/>
          <p:cNvSpPr>
            <a:spLocks noGrp="1"/>
          </p:cNvSpPr>
          <p:nvPr>
            <p:ph idx="1"/>
          </p:nvPr>
        </p:nvSpPr>
        <p:spPr>
          <a:xfrm>
            <a:off x="459926" y="1988840"/>
            <a:ext cx="8229600" cy="4325112"/>
          </a:xfrm>
        </p:spPr>
        <p:txBody>
          <a:bodyPr>
            <a:normAutofit/>
          </a:bodyPr>
          <a:lstStyle/>
          <a:p>
            <a:r>
              <a:rPr lang="en-GB" sz="2000" dirty="0" smtClean="0"/>
              <a:t>Provide knowledge in computational methods</a:t>
            </a:r>
          </a:p>
          <a:p>
            <a:r>
              <a:rPr lang="en-GB" sz="2000" dirty="0" smtClean="0"/>
              <a:t>Study of a specific case</a:t>
            </a:r>
            <a:endParaRPr lang="en-GB" sz="2000" dirty="0"/>
          </a:p>
        </p:txBody>
      </p:sp>
      <p:sp>
        <p:nvSpPr>
          <p:cNvPr id="4" name="1 Título"/>
          <p:cNvSpPr txBox="1">
            <a:spLocks/>
          </p:cNvSpPr>
          <p:nvPr/>
        </p:nvSpPr>
        <p:spPr>
          <a:xfrm>
            <a:off x="464809" y="2949027"/>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Methodology</a:t>
            </a:r>
            <a:endParaRPr lang="en-GB" dirty="0"/>
          </a:p>
        </p:txBody>
      </p:sp>
      <p:sp>
        <p:nvSpPr>
          <p:cNvPr id="5" name="2 Marcador de contenido"/>
          <p:cNvSpPr txBox="1">
            <a:spLocks/>
          </p:cNvSpPr>
          <p:nvPr/>
        </p:nvSpPr>
        <p:spPr>
          <a:xfrm>
            <a:off x="459926" y="3861048"/>
            <a:ext cx="8229600" cy="187220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Basic cases</a:t>
            </a:r>
          </a:p>
          <a:p>
            <a:pPr lvl="1"/>
            <a:r>
              <a:rPr lang="en-GB" sz="1800" dirty="0" smtClean="0"/>
              <a:t>Mathematical formulation</a:t>
            </a:r>
          </a:p>
          <a:p>
            <a:pPr lvl="1"/>
            <a:r>
              <a:rPr lang="en-GB" sz="1800" dirty="0" smtClean="0"/>
              <a:t>Numerical method</a:t>
            </a:r>
          </a:p>
          <a:p>
            <a:pPr lvl="1"/>
            <a:r>
              <a:rPr lang="en-GB" sz="1800" dirty="0" smtClean="0"/>
              <a:t>Code development</a:t>
            </a:r>
          </a:p>
          <a:p>
            <a:r>
              <a:rPr lang="en-GB" sz="2000" dirty="0" smtClean="0"/>
              <a:t>Specific application</a:t>
            </a:r>
            <a:endParaRPr lang="en-GB" sz="2000" dirty="0"/>
          </a:p>
        </p:txBody>
      </p:sp>
    </p:spTree>
    <p:extLst>
      <p:ext uri="{BB962C8B-B14F-4D97-AF65-F5344CB8AC3E}">
        <p14:creationId xmlns:p14="http://schemas.microsoft.com/office/powerpoint/2010/main" val="3817448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980"/>
            <a:ext cx="8229600" cy="1066800"/>
          </a:xfrm>
        </p:spPr>
        <p:txBody>
          <a:bodyPr/>
          <a:lstStyle/>
          <a:p>
            <a:r>
              <a:rPr lang="en-GB" dirty="0" smtClean="0"/>
              <a:t>Conservation equations</a:t>
            </a:r>
            <a:endParaRPr lang="en-GB" dirty="0"/>
          </a:p>
        </p:txBody>
      </p:sp>
      <p:sp>
        <p:nvSpPr>
          <p:cNvPr id="3" name="2 Marcador de contenido"/>
          <p:cNvSpPr>
            <a:spLocks noGrp="1"/>
          </p:cNvSpPr>
          <p:nvPr>
            <p:ph idx="1"/>
          </p:nvPr>
        </p:nvSpPr>
        <p:spPr>
          <a:xfrm>
            <a:off x="457200" y="3748448"/>
            <a:ext cx="8229600" cy="878970"/>
          </a:xfrm>
        </p:spPr>
        <p:txBody>
          <a:bodyPr/>
          <a:lstStyle/>
          <a:p>
            <a:r>
              <a:rPr lang="en-GB" sz="2000" dirty="0" smtClean="0"/>
              <a:t>Describe heat transfer and fluid flow</a:t>
            </a:r>
          </a:p>
          <a:p>
            <a:r>
              <a:rPr lang="en-GB" sz="2000" dirty="0" smtClean="0"/>
              <a:t>No analytical solution</a:t>
            </a:r>
          </a:p>
          <a:p>
            <a:endParaRPr lang="en-GB" sz="2000" dirty="0" smtClean="0"/>
          </a:p>
        </p:txBody>
      </p:sp>
      <mc:AlternateContent xmlns:mc="http://schemas.openxmlformats.org/markup-compatibility/2006" xmlns:a14="http://schemas.microsoft.com/office/drawing/2010/main">
        <mc:Choice Requires="a14">
          <p:sp>
            <p:nvSpPr>
              <p:cNvPr id="4" name="3 CuadroTexto"/>
              <p:cNvSpPr txBox="1"/>
              <p:nvPr/>
            </p:nvSpPr>
            <p:spPr>
              <a:xfrm>
                <a:off x="1835696" y="1772816"/>
                <a:ext cx="5472608" cy="1949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𝜕𝜌</m:t>
                          </m:r>
                        </m:num>
                        <m:den>
                          <m:r>
                            <a:rPr lang="en-GB" i="1">
                              <a:latin typeface="Cambria Math"/>
                            </a:rPr>
                            <m:t>𝜕</m:t>
                          </m:r>
                          <m:r>
                            <a:rPr lang="en-GB" i="1">
                              <a:latin typeface="Cambria Math"/>
                            </a:rPr>
                            <m:t>𝑡</m:t>
                          </m:r>
                        </m:den>
                      </m:f>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=0</m:t>
                      </m:r>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𝑝</m:t>
                      </m:r>
                      <m:r>
                        <a:rPr lang="en-GB" i="1">
                          <a:latin typeface="Cambria Math"/>
                        </a:rPr>
                        <m:t>+</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i="1">
                          <a:latin typeface="Cambria Math"/>
                        </a:rPr>
                        <m:t>𝜌</m:t>
                      </m:r>
                      <m:acc>
                        <m:accPr>
                          <m:chr m:val="⃗"/>
                          <m:ctrlPr>
                            <a:rPr lang="es-ES" i="1">
                              <a:latin typeface="Cambria Math"/>
                            </a:rPr>
                          </m:ctrlPr>
                        </m:accPr>
                        <m:e>
                          <m:r>
                            <a:rPr lang="en-GB" i="1">
                              <a:latin typeface="Cambria Math"/>
                            </a:rPr>
                            <m:t>𝑔</m:t>
                          </m:r>
                        </m:e>
                      </m:acc>
                      <m:r>
                        <a:rPr lang="en-GB" i="1">
                          <a:latin typeface="Cambria Math"/>
                        </a:rPr>
                        <m:t>+</m:t>
                      </m:r>
                      <m:sSup>
                        <m:sSupPr>
                          <m:ctrlPr>
                            <a:rPr lang="es-ES" i="1">
                              <a:latin typeface="Cambria Math"/>
                            </a:rPr>
                          </m:ctrlPr>
                        </m:sSupPr>
                        <m:e>
                          <m:acc>
                            <m:accPr>
                              <m:chr m:val="⃗"/>
                              <m:ctrlPr>
                                <a:rPr lang="es-ES" i="1">
                                  <a:latin typeface="Cambria Math"/>
                                </a:rPr>
                              </m:ctrlPr>
                            </m:accPr>
                            <m:e>
                              <m:r>
                                <a:rPr lang="en-GB" i="1">
                                  <a:latin typeface="Cambria Math"/>
                                </a:rPr>
                                <m:t>𝑓</m:t>
                              </m:r>
                            </m:e>
                          </m:acc>
                        </m:e>
                        <m:sup>
                          <m:r>
                            <a:rPr lang="en-GB" i="1">
                              <a:latin typeface="Cambria Math"/>
                            </a:rPr>
                            <m:t>𝑒</m:t>
                          </m:r>
                        </m:sup>
                      </m:sSup>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r>
                            <a:rPr lang="en-GB" i="1">
                              <a:latin typeface="Cambria Math"/>
                            </a:rPr>
                            <m:t>𝑢</m:t>
                          </m:r>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r>
                            <a:rPr lang="en-GB" i="1">
                              <a:latin typeface="Cambria Math"/>
                            </a:rPr>
                            <m:t>𝑢</m:t>
                          </m:r>
                        </m:e>
                      </m:d>
                      <m:r>
                        <a:rPr lang="en-GB" i="1">
                          <a:latin typeface="Cambria Math"/>
                        </a:rPr>
                        <m:t>=−</m:t>
                      </m:r>
                      <m:r>
                        <a:rPr lang="en-GB">
                          <a:latin typeface="Cambria Math"/>
                        </a:rPr>
                        <m:t>𝛻</m:t>
                      </m:r>
                      <m:r>
                        <a:rPr lang="en-GB">
                          <a:latin typeface="Cambria Math"/>
                        </a:rPr>
                        <m:t>·</m:t>
                      </m:r>
                      <m:acc>
                        <m:accPr>
                          <m:chr m:val="⃗"/>
                          <m:ctrlPr>
                            <a:rPr lang="es-ES" i="1">
                              <a:latin typeface="Cambria Math"/>
                            </a:rPr>
                          </m:ctrlPr>
                        </m:accPr>
                        <m:e>
                          <m:acc>
                            <m:accPr>
                              <m:chr m:val="̇"/>
                              <m:ctrlPr>
                                <a:rPr lang="es-ES" i="1">
                                  <a:latin typeface="Cambria Math"/>
                                </a:rPr>
                              </m:ctrlPr>
                            </m:accPr>
                            <m:e>
                              <m:r>
                                <a:rPr lang="en-GB" i="1">
                                  <a:latin typeface="Cambria Math"/>
                                </a:rPr>
                                <m:t>𝑞</m:t>
                              </m:r>
                            </m:e>
                          </m:acc>
                        </m:e>
                      </m:acc>
                      <m:r>
                        <a:rPr lang="en-GB" i="1">
                          <a:latin typeface="Cambria Math"/>
                        </a:rPr>
                        <m:t>−</m:t>
                      </m:r>
                      <m:r>
                        <a:rPr lang="en-GB" i="1">
                          <a:latin typeface="Cambria Math"/>
                        </a:rPr>
                        <m:t>𝑝</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𝑣</m:t>
                          </m:r>
                        </m:e>
                      </m:acc>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a:latin typeface="Cambria Math"/>
                        </a:rPr>
                        <m:t>𝛻</m:t>
                      </m:r>
                      <m:acc>
                        <m:accPr>
                          <m:chr m:val="⃗"/>
                          <m:ctrlPr>
                            <a:rPr lang="es-ES" i="1">
                              <a:latin typeface="Cambria Math"/>
                            </a:rPr>
                          </m:ctrlPr>
                        </m:accPr>
                        <m:e>
                          <m:r>
                            <a:rPr lang="en-GB" i="1">
                              <a:latin typeface="Cambria Math"/>
                            </a:rPr>
                            <m:t>𝑣</m:t>
                          </m:r>
                        </m:e>
                      </m:acc>
                      <m:r>
                        <a:rPr lang="en-GB" i="1">
                          <a:latin typeface="Cambria Math"/>
                        </a:rPr>
                        <m:t>+</m:t>
                      </m:r>
                      <m:sSup>
                        <m:sSupPr>
                          <m:ctrlPr>
                            <a:rPr lang="es-ES" i="1">
                              <a:latin typeface="Cambria Math"/>
                            </a:rPr>
                          </m:ctrlPr>
                        </m:sSupPr>
                        <m:e>
                          <m:r>
                            <m:rPr>
                              <m:sty m:val="p"/>
                            </m:rPr>
                            <a:rPr lang="en-GB">
                              <a:latin typeface="Cambria Math"/>
                            </a:rPr>
                            <m:t>Φ</m:t>
                          </m:r>
                        </m:e>
                        <m:sup>
                          <m:r>
                            <a:rPr lang="en-GB" i="1">
                              <a:latin typeface="Cambria Math"/>
                            </a:rPr>
                            <m:t>𝑒</m:t>
                          </m:r>
                        </m:sup>
                      </m:sSup>
                    </m:oMath>
                  </m:oMathPara>
                </a14:m>
                <a:endParaRPr lang="es-ES" dirty="0"/>
              </a:p>
              <a:p>
                <a:endParaRPr lang="es-ES" dirty="0"/>
              </a:p>
            </p:txBody>
          </p:sp>
        </mc:Choice>
        <mc:Fallback xmlns="">
          <p:sp>
            <p:nvSpPr>
              <p:cNvPr id="4" name="3 CuadroTexto"/>
              <p:cNvSpPr txBox="1">
                <a:spLocks noRot="1" noChangeAspect="1" noMove="1" noResize="1" noEditPoints="1" noAdjustHandles="1" noChangeArrowheads="1" noChangeShapeType="1" noTextEdit="1"/>
              </p:cNvSpPr>
              <p:nvPr/>
            </p:nvSpPr>
            <p:spPr>
              <a:xfrm>
                <a:off x="1835696" y="1772816"/>
                <a:ext cx="5472608" cy="1949380"/>
              </a:xfrm>
              <a:prstGeom prst="rect">
                <a:avLst/>
              </a:prstGeom>
              <a:blipFill rotWithShape="1">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2 Marcador de contenido"/>
              <p:cNvSpPr txBox="1">
                <a:spLocks/>
              </p:cNvSpPr>
              <p:nvPr/>
            </p:nvSpPr>
            <p:spPr>
              <a:xfrm>
                <a:off x="457200" y="4941168"/>
                <a:ext cx="8229600" cy="136815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Particular cases of the generic convection-diffusion equation</a:t>
                </a:r>
              </a:p>
              <a:p>
                <a:pPr marL="109728" indent="0">
                  <a:buFont typeface="Georgia"/>
                  <a:buNone/>
                </a:pPr>
                <a14:m>
                  <m:oMathPara xmlns:m="http://schemas.openxmlformats.org/officeDocument/2006/math">
                    <m:oMathParaPr>
                      <m:jc m:val="centerGroup"/>
                    </m:oMathParaPr>
                    <m:oMath xmlns:m="http://schemas.openxmlformats.org/officeDocument/2006/math">
                      <m:f>
                        <m:fPr>
                          <m:ctrlPr>
                            <a:rPr lang="es-ES" sz="1800" i="1">
                              <a:latin typeface="Cambria Math"/>
                            </a:rPr>
                          </m:ctrlPr>
                        </m:fPr>
                        <m:num>
                          <m:r>
                            <a:rPr lang="en-GB" sz="1800" i="1">
                              <a:latin typeface="Cambria Math"/>
                            </a:rPr>
                            <m:t>𝜕</m:t>
                          </m:r>
                          <m:d>
                            <m:dPr>
                              <m:ctrlPr>
                                <a:rPr lang="es-ES" sz="1800" i="1">
                                  <a:latin typeface="Cambria Math"/>
                                </a:rPr>
                              </m:ctrlPr>
                            </m:dPr>
                            <m:e>
                              <m:r>
                                <a:rPr lang="en-GB" sz="1800" i="1">
                                  <a:latin typeface="Cambria Math"/>
                                </a:rPr>
                                <m:t>𝜌𝜙</m:t>
                              </m:r>
                            </m:e>
                          </m:d>
                        </m:num>
                        <m:den>
                          <m:r>
                            <a:rPr lang="en-GB" sz="1800" i="1">
                              <a:latin typeface="Cambria Math"/>
                            </a:rPr>
                            <m:t>𝜕</m:t>
                          </m:r>
                          <m:r>
                            <a:rPr lang="en-GB" sz="1800" i="1">
                              <a:latin typeface="Cambria Math"/>
                            </a:rPr>
                            <m:t>𝑡</m:t>
                          </m:r>
                        </m:den>
                      </m:f>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a:rPr lang="en-GB" sz="1800" i="1">
                              <a:latin typeface="Cambria Math"/>
                            </a:rPr>
                            <m:t>𝜌</m:t>
                          </m:r>
                          <m:acc>
                            <m:accPr>
                              <m:chr m:val="⃗"/>
                              <m:ctrlPr>
                                <a:rPr lang="es-ES" sz="1800" i="1">
                                  <a:latin typeface="Cambria Math"/>
                                </a:rPr>
                              </m:ctrlPr>
                            </m:accPr>
                            <m:e>
                              <m:r>
                                <a:rPr lang="en-GB" sz="1800" i="1">
                                  <a:latin typeface="Cambria Math"/>
                                </a:rPr>
                                <m:t>𝑣</m:t>
                              </m:r>
                            </m:e>
                          </m:acc>
                          <m:r>
                            <a:rPr lang="en-GB" sz="1800" i="1">
                              <a:latin typeface="Cambria Math"/>
                            </a:rPr>
                            <m:t>𝜙</m:t>
                          </m:r>
                        </m:e>
                      </m:d>
                      <m:r>
                        <a:rPr lang="en-GB" sz="1800" i="1">
                          <a:latin typeface="Cambria Math"/>
                        </a:rPr>
                        <m:t>=</m:t>
                      </m:r>
                      <m:r>
                        <a:rPr lang="en-GB" sz="1800">
                          <a:latin typeface="Cambria Math"/>
                        </a:rPr>
                        <m:t>𝛻</m:t>
                      </m:r>
                      <m:r>
                        <a:rPr lang="en-GB" sz="1800" i="1">
                          <a:latin typeface="Cambria Math"/>
                        </a:rPr>
                        <m:t>·</m:t>
                      </m:r>
                      <m:d>
                        <m:dPr>
                          <m:ctrlPr>
                            <a:rPr lang="es-ES" sz="1800" i="1">
                              <a:latin typeface="Cambria Math"/>
                            </a:rPr>
                          </m:ctrlPr>
                        </m:dPr>
                        <m:e>
                          <m:r>
                            <m:rPr>
                              <m:sty m:val="p"/>
                            </m:rPr>
                            <a:rPr lang="en-GB" sz="1800">
                              <a:latin typeface="Cambria Math"/>
                            </a:rPr>
                            <m:t>Γ</m:t>
                          </m:r>
                          <m:r>
                            <a:rPr lang="en-GB" sz="1800">
                              <a:latin typeface="Cambria Math"/>
                            </a:rPr>
                            <m:t>𝛻</m:t>
                          </m:r>
                          <m:r>
                            <a:rPr lang="en-GB" sz="1800" i="1">
                              <a:latin typeface="Cambria Math"/>
                            </a:rPr>
                            <m:t>𝜙</m:t>
                          </m:r>
                        </m:e>
                      </m:d>
                      <m:r>
                        <a:rPr lang="en-GB" sz="1800" i="1">
                          <a:latin typeface="Cambria Math"/>
                        </a:rPr>
                        <m:t>+</m:t>
                      </m:r>
                      <m:sSub>
                        <m:sSubPr>
                          <m:ctrlPr>
                            <a:rPr lang="es-ES" sz="1800" i="1">
                              <a:latin typeface="Cambria Math"/>
                            </a:rPr>
                          </m:ctrlPr>
                        </m:sSubPr>
                        <m:e>
                          <m:r>
                            <a:rPr lang="en-GB" sz="1800" i="1">
                              <a:latin typeface="Cambria Math"/>
                            </a:rPr>
                            <m:t>𝑆</m:t>
                          </m:r>
                        </m:e>
                        <m:sub>
                          <m:r>
                            <a:rPr lang="en-GB" sz="1800" i="1">
                              <a:latin typeface="Cambria Math"/>
                            </a:rPr>
                            <m:t>𝜙</m:t>
                          </m:r>
                        </m:sub>
                      </m:sSub>
                    </m:oMath>
                  </m:oMathPara>
                </a14:m>
                <a:endParaRPr lang="es-ES" sz="2000" dirty="0"/>
              </a:p>
              <a:p>
                <a:endParaRPr lang="en-GB" sz="2000" dirty="0" smtClean="0"/>
              </a:p>
              <a:p>
                <a:endParaRPr lang="en-GB" sz="2000" dirty="0" smtClean="0"/>
              </a:p>
            </p:txBody>
          </p:sp>
        </mc:Choice>
        <mc:Fallback xmlns="">
          <p:sp>
            <p:nvSpPr>
              <p:cNvPr id="8" name="2 Marcador de contenido"/>
              <p:cNvSpPr txBox="1">
                <a:spLocks noRot="1" noChangeAspect="1" noMove="1" noResize="1" noEditPoints="1" noAdjustHandles="1" noChangeArrowheads="1" noChangeShapeType="1" noTextEdit="1"/>
              </p:cNvSpPr>
              <p:nvPr/>
            </p:nvSpPr>
            <p:spPr>
              <a:xfrm>
                <a:off x="457200" y="4941168"/>
                <a:ext cx="8229600" cy="1368152"/>
              </a:xfrm>
              <a:prstGeom prst="rect">
                <a:avLst/>
              </a:prstGeom>
              <a:blipFill rotWithShape="1">
                <a:blip r:embed="rId3"/>
                <a:stretch>
                  <a:fillRect t="-2679"/>
                </a:stretch>
              </a:blipFill>
            </p:spPr>
            <p:txBody>
              <a:bodyPr/>
              <a:lstStyle/>
              <a:p>
                <a:r>
                  <a:rPr lang="es-ES">
                    <a:noFill/>
                  </a:rPr>
                  <a:t> </a:t>
                </a:r>
              </a:p>
            </p:txBody>
          </p:sp>
        </mc:Fallback>
      </mc:AlternateContent>
    </p:spTree>
    <p:extLst>
      <p:ext uri="{BB962C8B-B14F-4D97-AF65-F5344CB8AC3E}">
        <p14:creationId xmlns:p14="http://schemas.microsoft.com/office/powerpoint/2010/main" val="193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346" y="644236"/>
            <a:ext cx="8229600" cy="1066800"/>
          </a:xfrm>
        </p:spPr>
        <p:txBody>
          <a:bodyPr/>
          <a:lstStyle/>
          <a:p>
            <a:r>
              <a:rPr lang="en-GB" dirty="0" smtClean="0"/>
              <a:t>Numerical methods</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803742" y="1794462"/>
                <a:ext cx="4546848" cy="4325112"/>
              </a:xfrm>
            </p:spPr>
            <p:txBody>
              <a:bodyPr>
                <a:normAutofit/>
              </a:bodyPr>
              <a:lstStyle/>
              <a:p>
                <a:r>
                  <a:rPr lang="en-GB" sz="2000" dirty="0" smtClean="0"/>
                  <a:t>Divide the domain ― Discretization</a:t>
                </a:r>
              </a:p>
              <a:p>
                <a:pPr lvl="1"/>
                <a:r>
                  <a:rPr lang="en-GB" sz="1800" dirty="0" smtClean="0"/>
                  <a:t>Finite difference method</a:t>
                </a:r>
              </a:p>
              <a:p>
                <a:pPr lvl="1">
                  <a:buFont typeface="Georgia" pitchFamily="18" charset="0"/>
                  <a:buChar char="›"/>
                </a:pPr>
                <a:r>
                  <a:rPr lang="en-GB" sz="1800" dirty="0" smtClean="0"/>
                  <a:t>Finite volume method</a:t>
                </a:r>
              </a:p>
              <a:p>
                <a:pPr lvl="1"/>
                <a:r>
                  <a:rPr lang="en-GB" sz="1800" dirty="0" smtClean="0"/>
                  <a:t>Etc.</a:t>
                </a:r>
              </a:p>
              <a:p>
                <a:r>
                  <a:rPr lang="en-GB" sz="2000" dirty="0" smtClean="0"/>
                  <a:t>Space integration</a:t>
                </a:r>
              </a:p>
              <a:p>
                <a:r>
                  <a:rPr lang="en-GB" sz="2000" dirty="0" smtClean="0"/>
                  <a:t>Time integration</a:t>
                </a:r>
              </a:p>
              <a:p>
                <a:pPr lvl="1"/>
                <a:r>
                  <a:rPr lang="en-GB" sz="1800" dirty="0" smtClean="0"/>
                  <a:t>Explicit: </a:t>
                </a:r>
                <a14:m>
                  <m:oMath xmlns:m="http://schemas.openxmlformats.org/officeDocument/2006/math">
                    <m:sSup>
                      <m:sSupPr>
                        <m:ctrlPr>
                          <a:rPr lang="es-ES" sz="1800" b="0" i="1" smtClean="0">
                            <a:latin typeface="Cambria Math"/>
                          </a:rPr>
                        </m:ctrlPr>
                      </m:sSupPr>
                      <m:e>
                        <m:r>
                          <a:rPr lang="es-ES" sz="1800" b="0" i="1" smtClean="0">
                            <a:latin typeface="Cambria Math"/>
                          </a:rPr>
                          <m:t>𝑡</m:t>
                        </m:r>
                      </m:e>
                      <m:sup>
                        <m:r>
                          <a:rPr lang="es-ES" sz="1800" b="0" i="1" smtClean="0">
                            <a:latin typeface="Cambria Math"/>
                          </a:rPr>
                          <m:t>𝑛</m:t>
                        </m:r>
                      </m:sup>
                    </m:sSup>
                  </m:oMath>
                </a14:m>
                <a:endParaRPr lang="en-GB" sz="1800" dirty="0" smtClean="0"/>
              </a:p>
              <a:p>
                <a:pPr lvl="1"/>
                <a:r>
                  <a:rPr lang="en-GB" sz="1800" dirty="0" smtClean="0"/>
                  <a:t>Implicit: </a:t>
                </a:r>
                <a14:m>
                  <m:oMath xmlns:m="http://schemas.openxmlformats.org/officeDocument/2006/math">
                    <m:sSup>
                      <m:sSupPr>
                        <m:ctrlPr>
                          <a:rPr lang="es-ES" sz="1800" i="1">
                            <a:latin typeface="Cambria Math"/>
                          </a:rPr>
                        </m:ctrlPr>
                      </m:sSupPr>
                      <m:e>
                        <m:r>
                          <a:rPr lang="es-ES" sz="1800" i="1">
                            <a:latin typeface="Cambria Math"/>
                          </a:rPr>
                          <m:t>𝑡</m:t>
                        </m:r>
                      </m:e>
                      <m:sup>
                        <m:r>
                          <a:rPr lang="es-ES" sz="1800" i="1">
                            <a:latin typeface="Cambria Math"/>
                          </a:rPr>
                          <m:t>𝑛</m:t>
                        </m:r>
                        <m:r>
                          <a:rPr lang="es-ES" sz="1800" b="0" i="1" smtClean="0">
                            <a:latin typeface="Cambria Math"/>
                          </a:rPr>
                          <m:t>+1</m:t>
                        </m:r>
                      </m:sup>
                    </m:sSup>
                  </m:oMath>
                </a14:m>
                <a:endParaRPr lang="en-GB" sz="1800" dirty="0" smtClean="0"/>
              </a:p>
              <a:p>
                <a:pPr lvl="1"/>
                <a:r>
                  <a:rPr lang="en-GB" sz="1800" dirty="0" smtClean="0"/>
                  <a:t>Crank-Nicholson</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803742" y="1794462"/>
                <a:ext cx="4546848" cy="4325112"/>
              </a:xfrm>
              <a:blipFill rotWithShape="1">
                <a:blip r:embed="rId2"/>
                <a:stretch>
                  <a:fillRect t="-845" r="-1206"/>
                </a:stretch>
              </a:blipFill>
            </p:spPr>
            <p:txBody>
              <a:bodyPr/>
              <a:lstStyle/>
              <a:p>
                <a:r>
                  <a:rPr lang="es-ES">
                    <a:noFill/>
                  </a:rPr>
                  <a:t> </a:t>
                </a:r>
              </a:p>
            </p:txBody>
          </p:sp>
        </mc:Fallback>
      </mc:AlternateContent>
      <p:grpSp>
        <p:nvGrpSpPr>
          <p:cNvPr id="4" name="77 Grupo"/>
          <p:cNvGrpSpPr/>
          <p:nvPr/>
        </p:nvGrpSpPr>
        <p:grpSpPr>
          <a:xfrm>
            <a:off x="572367" y="2105342"/>
            <a:ext cx="2923540" cy="2886075"/>
            <a:chOff x="800101" y="800100"/>
            <a:chExt cx="2924174" cy="2886075"/>
          </a:xfrm>
        </p:grpSpPr>
        <p:sp>
          <p:nvSpPr>
            <p:cNvPr id="5" name="78 Rectángulo"/>
            <p:cNvSpPr/>
            <p:nvPr/>
          </p:nvSpPr>
          <p:spPr>
            <a:xfrm>
              <a:off x="1819275" y="1752600"/>
              <a:ext cx="895350" cy="923925"/>
            </a:xfrm>
            <a:prstGeom prst="rect">
              <a:avLst/>
            </a:prstGeom>
            <a:solidFill>
              <a:schemeClr val="bg1">
                <a:lumMod val="8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6" name="79 Grupo"/>
            <p:cNvGrpSpPr/>
            <p:nvPr/>
          </p:nvGrpSpPr>
          <p:grpSpPr>
            <a:xfrm>
              <a:off x="800101" y="800100"/>
              <a:ext cx="2924174" cy="2886075"/>
              <a:chOff x="800101" y="800100"/>
              <a:chExt cx="2924174" cy="2886075"/>
            </a:xfrm>
          </p:grpSpPr>
          <p:grpSp>
            <p:nvGrpSpPr>
              <p:cNvPr id="15" name="80 Grupo"/>
              <p:cNvGrpSpPr/>
              <p:nvPr/>
            </p:nvGrpSpPr>
            <p:grpSpPr>
              <a:xfrm>
                <a:off x="800101" y="800100"/>
                <a:ext cx="2924174" cy="2886075"/>
                <a:chOff x="800101" y="800100"/>
                <a:chExt cx="2924174" cy="2886075"/>
              </a:xfrm>
            </p:grpSpPr>
            <p:sp>
              <p:nvSpPr>
                <p:cNvPr id="20" name="81 Elipse"/>
                <p:cNvSpPr/>
                <p:nvPr/>
              </p:nvSpPr>
              <p:spPr>
                <a:xfrm>
                  <a:off x="31432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1" name="82 Grupo"/>
                <p:cNvGrpSpPr/>
                <p:nvPr/>
              </p:nvGrpSpPr>
              <p:grpSpPr>
                <a:xfrm>
                  <a:off x="800101" y="800100"/>
                  <a:ext cx="2924174" cy="2886075"/>
                  <a:chOff x="800101" y="800100"/>
                  <a:chExt cx="2924174" cy="2886075"/>
                </a:xfrm>
              </p:grpSpPr>
              <p:sp>
                <p:nvSpPr>
                  <p:cNvPr id="22" name="83 Elipse"/>
                  <p:cNvSpPr/>
                  <p:nvPr/>
                </p:nvSpPr>
                <p:spPr>
                  <a:xfrm>
                    <a:off x="133350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23" name="84 Grupo"/>
                  <p:cNvGrpSpPr/>
                  <p:nvPr/>
                </p:nvGrpSpPr>
                <p:grpSpPr>
                  <a:xfrm>
                    <a:off x="800101" y="800100"/>
                    <a:ext cx="2924174" cy="2886075"/>
                    <a:chOff x="800101" y="800100"/>
                    <a:chExt cx="2924174" cy="2886075"/>
                  </a:xfrm>
                </p:grpSpPr>
                <p:grpSp>
                  <p:nvGrpSpPr>
                    <p:cNvPr id="24" name="85 Grupo"/>
                    <p:cNvGrpSpPr/>
                    <p:nvPr/>
                  </p:nvGrpSpPr>
                  <p:grpSpPr>
                    <a:xfrm>
                      <a:off x="800101" y="800100"/>
                      <a:ext cx="2924174" cy="2886075"/>
                      <a:chOff x="800101" y="800100"/>
                      <a:chExt cx="2924174" cy="2886075"/>
                    </a:xfrm>
                  </p:grpSpPr>
                  <p:cxnSp>
                    <p:nvCxnSpPr>
                      <p:cNvPr id="32" name="89 Conector recto"/>
                      <p:cNvCxnSpPr/>
                      <p:nvPr/>
                    </p:nvCxnSpPr>
                    <p:spPr>
                      <a:xfrm>
                        <a:off x="895350"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3" name="90 Conector recto"/>
                      <p:cNvCxnSpPr/>
                      <p:nvPr/>
                    </p:nvCxnSpPr>
                    <p:spPr>
                      <a:xfrm>
                        <a:off x="18192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4" name="91 Conector recto"/>
                      <p:cNvCxnSpPr/>
                      <p:nvPr/>
                    </p:nvCxnSpPr>
                    <p:spPr>
                      <a:xfrm>
                        <a:off x="271462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5" name="92 Conector recto"/>
                      <p:cNvCxnSpPr/>
                      <p:nvPr/>
                    </p:nvCxnSpPr>
                    <p:spPr>
                      <a:xfrm>
                        <a:off x="3609975" y="800100"/>
                        <a:ext cx="0" cy="2886075"/>
                      </a:xfrm>
                      <a:prstGeom prst="line">
                        <a:avLst/>
                      </a:prstGeom>
                    </p:spPr>
                    <p:style>
                      <a:lnRef idx="1">
                        <a:schemeClr val="dk1"/>
                      </a:lnRef>
                      <a:fillRef idx="0">
                        <a:schemeClr val="dk1"/>
                      </a:fillRef>
                      <a:effectRef idx="0">
                        <a:schemeClr val="dk1"/>
                      </a:effectRef>
                      <a:fontRef idx="minor">
                        <a:schemeClr val="tx1"/>
                      </a:fontRef>
                    </p:style>
                  </p:cxnSp>
                  <p:cxnSp>
                    <p:nvCxnSpPr>
                      <p:cNvPr id="36" name="94 Conector recto"/>
                      <p:cNvCxnSpPr/>
                      <p:nvPr/>
                    </p:nvCxnSpPr>
                    <p:spPr>
                      <a:xfrm flipH="1">
                        <a:off x="800101" y="885825"/>
                        <a:ext cx="2924174" cy="0"/>
                      </a:xfrm>
                      <a:prstGeom prst="line">
                        <a:avLst/>
                      </a:prstGeom>
                    </p:spPr>
                    <p:style>
                      <a:lnRef idx="1">
                        <a:schemeClr val="dk1"/>
                      </a:lnRef>
                      <a:fillRef idx="0">
                        <a:schemeClr val="dk1"/>
                      </a:fillRef>
                      <a:effectRef idx="0">
                        <a:schemeClr val="dk1"/>
                      </a:effectRef>
                      <a:fontRef idx="minor">
                        <a:schemeClr val="tx1"/>
                      </a:fontRef>
                    </p:style>
                  </p:cxnSp>
                  <p:cxnSp>
                    <p:nvCxnSpPr>
                      <p:cNvPr id="37" name="95 Conector recto"/>
                      <p:cNvCxnSpPr/>
                      <p:nvPr/>
                    </p:nvCxnSpPr>
                    <p:spPr>
                      <a:xfrm flipH="1">
                        <a:off x="800101" y="1752600"/>
                        <a:ext cx="2924173" cy="0"/>
                      </a:xfrm>
                      <a:prstGeom prst="line">
                        <a:avLst/>
                      </a:prstGeom>
                    </p:spPr>
                    <p:style>
                      <a:lnRef idx="1">
                        <a:schemeClr val="dk1"/>
                      </a:lnRef>
                      <a:fillRef idx="0">
                        <a:schemeClr val="dk1"/>
                      </a:fillRef>
                      <a:effectRef idx="0">
                        <a:schemeClr val="dk1"/>
                      </a:effectRef>
                      <a:fontRef idx="minor">
                        <a:schemeClr val="tx1"/>
                      </a:fontRef>
                    </p:style>
                  </p:cxnSp>
                  <p:cxnSp>
                    <p:nvCxnSpPr>
                      <p:cNvPr id="38" name="96 Conector recto"/>
                      <p:cNvCxnSpPr/>
                      <p:nvPr/>
                    </p:nvCxnSpPr>
                    <p:spPr>
                      <a:xfrm flipH="1">
                        <a:off x="800101" y="2676525"/>
                        <a:ext cx="2924172" cy="0"/>
                      </a:xfrm>
                      <a:prstGeom prst="line">
                        <a:avLst/>
                      </a:prstGeom>
                    </p:spPr>
                    <p:style>
                      <a:lnRef idx="1">
                        <a:schemeClr val="dk1"/>
                      </a:lnRef>
                      <a:fillRef idx="0">
                        <a:schemeClr val="dk1"/>
                      </a:fillRef>
                      <a:effectRef idx="0">
                        <a:schemeClr val="dk1"/>
                      </a:effectRef>
                      <a:fontRef idx="minor">
                        <a:schemeClr val="tx1"/>
                      </a:fontRef>
                    </p:style>
                  </p:cxnSp>
                  <p:cxnSp>
                    <p:nvCxnSpPr>
                      <p:cNvPr id="39" name="97 Conector recto"/>
                      <p:cNvCxnSpPr/>
                      <p:nvPr/>
                    </p:nvCxnSpPr>
                    <p:spPr>
                      <a:xfrm flipH="1">
                        <a:off x="800101" y="3581400"/>
                        <a:ext cx="2923539" cy="0"/>
                      </a:xfrm>
                      <a:prstGeom prst="line">
                        <a:avLst/>
                      </a:prstGeom>
                    </p:spPr>
                    <p:style>
                      <a:lnRef idx="1">
                        <a:schemeClr val="dk1"/>
                      </a:lnRef>
                      <a:fillRef idx="0">
                        <a:schemeClr val="dk1"/>
                      </a:fillRef>
                      <a:effectRef idx="0">
                        <a:schemeClr val="dk1"/>
                      </a:effectRef>
                      <a:fontRef idx="minor">
                        <a:schemeClr val="tx1"/>
                      </a:fontRef>
                    </p:style>
                  </p:cxnSp>
                </p:grpSp>
                <p:sp>
                  <p:nvSpPr>
                    <p:cNvPr id="25" name="98 Elipse"/>
                    <p:cNvSpPr/>
                    <p:nvPr/>
                  </p:nvSpPr>
                  <p:spPr>
                    <a:xfrm>
                      <a:off x="133350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6" name="99 Elipse"/>
                    <p:cNvSpPr/>
                    <p:nvPr/>
                  </p:nvSpPr>
                  <p:spPr>
                    <a:xfrm>
                      <a:off x="22288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101 Elipse"/>
                    <p:cNvSpPr/>
                    <p:nvPr/>
                  </p:nvSpPr>
                  <p:spPr>
                    <a:xfrm>
                      <a:off x="3143250" y="12858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8" name="109 Elipse"/>
                    <p:cNvSpPr/>
                    <p:nvPr/>
                  </p:nvSpPr>
                  <p:spPr>
                    <a:xfrm>
                      <a:off x="2228850" y="21717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9" name="112 Elipse"/>
                    <p:cNvSpPr/>
                    <p:nvPr/>
                  </p:nvSpPr>
                  <p:spPr>
                    <a:xfrm>
                      <a:off x="133350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113 Elipse"/>
                    <p:cNvSpPr/>
                    <p:nvPr/>
                  </p:nvSpPr>
                  <p:spPr>
                    <a:xfrm>
                      <a:off x="22288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1" name="114 Elipse"/>
                    <p:cNvSpPr/>
                    <p:nvPr/>
                  </p:nvSpPr>
                  <p:spPr>
                    <a:xfrm>
                      <a:off x="3143250" y="307657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sp>
            <p:nvSpPr>
              <p:cNvPr id="16" name="121 Cuadro de texto"/>
              <p:cNvSpPr txBox="1"/>
              <p:nvPr/>
            </p:nvSpPr>
            <p:spPr>
              <a:xfrm>
                <a:off x="21336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P</a:t>
                </a:r>
                <a:endParaRPr lang="es-ES" sz="1100">
                  <a:effectLst/>
                  <a:ea typeface="Calibri"/>
                  <a:cs typeface="Times New Roman"/>
                </a:endParaRPr>
              </a:p>
            </p:txBody>
          </p:sp>
          <p:sp>
            <p:nvSpPr>
              <p:cNvPr id="17" name="122 Cuadro de texto"/>
              <p:cNvSpPr txBox="1"/>
              <p:nvPr/>
            </p:nvSpPr>
            <p:spPr>
              <a:xfrm>
                <a:off x="1181100"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W</a:t>
                </a:r>
                <a:endParaRPr lang="es-ES" sz="1100">
                  <a:effectLst/>
                  <a:ea typeface="Calibri"/>
                  <a:cs typeface="Times New Roman"/>
                </a:endParaRPr>
              </a:p>
            </p:txBody>
          </p:sp>
          <p:sp>
            <p:nvSpPr>
              <p:cNvPr id="18" name="123 Cuadro de texto"/>
              <p:cNvSpPr txBox="1"/>
              <p:nvPr/>
            </p:nvSpPr>
            <p:spPr>
              <a:xfrm>
                <a:off x="3038475" y="1819275"/>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E</a:t>
                </a:r>
                <a:endParaRPr lang="es-ES" sz="1100">
                  <a:effectLst/>
                  <a:ea typeface="Calibri"/>
                  <a:cs typeface="Times New Roman"/>
                </a:endParaRPr>
              </a:p>
            </p:txBody>
          </p:sp>
          <p:sp>
            <p:nvSpPr>
              <p:cNvPr id="19" name="124 Cuadro de texto"/>
              <p:cNvSpPr txBox="1"/>
              <p:nvPr/>
            </p:nvSpPr>
            <p:spPr>
              <a:xfrm>
                <a:off x="2133600" y="2800350"/>
                <a:ext cx="457200" cy="352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sz="1400">
                    <a:effectLst/>
                    <a:ea typeface="Calibri"/>
                    <a:cs typeface="Times New Roman"/>
                  </a:rPr>
                  <a:t>S</a:t>
                </a:r>
                <a:endParaRPr lang="es-ES" sz="1100">
                  <a:effectLst/>
                  <a:ea typeface="Calibri"/>
                  <a:cs typeface="Times New Roman"/>
                </a:endParaRPr>
              </a:p>
            </p:txBody>
          </p:sp>
        </p:grpSp>
        <p:cxnSp>
          <p:nvCxnSpPr>
            <p:cNvPr id="7" name="125 Conector recto de flecha"/>
            <p:cNvCxnSpPr/>
            <p:nvPr/>
          </p:nvCxnSpPr>
          <p:spPr>
            <a:xfrm>
              <a:off x="1409700" y="2390775"/>
              <a:ext cx="7239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126 Conector recto de flecha"/>
            <p:cNvCxnSpPr/>
            <p:nvPr/>
          </p:nvCxnSpPr>
          <p:spPr>
            <a:xfrm>
              <a:off x="2495550" y="2400300"/>
              <a:ext cx="7239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127 Conector recto de flecha"/>
            <p:cNvCxnSpPr/>
            <p:nvPr/>
          </p:nvCxnSpPr>
          <p:spPr>
            <a:xfrm rot="16200000">
              <a:off x="1590675" y="2828925"/>
              <a:ext cx="723900" cy="0"/>
            </a:xfrm>
            <a:prstGeom prst="straightConnector1">
              <a:avLst/>
            </a:prstGeom>
            <a:ln w="127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0" name="128 Conector recto de flecha"/>
            <p:cNvCxnSpPr/>
            <p:nvPr/>
          </p:nvCxnSpPr>
          <p:spPr>
            <a:xfrm rot="16200000">
              <a:off x="1657350" y="1676400"/>
              <a:ext cx="723900" cy="0"/>
            </a:xfrm>
            <a:prstGeom prst="straightConnector1">
              <a:avLst/>
            </a:prstGeom>
            <a:ln w="12700">
              <a:solidFill>
                <a:schemeClr val="tx1"/>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 name="129 Cuadro de texto"/>
                <p:cNvSpPr txBox="1"/>
                <p:nvPr/>
              </p:nvSpPr>
              <p:spPr>
                <a:xfrm>
                  <a:off x="1409700" y="2095500"/>
                  <a:ext cx="446405" cy="5810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𝑤</m:t>
                            </m:r>
                          </m:sub>
                        </m:sSub>
                      </m:oMath>
                    </m:oMathPara>
                  </a14:m>
                  <a:endParaRPr lang="es-ES" sz="1100">
                    <a:effectLst/>
                    <a:ea typeface="Calibri"/>
                    <a:cs typeface="Times New Roman"/>
                  </a:endParaRPr>
                </a:p>
              </p:txBody>
            </p:sp>
          </mc:Choice>
          <mc:Fallback xmlns="">
            <p:sp>
              <p:nvSpPr>
                <p:cNvPr id="11" name="129 Cuadro de texto"/>
                <p:cNvSpPr txBox="1">
                  <a:spLocks noRot="1" noChangeAspect="1" noMove="1" noResize="1" noEditPoints="1" noAdjustHandles="1" noChangeArrowheads="1" noChangeShapeType="1" noTextEdit="1"/>
                </p:cNvSpPr>
                <p:nvPr/>
              </p:nvSpPr>
              <p:spPr>
                <a:xfrm>
                  <a:off x="1409700" y="2095500"/>
                  <a:ext cx="446405" cy="581025"/>
                </a:xfrm>
                <a:prstGeom prst="rect">
                  <a:avLst/>
                </a:prstGeom>
                <a:blipFill rotWithShape="1">
                  <a:blip r:embed="rId3"/>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130 Cuadro de texto"/>
                <p:cNvSpPr txBox="1"/>
                <p:nvPr/>
              </p:nvSpPr>
              <p:spPr>
                <a:xfrm>
                  <a:off x="2695575" y="2095500"/>
                  <a:ext cx="344170"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𝑒</m:t>
                            </m:r>
                          </m:sub>
                        </m:sSub>
                      </m:oMath>
                    </m:oMathPara>
                  </a14:m>
                  <a:endParaRPr lang="es-ES" sz="1100">
                    <a:effectLst/>
                    <a:ea typeface="Calibri"/>
                    <a:cs typeface="Times New Roman"/>
                  </a:endParaRPr>
                </a:p>
              </p:txBody>
            </p:sp>
          </mc:Choice>
          <mc:Fallback xmlns="">
            <p:sp>
              <p:nvSpPr>
                <p:cNvPr id="12" name="130 Cuadro de texto"/>
                <p:cNvSpPr txBox="1">
                  <a:spLocks noRot="1" noChangeAspect="1" noMove="1" noResize="1" noEditPoints="1" noAdjustHandles="1" noChangeArrowheads="1" noChangeShapeType="1" noTextEdit="1"/>
                </p:cNvSpPr>
                <p:nvPr/>
              </p:nvSpPr>
              <p:spPr>
                <a:xfrm>
                  <a:off x="2695575" y="2095500"/>
                  <a:ext cx="344170" cy="285750"/>
                </a:xfrm>
                <a:prstGeom prst="rect">
                  <a:avLst/>
                </a:prstGeom>
                <a:blipFill rotWithShape="1">
                  <a:blip r:embed="rId4"/>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131 Cuadro de texto"/>
                <p:cNvSpPr txBox="1"/>
                <p:nvPr/>
              </p:nvSpPr>
              <p:spPr>
                <a:xfrm>
                  <a:off x="1809750" y="1476375"/>
                  <a:ext cx="742950" cy="3429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𝑛</m:t>
                            </m:r>
                          </m:sub>
                        </m:sSub>
                      </m:oMath>
                    </m:oMathPara>
                  </a14:m>
                  <a:endParaRPr lang="es-ES" sz="1100">
                    <a:effectLst/>
                    <a:ea typeface="Calibri"/>
                    <a:cs typeface="Times New Roman"/>
                  </a:endParaRPr>
                </a:p>
              </p:txBody>
            </p:sp>
          </mc:Choice>
          <mc:Fallback xmlns="">
            <p:sp>
              <p:nvSpPr>
                <p:cNvPr id="13" name="131 Cuadro de texto"/>
                <p:cNvSpPr txBox="1">
                  <a:spLocks noRot="1" noChangeAspect="1" noMove="1" noResize="1" noEditPoints="1" noAdjustHandles="1" noChangeArrowheads="1" noChangeShapeType="1" noTextEdit="1"/>
                </p:cNvSpPr>
                <p:nvPr/>
              </p:nvSpPr>
              <p:spPr>
                <a:xfrm>
                  <a:off x="1809750" y="1476375"/>
                  <a:ext cx="742950" cy="342900"/>
                </a:xfrm>
                <a:prstGeom prst="rect">
                  <a:avLst/>
                </a:prstGeom>
                <a:blipFill rotWithShape="1">
                  <a:blip r:embed="rId5"/>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132 Cuadro de texto"/>
                <p:cNvSpPr txBox="1"/>
                <p:nvPr/>
              </p:nvSpPr>
              <p:spPr>
                <a:xfrm>
                  <a:off x="1885950" y="2743200"/>
                  <a:ext cx="419100" cy="4095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1100" i="1">
                                <a:effectLst/>
                                <a:latin typeface="Cambria Math"/>
                                <a:ea typeface="Calibri"/>
                                <a:cs typeface="Times New Roman"/>
                              </a:rPr>
                            </m:ctrlPr>
                          </m:sSubPr>
                          <m:e>
                            <m:acc>
                              <m:accPr>
                                <m:chr m:val="̇"/>
                                <m:ctrlPr>
                                  <a:rPr lang="es-ES" sz="1100" i="1">
                                    <a:effectLst/>
                                    <a:latin typeface="Cambria Math"/>
                                    <a:ea typeface="Calibri"/>
                                    <a:cs typeface="Times New Roman"/>
                                  </a:rPr>
                                </m:ctrlPr>
                              </m:accPr>
                              <m:e>
                                <m:r>
                                  <a:rPr lang="es-ES" sz="1100" i="1">
                                    <a:effectLst/>
                                    <a:latin typeface="Cambria Math"/>
                                    <a:ea typeface="Calibri"/>
                                    <a:cs typeface="Times New Roman"/>
                                  </a:rPr>
                                  <m:t>𝑄</m:t>
                                </m:r>
                              </m:e>
                            </m:acc>
                          </m:e>
                          <m:sub>
                            <m:r>
                              <a:rPr lang="es-ES" sz="1100" i="1">
                                <a:effectLst/>
                                <a:latin typeface="Cambria Math"/>
                                <a:ea typeface="Calibri"/>
                                <a:cs typeface="Times New Roman"/>
                              </a:rPr>
                              <m:t>𝑠</m:t>
                            </m:r>
                          </m:sub>
                        </m:sSub>
                      </m:oMath>
                    </m:oMathPara>
                  </a14:m>
                  <a:endParaRPr lang="es-ES" sz="1100">
                    <a:effectLst/>
                    <a:ea typeface="Calibri"/>
                    <a:cs typeface="Times New Roman"/>
                  </a:endParaRPr>
                </a:p>
              </p:txBody>
            </p:sp>
          </mc:Choice>
          <mc:Fallback xmlns="">
            <p:sp>
              <p:nvSpPr>
                <p:cNvPr id="14" name="132 Cuadro de texto"/>
                <p:cNvSpPr txBox="1">
                  <a:spLocks noRot="1" noChangeAspect="1" noMove="1" noResize="1" noEditPoints="1" noAdjustHandles="1" noChangeArrowheads="1" noChangeShapeType="1" noTextEdit="1"/>
                </p:cNvSpPr>
                <p:nvPr/>
              </p:nvSpPr>
              <p:spPr>
                <a:xfrm>
                  <a:off x="1885950" y="2743200"/>
                  <a:ext cx="419100" cy="409575"/>
                </a:xfrm>
                <a:prstGeom prst="rect">
                  <a:avLst/>
                </a:prstGeom>
                <a:blipFill rotWithShape="1">
                  <a:blip r:embed="rId6"/>
                  <a:stretch>
                    <a:fillRect/>
                  </a:stretch>
                </a:blipFill>
                <a:ln w="6350">
                  <a:noFill/>
                </a:ln>
                <a:effectLst/>
              </p:spPr>
              <p:txBody>
                <a:bodyPr/>
                <a:lstStyle/>
                <a:p>
                  <a:r>
                    <a:rPr lang="es-ES">
                      <a:noFill/>
                    </a:rPr>
                    <a:t> </a:t>
                  </a:r>
                </a:p>
              </p:txBody>
            </p:sp>
          </mc:Fallback>
        </mc:AlternateContent>
      </p:grpSp>
      <p:grpSp>
        <p:nvGrpSpPr>
          <p:cNvPr id="75" name="322 Grupo"/>
          <p:cNvGrpSpPr/>
          <p:nvPr/>
        </p:nvGrpSpPr>
        <p:grpSpPr>
          <a:xfrm>
            <a:off x="3478517" y="4886641"/>
            <a:ext cx="1766388" cy="1907853"/>
            <a:chOff x="-63605" y="0"/>
            <a:chExt cx="2315257" cy="2359711"/>
          </a:xfrm>
        </p:grpSpPr>
        <p:cxnSp>
          <p:nvCxnSpPr>
            <p:cNvPr id="76" name="323 Conector recto"/>
            <p:cNvCxnSpPr/>
            <p:nvPr/>
          </p:nvCxnSpPr>
          <p:spPr>
            <a:xfrm flipH="1">
              <a:off x="1009250" y="1079978"/>
              <a:ext cx="552450" cy="0"/>
            </a:xfrm>
            <a:prstGeom prst="line">
              <a:avLst/>
            </a:prstGeom>
          </p:spPr>
          <p:style>
            <a:lnRef idx="1">
              <a:schemeClr val="accent3"/>
            </a:lnRef>
            <a:fillRef idx="0">
              <a:schemeClr val="accent3"/>
            </a:fillRef>
            <a:effectRef idx="0">
              <a:schemeClr val="accent3"/>
            </a:effectRef>
            <a:fontRef idx="minor">
              <a:schemeClr val="tx1"/>
            </a:fontRef>
          </p:style>
        </p:cxnSp>
        <p:grpSp>
          <p:nvGrpSpPr>
            <p:cNvPr id="77" name="324 Grupo"/>
            <p:cNvGrpSpPr/>
            <p:nvPr/>
          </p:nvGrpSpPr>
          <p:grpSpPr>
            <a:xfrm>
              <a:off x="-63605" y="0"/>
              <a:ext cx="2315257" cy="2359711"/>
              <a:chOff x="-63605" y="0"/>
              <a:chExt cx="2315257" cy="2359952"/>
            </a:xfrm>
          </p:grpSpPr>
          <p:cxnSp>
            <p:nvCxnSpPr>
              <p:cNvPr id="78" name="325 Conector recto"/>
              <p:cNvCxnSpPr/>
              <p:nvPr/>
            </p:nvCxnSpPr>
            <p:spPr>
              <a:xfrm>
                <a:off x="426346" y="0"/>
                <a:ext cx="0" cy="2182483"/>
              </a:xfrm>
              <a:prstGeom prst="line">
                <a:avLst/>
              </a:prstGeom>
            </p:spPr>
            <p:style>
              <a:lnRef idx="1">
                <a:schemeClr val="dk1"/>
              </a:lnRef>
              <a:fillRef idx="0">
                <a:schemeClr val="dk1"/>
              </a:fillRef>
              <a:effectRef idx="0">
                <a:schemeClr val="dk1"/>
              </a:effectRef>
              <a:fontRef idx="minor">
                <a:schemeClr val="tx1"/>
              </a:fontRef>
            </p:style>
          </p:cxnSp>
          <p:cxnSp>
            <p:nvCxnSpPr>
              <p:cNvPr id="79" name="326 Conector recto"/>
              <p:cNvCxnSpPr/>
              <p:nvPr/>
            </p:nvCxnSpPr>
            <p:spPr>
              <a:xfrm>
                <a:off x="426346" y="1082695"/>
                <a:ext cx="587829"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0" name="327 Conector recto"/>
              <p:cNvCxnSpPr/>
              <p:nvPr/>
            </p:nvCxnSpPr>
            <p:spPr>
              <a:xfrm>
                <a:off x="426346" y="589031"/>
                <a:ext cx="1130300" cy="0"/>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1" name="328 Cuadro de texto"/>
                  <p:cNvSpPr txBox="1"/>
                  <p:nvPr/>
                </p:nvSpPr>
                <p:spPr>
                  <a:xfrm>
                    <a:off x="66911" y="931229"/>
                    <a:ext cx="344095" cy="34643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81" name="328 Cuadro de texto"/>
                  <p:cNvSpPr txBox="1">
                    <a:spLocks noRot="1" noChangeAspect="1" noMove="1" noResize="1" noEditPoints="1" noAdjustHandles="1" noChangeArrowheads="1" noChangeShapeType="1" noTextEdit="1"/>
                  </p:cNvSpPr>
                  <p:nvPr/>
                </p:nvSpPr>
                <p:spPr>
                  <a:xfrm>
                    <a:off x="66911" y="931229"/>
                    <a:ext cx="344095" cy="346433"/>
                  </a:xfrm>
                  <a:prstGeom prst="rect">
                    <a:avLst/>
                  </a:prstGeom>
                  <a:blipFill rotWithShape="1">
                    <a:blip r:embed="rId7"/>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2" name="329 Cuadro de texto"/>
                  <p:cNvSpPr txBox="1"/>
                  <p:nvPr/>
                </p:nvSpPr>
                <p:spPr>
                  <a:xfrm>
                    <a:off x="-63605" y="366560"/>
                    <a:ext cx="489950" cy="3739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82" name="329 Cuadro de texto"/>
                  <p:cNvSpPr txBox="1">
                    <a:spLocks noRot="1" noChangeAspect="1" noMove="1" noResize="1" noEditPoints="1" noAdjustHandles="1" noChangeArrowheads="1" noChangeShapeType="1" noTextEdit="1"/>
                  </p:cNvSpPr>
                  <p:nvPr/>
                </p:nvSpPr>
                <p:spPr>
                  <a:xfrm>
                    <a:off x="-63605" y="366560"/>
                    <a:ext cx="489950" cy="373915"/>
                  </a:xfrm>
                  <a:prstGeom prst="rect">
                    <a:avLst/>
                  </a:prstGeom>
                  <a:blipFill rotWithShape="1">
                    <a:blip r:embed="rId8"/>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3" name="330 Cuadro de texto"/>
                  <p:cNvSpPr txBox="1"/>
                  <p:nvPr/>
                </p:nvSpPr>
                <p:spPr>
                  <a:xfrm>
                    <a:off x="796340" y="2081241"/>
                    <a:ext cx="344095" cy="27871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83" name="330 Cuadro de texto"/>
                  <p:cNvSpPr txBox="1">
                    <a:spLocks noRot="1" noChangeAspect="1" noMove="1" noResize="1" noEditPoints="1" noAdjustHandles="1" noChangeArrowheads="1" noChangeShapeType="1" noTextEdit="1"/>
                  </p:cNvSpPr>
                  <p:nvPr/>
                </p:nvSpPr>
                <p:spPr>
                  <a:xfrm>
                    <a:off x="796340" y="2081241"/>
                    <a:ext cx="344095" cy="278711"/>
                  </a:xfrm>
                  <a:prstGeom prst="rect">
                    <a:avLst/>
                  </a:prstGeom>
                  <a:blipFill rotWithShape="1">
                    <a:blip r:embed="rId9"/>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4" name="331 Cuadro de texto"/>
                  <p:cNvSpPr txBox="1"/>
                  <p:nvPr/>
                </p:nvSpPr>
                <p:spPr>
                  <a:xfrm>
                    <a:off x="1295467" y="2086245"/>
                    <a:ext cx="513636" cy="27302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84" name="331 Cuadro de texto"/>
                  <p:cNvSpPr txBox="1">
                    <a:spLocks noRot="1" noChangeAspect="1" noMove="1" noResize="1" noEditPoints="1" noAdjustHandles="1" noChangeArrowheads="1" noChangeShapeType="1" noTextEdit="1"/>
                  </p:cNvSpPr>
                  <p:nvPr/>
                </p:nvSpPr>
                <p:spPr>
                  <a:xfrm>
                    <a:off x="1295467" y="2086245"/>
                    <a:ext cx="513636" cy="273021"/>
                  </a:xfrm>
                  <a:prstGeom prst="rect">
                    <a:avLst/>
                  </a:prstGeom>
                  <a:blipFill rotWithShape="1">
                    <a:blip r:embed="rId10"/>
                    <a:stretch>
                      <a:fillRect/>
                    </a:stretch>
                  </a:blipFill>
                  <a:ln w="6350">
                    <a:noFill/>
                  </a:ln>
                  <a:effectLst/>
                </p:spPr>
                <p:txBody>
                  <a:bodyPr/>
                  <a:lstStyle/>
                  <a:p>
                    <a:r>
                      <a:rPr lang="es-ES">
                        <a:noFill/>
                      </a:rPr>
                      <a:t> </a:t>
                    </a:r>
                  </a:p>
                </p:txBody>
              </p:sp>
            </mc:Fallback>
          </mc:AlternateContent>
          <p:grpSp>
            <p:nvGrpSpPr>
              <p:cNvPr id="85" name="332 Grupo"/>
              <p:cNvGrpSpPr/>
              <p:nvPr/>
            </p:nvGrpSpPr>
            <p:grpSpPr>
              <a:xfrm>
                <a:off x="1003900" y="1080088"/>
                <a:ext cx="553134" cy="1009974"/>
                <a:chOff x="-257" y="451788"/>
                <a:chExt cx="553134" cy="1009974"/>
              </a:xfrm>
            </p:grpSpPr>
            <p:cxnSp>
              <p:nvCxnSpPr>
                <p:cNvPr id="90" name="333 Conector recto"/>
                <p:cNvCxnSpPr/>
                <p:nvPr/>
              </p:nvCxnSpPr>
              <p:spPr>
                <a:xfrm flipH="1">
                  <a:off x="10960" y="451898"/>
                  <a:ext cx="272598" cy="455995"/>
                </a:xfrm>
                <a:prstGeom prst="line">
                  <a:avLst/>
                </a:prstGeom>
              </p:spPr>
              <p:style>
                <a:lnRef idx="1">
                  <a:schemeClr val="accent3"/>
                </a:lnRef>
                <a:fillRef idx="0">
                  <a:schemeClr val="accent3"/>
                </a:fillRef>
                <a:effectRef idx="0">
                  <a:schemeClr val="accent3"/>
                </a:effectRef>
                <a:fontRef idx="minor">
                  <a:schemeClr val="tx1"/>
                </a:fontRef>
              </p:style>
            </p:cxnSp>
            <p:cxnSp>
              <p:nvCxnSpPr>
                <p:cNvPr id="91" name="334 Conector recto"/>
                <p:cNvCxnSpPr/>
                <p:nvPr/>
              </p:nvCxnSpPr>
              <p:spPr>
                <a:xfrm flipH="1">
                  <a:off x="-257" y="451898"/>
                  <a:ext cx="215464" cy="360421"/>
                </a:xfrm>
                <a:prstGeom prst="line">
                  <a:avLst/>
                </a:prstGeom>
              </p:spPr>
              <p:style>
                <a:lnRef idx="1">
                  <a:schemeClr val="accent3"/>
                </a:lnRef>
                <a:fillRef idx="0">
                  <a:schemeClr val="accent3"/>
                </a:fillRef>
                <a:effectRef idx="0">
                  <a:schemeClr val="accent3"/>
                </a:effectRef>
                <a:fontRef idx="minor">
                  <a:schemeClr val="tx1"/>
                </a:fontRef>
              </p:style>
            </p:cxnSp>
            <p:cxnSp>
              <p:nvCxnSpPr>
                <p:cNvPr id="92" name="335 Conector recto"/>
                <p:cNvCxnSpPr/>
                <p:nvPr/>
              </p:nvCxnSpPr>
              <p:spPr>
                <a:xfrm flipH="1">
                  <a:off x="5352" y="451898"/>
                  <a:ext cx="151447" cy="253244"/>
                </a:xfrm>
                <a:prstGeom prst="line">
                  <a:avLst/>
                </a:prstGeom>
              </p:spPr>
              <p:style>
                <a:lnRef idx="1">
                  <a:schemeClr val="accent3"/>
                </a:lnRef>
                <a:fillRef idx="0">
                  <a:schemeClr val="accent3"/>
                </a:fillRef>
                <a:effectRef idx="0">
                  <a:schemeClr val="accent3"/>
                </a:effectRef>
                <a:fontRef idx="minor">
                  <a:schemeClr val="tx1"/>
                </a:fontRef>
              </p:style>
            </p:cxnSp>
            <p:cxnSp>
              <p:nvCxnSpPr>
                <p:cNvPr id="93" name="336 Conector recto"/>
                <p:cNvCxnSpPr/>
                <p:nvPr/>
              </p:nvCxnSpPr>
              <p:spPr>
                <a:xfrm flipH="1">
                  <a:off x="5351" y="454285"/>
                  <a:ext cx="80850" cy="135205"/>
                </a:xfrm>
                <a:prstGeom prst="line">
                  <a:avLst/>
                </a:prstGeom>
              </p:spPr>
              <p:style>
                <a:lnRef idx="1">
                  <a:schemeClr val="accent3"/>
                </a:lnRef>
                <a:fillRef idx="0">
                  <a:schemeClr val="accent3"/>
                </a:fillRef>
                <a:effectRef idx="0">
                  <a:schemeClr val="accent3"/>
                </a:effectRef>
                <a:fontRef idx="minor">
                  <a:schemeClr val="tx1"/>
                </a:fontRef>
              </p:style>
            </p:cxnSp>
            <p:cxnSp>
              <p:nvCxnSpPr>
                <p:cNvPr id="94" name="337 Conector recto"/>
                <p:cNvCxnSpPr/>
                <p:nvPr/>
              </p:nvCxnSpPr>
              <p:spPr>
                <a:xfrm flipH="1">
                  <a:off x="-257" y="451898"/>
                  <a:ext cx="32525" cy="54361"/>
                </a:xfrm>
                <a:prstGeom prst="line">
                  <a:avLst/>
                </a:prstGeom>
              </p:spPr>
              <p:style>
                <a:lnRef idx="1">
                  <a:schemeClr val="accent3"/>
                </a:lnRef>
                <a:fillRef idx="0">
                  <a:schemeClr val="accent3"/>
                </a:fillRef>
                <a:effectRef idx="0">
                  <a:schemeClr val="accent3"/>
                </a:effectRef>
                <a:fontRef idx="minor">
                  <a:schemeClr val="tx1"/>
                </a:fontRef>
              </p:style>
            </p:cxnSp>
            <p:cxnSp>
              <p:nvCxnSpPr>
                <p:cNvPr id="95" name="338 Conector recto"/>
                <p:cNvCxnSpPr/>
                <p:nvPr/>
              </p:nvCxnSpPr>
              <p:spPr>
                <a:xfrm flipH="1">
                  <a:off x="4835" y="451788"/>
                  <a:ext cx="336611" cy="563085"/>
                </a:xfrm>
                <a:prstGeom prst="line">
                  <a:avLst/>
                </a:prstGeom>
              </p:spPr>
              <p:style>
                <a:lnRef idx="1">
                  <a:schemeClr val="accent3"/>
                </a:lnRef>
                <a:fillRef idx="0">
                  <a:schemeClr val="accent3"/>
                </a:fillRef>
                <a:effectRef idx="0">
                  <a:schemeClr val="accent3"/>
                </a:effectRef>
                <a:fontRef idx="minor">
                  <a:schemeClr val="tx1"/>
                </a:fontRef>
              </p:style>
            </p:cxnSp>
            <p:cxnSp>
              <p:nvCxnSpPr>
                <p:cNvPr id="96" name="339 Conector recto"/>
                <p:cNvCxnSpPr/>
                <p:nvPr/>
              </p:nvCxnSpPr>
              <p:spPr>
                <a:xfrm flipH="1">
                  <a:off x="10017" y="451789"/>
                  <a:ext cx="387494" cy="648202"/>
                </a:xfrm>
                <a:prstGeom prst="line">
                  <a:avLst/>
                </a:prstGeom>
              </p:spPr>
              <p:style>
                <a:lnRef idx="1">
                  <a:schemeClr val="accent3"/>
                </a:lnRef>
                <a:fillRef idx="0">
                  <a:schemeClr val="accent3"/>
                </a:fillRef>
                <a:effectRef idx="0">
                  <a:schemeClr val="accent3"/>
                </a:effectRef>
                <a:fontRef idx="minor">
                  <a:schemeClr val="tx1"/>
                </a:fontRef>
              </p:style>
            </p:cxnSp>
            <p:cxnSp>
              <p:nvCxnSpPr>
                <p:cNvPr id="97" name="340 Conector recto"/>
                <p:cNvCxnSpPr/>
                <p:nvPr/>
              </p:nvCxnSpPr>
              <p:spPr>
                <a:xfrm flipH="1">
                  <a:off x="5352" y="451898"/>
                  <a:ext cx="447420" cy="748416"/>
                </a:xfrm>
                <a:prstGeom prst="line">
                  <a:avLst/>
                </a:prstGeom>
              </p:spPr>
              <p:style>
                <a:lnRef idx="1">
                  <a:schemeClr val="accent3"/>
                </a:lnRef>
                <a:fillRef idx="0">
                  <a:schemeClr val="accent3"/>
                </a:fillRef>
                <a:effectRef idx="0">
                  <a:schemeClr val="accent3"/>
                </a:effectRef>
                <a:fontRef idx="minor">
                  <a:schemeClr val="tx1"/>
                </a:fontRef>
              </p:style>
            </p:cxnSp>
            <p:cxnSp>
              <p:nvCxnSpPr>
                <p:cNvPr id="98" name="341 Conector recto"/>
                <p:cNvCxnSpPr/>
                <p:nvPr/>
              </p:nvCxnSpPr>
              <p:spPr>
                <a:xfrm flipH="1">
                  <a:off x="16567" y="454285"/>
                  <a:ext cx="509845" cy="852605"/>
                </a:xfrm>
                <a:prstGeom prst="line">
                  <a:avLst/>
                </a:prstGeom>
              </p:spPr>
              <p:style>
                <a:lnRef idx="1">
                  <a:schemeClr val="accent3"/>
                </a:lnRef>
                <a:fillRef idx="0">
                  <a:schemeClr val="accent3"/>
                </a:fillRef>
                <a:effectRef idx="0">
                  <a:schemeClr val="accent3"/>
                </a:effectRef>
                <a:fontRef idx="minor">
                  <a:schemeClr val="tx1"/>
                </a:fontRef>
              </p:style>
            </p:cxnSp>
            <p:cxnSp>
              <p:nvCxnSpPr>
                <p:cNvPr id="99" name="342 Conector recto"/>
                <p:cNvCxnSpPr/>
                <p:nvPr/>
              </p:nvCxnSpPr>
              <p:spPr>
                <a:xfrm flipH="1">
                  <a:off x="0" y="504883"/>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0" name="343 Conector recto"/>
                <p:cNvCxnSpPr/>
                <p:nvPr/>
              </p:nvCxnSpPr>
              <p:spPr>
                <a:xfrm flipH="1">
                  <a:off x="44878" y="600250"/>
                  <a:ext cx="507999" cy="849381"/>
                </a:xfrm>
                <a:prstGeom prst="line">
                  <a:avLst/>
                </a:prstGeom>
              </p:spPr>
              <p:style>
                <a:lnRef idx="1">
                  <a:schemeClr val="accent3"/>
                </a:lnRef>
                <a:fillRef idx="0">
                  <a:schemeClr val="accent3"/>
                </a:fillRef>
                <a:effectRef idx="0">
                  <a:schemeClr val="accent3"/>
                </a:effectRef>
                <a:fontRef idx="minor">
                  <a:schemeClr val="tx1"/>
                </a:fontRef>
              </p:style>
            </p:cxnSp>
            <p:cxnSp>
              <p:nvCxnSpPr>
                <p:cNvPr id="101" name="344 Conector recto"/>
                <p:cNvCxnSpPr/>
                <p:nvPr/>
              </p:nvCxnSpPr>
              <p:spPr>
                <a:xfrm flipH="1">
                  <a:off x="100977" y="706837"/>
                  <a:ext cx="450849" cy="754426"/>
                </a:xfrm>
                <a:prstGeom prst="line">
                  <a:avLst/>
                </a:prstGeom>
              </p:spPr>
              <p:style>
                <a:lnRef idx="1">
                  <a:schemeClr val="accent3"/>
                </a:lnRef>
                <a:fillRef idx="0">
                  <a:schemeClr val="accent3"/>
                </a:fillRef>
                <a:effectRef idx="0">
                  <a:schemeClr val="accent3"/>
                </a:effectRef>
                <a:fontRef idx="minor">
                  <a:schemeClr val="tx1"/>
                </a:fontRef>
              </p:style>
            </p:cxnSp>
            <p:cxnSp>
              <p:nvCxnSpPr>
                <p:cNvPr id="102" name="345 Conector recto"/>
                <p:cNvCxnSpPr/>
                <p:nvPr/>
              </p:nvCxnSpPr>
              <p:spPr>
                <a:xfrm flipH="1">
                  <a:off x="173904" y="847082"/>
                  <a:ext cx="365760" cy="6146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3" name="346 Conector recto"/>
                <p:cNvCxnSpPr/>
                <p:nvPr/>
              </p:nvCxnSpPr>
              <p:spPr>
                <a:xfrm flipH="1">
                  <a:off x="235612" y="948059"/>
                  <a:ext cx="305833" cy="5130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4" name="347 Conector recto"/>
                <p:cNvCxnSpPr/>
                <p:nvPr/>
              </p:nvCxnSpPr>
              <p:spPr>
                <a:xfrm flipH="1">
                  <a:off x="325369" y="1071475"/>
                  <a:ext cx="225862" cy="3797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5" name="348 Conector recto"/>
                <p:cNvCxnSpPr/>
                <p:nvPr/>
              </p:nvCxnSpPr>
              <p:spPr>
                <a:xfrm flipH="1">
                  <a:off x="392687" y="1217330"/>
                  <a:ext cx="142240" cy="2400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6" name="349 Conector recto"/>
                <p:cNvCxnSpPr/>
                <p:nvPr/>
              </p:nvCxnSpPr>
              <p:spPr>
                <a:xfrm flipH="1">
                  <a:off x="460005" y="1307087"/>
                  <a:ext cx="89559" cy="1511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07" name="350 Conector recto"/>
                <p:cNvCxnSpPr/>
                <p:nvPr/>
              </p:nvCxnSpPr>
              <p:spPr>
                <a:xfrm flipH="1">
                  <a:off x="532932" y="1419283"/>
                  <a:ext cx="18056" cy="3048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86" name="351 Conector recto"/>
              <p:cNvCxnSpPr/>
              <p:nvPr/>
            </p:nvCxnSpPr>
            <p:spPr>
              <a:xfrm flipV="1">
                <a:off x="1559529" y="589031"/>
                <a:ext cx="0" cy="14973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7" name="352 Conector recto"/>
              <p:cNvCxnSpPr/>
              <p:nvPr/>
            </p:nvCxnSpPr>
            <p:spPr>
              <a:xfrm flipV="1">
                <a:off x="1009767" y="1088305"/>
                <a:ext cx="0" cy="100361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88" name="353 Forma libre"/>
              <p:cNvSpPr/>
              <p:nvPr/>
            </p:nvSpPr>
            <p:spPr>
              <a:xfrm>
                <a:off x="875131" y="482445"/>
                <a:ext cx="1076325" cy="795020"/>
              </a:xfrm>
              <a:custGeom>
                <a:avLst/>
                <a:gdLst>
                  <a:gd name="connsiteX0" fmla="*/ 0 w 1958197"/>
                  <a:gd name="connsiteY0" fmla="*/ 626934 h 626934"/>
                  <a:gd name="connsiteX1" fmla="*/ 301925 w 1958197"/>
                  <a:gd name="connsiteY1" fmla="*/ 126602 h 626934"/>
                  <a:gd name="connsiteX2" fmla="*/ 301925 w 1958197"/>
                  <a:gd name="connsiteY2" fmla="*/ 126602 h 626934"/>
                  <a:gd name="connsiteX3" fmla="*/ 1069676 w 1958197"/>
                  <a:gd name="connsiteY3" fmla="*/ 14459 h 626934"/>
                  <a:gd name="connsiteX4" fmla="*/ 1742536 w 1958197"/>
                  <a:gd name="connsiteY4" fmla="*/ 497538 h 626934"/>
                  <a:gd name="connsiteX5" fmla="*/ 1958197 w 1958197"/>
                  <a:gd name="connsiteY5" fmla="*/ 626934 h 626934"/>
                  <a:gd name="connsiteX0" fmla="*/ 0 w 1958197"/>
                  <a:gd name="connsiteY0" fmla="*/ 618443 h 618443"/>
                  <a:gd name="connsiteX1" fmla="*/ 301925 w 1958197"/>
                  <a:gd name="connsiteY1" fmla="*/ 118111 h 618443"/>
                  <a:gd name="connsiteX2" fmla="*/ 405544 w 1958197"/>
                  <a:gd name="connsiteY2" fmla="*/ 213069 h 618443"/>
                  <a:gd name="connsiteX3" fmla="*/ 1069676 w 1958197"/>
                  <a:gd name="connsiteY3" fmla="*/ 5968 h 618443"/>
                  <a:gd name="connsiteX4" fmla="*/ 1742536 w 1958197"/>
                  <a:gd name="connsiteY4" fmla="*/ 489047 h 618443"/>
                  <a:gd name="connsiteX5" fmla="*/ 1958197 w 1958197"/>
                  <a:gd name="connsiteY5" fmla="*/ 618443 h 618443"/>
                  <a:gd name="connsiteX0" fmla="*/ 0 w 1958197"/>
                  <a:gd name="connsiteY0" fmla="*/ 721998 h 721998"/>
                  <a:gd name="connsiteX1" fmla="*/ 301925 w 1958197"/>
                  <a:gd name="connsiteY1" fmla="*/ 221666 h 721998"/>
                  <a:gd name="connsiteX2" fmla="*/ 517715 w 1958197"/>
                  <a:gd name="connsiteY2" fmla="*/ 5777 h 721998"/>
                  <a:gd name="connsiteX3" fmla="*/ 1069676 w 1958197"/>
                  <a:gd name="connsiteY3" fmla="*/ 109523 h 721998"/>
                  <a:gd name="connsiteX4" fmla="*/ 1742536 w 1958197"/>
                  <a:gd name="connsiteY4" fmla="*/ 592602 h 721998"/>
                  <a:gd name="connsiteX5" fmla="*/ 1958197 w 1958197"/>
                  <a:gd name="connsiteY5" fmla="*/ 721998 h 721998"/>
                  <a:gd name="connsiteX0" fmla="*/ 0 w 1958197"/>
                  <a:gd name="connsiteY0" fmla="*/ 635404 h 635404"/>
                  <a:gd name="connsiteX1" fmla="*/ 301925 w 1958197"/>
                  <a:gd name="connsiteY1" fmla="*/ 135072 h 635404"/>
                  <a:gd name="connsiteX2" fmla="*/ 1069676 w 1958197"/>
                  <a:gd name="connsiteY2" fmla="*/ 22929 h 635404"/>
                  <a:gd name="connsiteX3" fmla="*/ 1742536 w 1958197"/>
                  <a:gd name="connsiteY3" fmla="*/ 506008 h 635404"/>
                  <a:gd name="connsiteX4" fmla="*/ 1958197 w 1958197"/>
                  <a:gd name="connsiteY4" fmla="*/ 635404 h 635404"/>
                  <a:gd name="connsiteX0" fmla="*/ 0 w 1958197"/>
                  <a:gd name="connsiteY0" fmla="*/ 655496 h 655496"/>
                  <a:gd name="connsiteX1" fmla="*/ 301925 w 1958197"/>
                  <a:gd name="connsiteY1" fmla="*/ 155164 h 655496"/>
                  <a:gd name="connsiteX2" fmla="*/ 1164590 w 1958197"/>
                  <a:gd name="connsiteY2" fmla="*/ 20092 h 655496"/>
                  <a:gd name="connsiteX3" fmla="*/ 1742536 w 1958197"/>
                  <a:gd name="connsiteY3" fmla="*/ 526100 h 655496"/>
                  <a:gd name="connsiteX4" fmla="*/ 1958197 w 1958197"/>
                  <a:gd name="connsiteY4" fmla="*/ 655496 h 655496"/>
                  <a:gd name="connsiteX0" fmla="*/ 0 w 1958197"/>
                  <a:gd name="connsiteY0" fmla="*/ 801420 h 801420"/>
                  <a:gd name="connsiteX1" fmla="*/ 301925 w 1958197"/>
                  <a:gd name="connsiteY1" fmla="*/ 301088 h 801420"/>
                  <a:gd name="connsiteX2" fmla="*/ 1173512 w 1958197"/>
                  <a:gd name="connsiteY2" fmla="*/ 10705 h 801420"/>
                  <a:gd name="connsiteX3" fmla="*/ 1742536 w 1958197"/>
                  <a:gd name="connsiteY3" fmla="*/ 672024 h 801420"/>
                  <a:gd name="connsiteX4" fmla="*/ 1958197 w 1958197"/>
                  <a:gd name="connsiteY4" fmla="*/ 801420 h 801420"/>
                  <a:gd name="connsiteX0" fmla="*/ 0 w 2087626"/>
                  <a:gd name="connsiteY0" fmla="*/ 749397 h 801108"/>
                  <a:gd name="connsiteX1" fmla="*/ 431354 w 2087626"/>
                  <a:gd name="connsiteY1" fmla="*/ 300776 h 801108"/>
                  <a:gd name="connsiteX2" fmla="*/ 1302941 w 2087626"/>
                  <a:gd name="connsiteY2" fmla="*/ 10393 h 801108"/>
                  <a:gd name="connsiteX3" fmla="*/ 1871965 w 2087626"/>
                  <a:gd name="connsiteY3" fmla="*/ 671712 h 801108"/>
                  <a:gd name="connsiteX4" fmla="*/ 2087626 w 2087626"/>
                  <a:gd name="connsiteY4" fmla="*/ 801108 h 801108"/>
                  <a:gd name="connsiteX0" fmla="*/ 0 w 2087626"/>
                  <a:gd name="connsiteY0" fmla="*/ 764828 h 816539"/>
                  <a:gd name="connsiteX1" fmla="*/ 474573 w 2087626"/>
                  <a:gd name="connsiteY1" fmla="*/ 195521 h 816539"/>
                  <a:gd name="connsiteX2" fmla="*/ 1302941 w 2087626"/>
                  <a:gd name="connsiteY2" fmla="*/ 25824 h 816539"/>
                  <a:gd name="connsiteX3" fmla="*/ 1871965 w 2087626"/>
                  <a:gd name="connsiteY3" fmla="*/ 687143 h 816539"/>
                  <a:gd name="connsiteX4" fmla="*/ 2087626 w 2087626"/>
                  <a:gd name="connsiteY4" fmla="*/ 816539 h 816539"/>
                  <a:gd name="connsiteX0" fmla="*/ 0 w 2087626"/>
                  <a:gd name="connsiteY0" fmla="*/ 742941 h 794652"/>
                  <a:gd name="connsiteX1" fmla="*/ 474573 w 2087626"/>
                  <a:gd name="connsiteY1" fmla="*/ 173634 h 794652"/>
                  <a:gd name="connsiteX2" fmla="*/ 1302941 w 2087626"/>
                  <a:gd name="connsiteY2" fmla="*/ 3937 h 794652"/>
                  <a:gd name="connsiteX3" fmla="*/ 1777057 w 2087626"/>
                  <a:gd name="connsiteY3" fmla="*/ 302696 h 794652"/>
                  <a:gd name="connsiteX4" fmla="*/ 2087626 w 2087626"/>
                  <a:gd name="connsiteY4" fmla="*/ 794652 h 794652"/>
                  <a:gd name="connsiteX0" fmla="*/ 0 w 1777057"/>
                  <a:gd name="connsiteY0" fmla="*/ 742941 h 742941"/>
                  <a:gd name="connsiteX1" fmla="*/ 474573 w 1777057"/>
                  <a:gd name="connsiteY1" fmla="*/ 173634 h 742941"/>
                  <a:gd name="connsiteX2" fmla="*/ 1302941 w 1777057"/>
                  <a:gd name="connsiteY2" fmla="*/ 3937 h 742941"/>
                  <a:gd name="connsiteX3" fmla="*/ 1777057 w 1777057"/>
                  <a:gd name="connsiteY3" fmla="*/ 302696 h 742941"/>
                  <a:gd name="connsiteX0" fmla="*/ 0 w 1854709"/>
                  <a:gd name="connsiteY0" fmla="*/ 739033 h 739033"/>
                  <a:gd name="connsiteX1" fmla="*/ 474573 w 1854709"/>
                  <a:gd name="connsiteY1" fmla="*/ 169726 h 739033"/>
                  <a:gd name="connsiteX2" fmla="*/ 1302941 w 1854709"/>
                  <a:gd name="connsiteY2" fmla="*/ 29 h 739033"/>
                  <a:gd name="connsiteX3" fmla="*/ 1854709 w 1854709"/>
                  <a:gd name="connsiteY3" fmla="*/ 177916 h 739033"/>
                  <a:gd name="connsiteX0" fmla="*/ 0 w 1854709"/>
                  <a:gd name="connsiteY0" fmla="*/ 742887 h 742887"/>
                  <a:gd name="connsiteX1" fmla="*/ 474573 w 1854709"/>
                  <a:gd name="connsiteY1" fmla="*/ 173580 h 742887"/>
                  <a:gd name="connsiteX2" fmla="*/ 1302941 w 1854709"/>
                  <a:gd name="connsiteY2" fmla="*/ 3883 h 742887"/>
                  <a:gd name="connsiteX3" fmla="*/ 1854709 w 1854709"/>
                  <a:gd name="connsiteY3" fmla="*/ 121342 h 742887"/>
                  <a:gd name="connsiteX0" fmla="*/ 0 w 1302941"/>
                  <a:gd name="connsiteY0" fmla="*/ 739004 h 739004"/>
                  <a:gd name="connsiteX1" fmla="*/ 474573 w 1302941"/>
                  <a:gd name="connsiteY1" fmla="*/ 169697 h 739004"/>
                  <a:gd name="connsiteX2" fmla="*/ 1302941 w 1302941"/>
                  <a:gd name="connsiteY2" fmla="*/ 0 h 739004"/>
                  <a:gd name="connsiteX0" fmla="*/ 0 w 1302941"/>
                  <a:gd name="connsiteY0" fmla="*/ 800904 h 800904"/>
                  <a:gd name="connsiteX1" fmla="*/ 474573 w 1302941"/>
                  <a:gd name="connsiteY1" fmla="*/ 231597 h 800904"/>
                  <a:gd name="connsiteX2" fmla="*/ 1076784 w 1302941"/>
                  <a:gd name="connsiteY2" fmla="*/ 4711 h 800904"/>
                  <a:gd name="connsiteX3" fmla="*/ 1302941 w 1302941"/>
                  <a:gd name="connsiteY3" fmla="*/ 61900 h 800904"/>
                  <a:gd name="connsiteX0" fmla="*/ 0 w 1076784"/>
                  <a:gd name="connsiteY0" fmla="*/ 796193 h 796193"/>
                  <a:gd name="connsiteX1" fmla="*/ 474573 w 1076784"/>
                  <a:gd name="connsiteY1" fmla="*/ 226886 h 796193"/>
                  <a:gd name="connsiteX2" fmla="*/ 1076784 w 1076784"/>
                  <a:gd name="connsiteY2" fmla="*/ 0 h 796193"/>
                </a:gdLst>
                <a:ahLst/>
                <a:cxnLst>
                  <a:cxn ang="0">
                    <a:pos x="connsiteX0" y="connsiteY0"/>
                  </a:cxn>
                  <a:cxn ang="0">
                    <a:pos x="connsiteX1" y="connsiteY1"/>
                  </a:cxn>
                  <a:cxn ang="0">
                    <a:pos x="connsiteX2" y="connsiteY2"/>
                  </a:cxn>
                </a:cxnLst>
                <a:rect l="l" t="t" r="r" b="b"/>
                <a:pathLst>
                  <a:path w="1076784" h="796193">
                    <a:moveTo>
                      <a:pt x="0" y="796193"/>
                    </a:moveTo>
                    <a:cubicBezTo>
                      <a:pt x="100642" y="629416"/>
                      <a:pt x="295109" y="359585"/>
                      <a:pt x="474573" y="226886"/>
                    </a:cubicBezTo>
                    <a:cubicBezTo>
                      <a:pt x="654037" y="94187"/>
                      <a:pt x="938723" y="28283"/>
                      <a:pt x="1076784" y="0"/>
                    </a:cubicBezTo>
                  </a:path>
                </a:pathLst>
              </a:custGeom>
              <a:ln w="19050"/>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cxnSp>
            <p:nvCxnSpPr>
              <p:cNvPr id="89" name="354 Conector recto"/>
              <p:cNvCxnSpPr/>
              <p:nvPr/>
            </p:nvCxnSpPr>
            <p:spPr>
              <a:xfrm flipH="1">
                <a:off x="336589" y="2092462"/>
                <a:ext cx="1915063"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08" name="355 Grupo"/>
          <p:cNvGrpSpPr/>
          <p:nvPr/>
        </p:nvGrpSpPr>
        <p:grpSpPr>
          <a:xfrm>
            <a:off x="5244905" y="4886642"/>
            <a:ext cx="1782898" cy="1905633"/>
            <a:chOff x="-63604" y="0"/>
            <a:chExt cx="2315256" cy="2372359"/>
          </a:xfrm>
        </p:grpSpPr>
        <p:grpSp>
          <p:nvGrpSpPr>
            <p:cNvPr id="109" name="356 Grupo"/>
            <p:cNvGrpSpPr/>
            <p:nvPr/>
          </p:nvGrpSpPr>
          <p:grpSpPr>
            <a:xfrm>
              <a:off x="997527" y="587828"/>
              <a:ext cx="546735" cy="495316"/>
              <a:chOff x="7706" y="-4787"/>
              <a:chExt cx="546735" cy="495316"/>
            </a:xfrm>
          </p:grpSpPr>
          <p:cxnSp>
            <p:nvCxnSpPr>
              <p:cNvPr id="141" name="357 Conector recto"/>
              <p:cNvCxnSpPr/>
              <p:nvPr/>
            </p:nvCxnSpPr>
            <p:spPr>
              <a:xfrm>
                <a:off x="12700" y="0"/>
                <a:ext cx="0" cy="490529"/>
              </a:xfrm>
              <a:prstGeom prst="line">
                <a:avLst/>
              </a:prstGeom>
            </p:spPr>
            <p:style>
              <a:lnRef idx="1">
                <a:schemeClr val="accent3"/>
              </a:lnRef>
              <a:fillRef idx="0">
                <a:schemeClr val="accent3"/>
              </a:fillRef>
              <a:effectRef idx="0">
                <a:schemeClr val="accent3"/>
              </a:effectRef>
              <a:fontRef idx="minor">
                <a:schemeClr val="tx1"/>
              </a:fontRef>
            </p:style>
          </p:cxnSp>
          <p:cxnSp>
            <p:nvCxnSpPr>
              <p:cNvPr id="142" name="358 Conector recto"/>
              <p:cNvCxnSpPr/>
              <p:nvPr/>
            </p:nvCxnSpPr>
            <p:spPr>
              <a:xfrm flipH="1">
                <a:off x="7706" y="-4787"/>
                <a:ext cx="54673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3" name="359 Conector recto"/>
              <p:cNvCxnSpPr/>
              <p:nvPr/>
            </p:nvCxnSpPr>
            <p:spPr>
              <a:xfrm flipH="1">
                <a:off x="19050" y="-4787"/>
                <a:ext cx="257436" cy="430731"/>
              </a:xfrm>
              <a:prstGeom prst="line">
                <a:avLst/>
              </a:prstGeom>
            </p:spPr>
            <p:style>
              <a:lnRef idx="1">
                <a:schemeClr val="accent3"/>
              </a:lnRef>
              <a:fillRef idx="0">
                <a:schemeClr val="accent3"/>
              </a:fillRef>
              <a:effectRef idx="0">
                <a:schemeClr val="accent3"/>
              </a:effectRef>
              <a:fontRef idx="minor">
                <a:schemeClr val="tx1"/>
              </a:fontRef>
            </p:style>
          </p:cxnSp>
          <p:cxnSp>
            <p:nvCxnSpPr>
              <p:cNvPr id="144" name="360 Conector recto"/>
              <p:cNvCxnSpPr/>
              <p:nvPr/>
            </p:nvCxnSpPr>
            <p:spPr>
              <a:xfrm flipH="1">
                <a:off x="12700" y="0"/>
                <a:ext cx="193040" cy="323008"/>
              </a:xfrm>
              <a:prstGeom prst="line">
                <a:avLst/>
              </a:prstGeom>
            </p:spPr>
            <p:style>
              <a:lnRef idx="1">
                <a:schemeClr val="accent3"/>
              </a:lnRef>
              <a:fillRef idx="0">
                <a:schemeClr val="accent3"/>
              </a:fillRef>
              <a:effectRef idx="0">
                <a:schemeClr val="accent3"/>
              </a:effectRef>
              <a:fontRef idx="minor">
                <a:schemeClr val="tx1"/>
              </a:fontRef>
            </p:style>
          </p:cxnSp>
          <p:cxnSp>
            <p:nvCxnSpPr>
              <p:cNvPr id="145" name="361 Conector recto"/>
              <p:cNvCxnSpPr/>
              <p:nvPr/>
            </p:nvCxnSpPr>
            <p:spPr>
              <a:xfrm flipH="1">
                <a:off x="12700" y="-4787"/>
                <a:ext cx="130437" cy="21796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6" name="362 Conector recto"/>
              <p:cNvCxnSpPr/>
              <p:nvPr/>
            </p:nvCxnSpPr>
            <p:spPr>
              <a:xfrm flipH="1">
                <a:off x="12700" y="0"/>
                <a:ext cx="53340" cy="88900"/>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110" name="363 Grupo"/>
            <p:cNvGrpSpPr/>
            <p:nvPr/>
          </p:nvGrpSpPr>
          <p:grpSpPr>
            <a:xfrm>
              <a:off x="-63604" y="0"/>
              <a:ext cx="2315256" cy="2372359"/>
              <a:chOff x="-63604" y="0"/>
              <a:chExt cx="2315256" cy="2372602"/>
            </a:xfrm>
          </p:grpSpPr>
          <p:cxnSp>
            <p:nvCxnSpPr>
              <p:cNvPr id="111" name="364 Conector recto"/>
              <p:cNvCxnSpPr/>
              <p:nvPr/>
            </p:nvCxnSpPr>
            <p:spPr>
              <a:xfrm>
                <a:off x="426346" y="0"/>
                <a:ext cx="0" cy="2182483"/>
              </a:xfrm>
              <a:prstGeom prst="line">
                <a:avLst/>
              </a:prstGeom>
            </p:spPr>
            <p:style>
              <a:lnRef idx="1">
                <a:schemeClr val="dk1"/>
              </a:lnRef>
              <a:fillRef idx="0">
                <a:schemeClr val="dk1"/>
              </a:fillRef>
              <a:effectRef idx="0">
                <a:schemeClr val="dk1"/>
              </a:effectRef>
              <a:fontRef idx="minor">
                <a:schemeClr val="tx1"/>
              </a:fontRef>
            </p:style>
          </p:cxnSp>
          <p:cxnSp>
            <p:nvCxnSpPr>
              <p:cNvPr id="112" name="365 Conector recto"/>
              <p:cNvCxnSpPr/>
              <p:nvPr/>
            </p:nvCxnSpPr>
            <p:spPr>
              <a:xfrm>
                <a:off x="426346" y="1082695"/>
                <a:ext cx="587829"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13" name="366 Conector recto"/>
              <p:cNvCxnSpPr/>
              <p:nvPr/>
            </p:nvCxnSpPr>
            <p:spPr>
              <a:xfrm>
                <a:off x="426346" y="589031"/>
                <a:ext cx="1130300" cy="0"/>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4" name="367 Cuadro de texto"/>
                  <p:cNvSpPr txBox="1"/>
                  <p:nvPr/>
                </p:nvSpPr>
                <p:spPr>
                  <a:xfrm>
                    <a:off x="82254" y="908764"/>
                    <a:ext cx="344095" cy="35931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s-ES" sz="900" i="1">
                                      <a:effectLst/>
                                      <a:latin typeface="Cambria Math"/>
                                      <a:ea typeface="Calibri"/>
                                      <a:cs typeface="Times New Roman"/>
                                    </a:rPr>
                                    <m:t>𝑄</m:t>
                                  </m:r>
                                </m:e>
                              </m:acc>
                            </m:e>
                            <m:sup>
                              <m:r>
                                <a:rPr lang="es-ES"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14" name="367 Cuadro de texto"/>
                  <p:cNvSpPr txBox="1">
                    <a:spLocks noRot="1" noChangeAspect="1" noMove="1" noResize="1" noEditPoints="1" noAdjustHandles="1" noChangeArrowheads="1" noChangeShapeType="1" noTextEdit="1"/>
                  </p:cNvSpPr>
                  <p:nvPr/>
                </p:nvSpPr>
                <p:spPr>
                  <a:xfrm>
                    <a:off x="82254" y="908764"/>
                    <a:ext cx="344095" cy="359311"/>
                  </a:xfrm>
                  <a:prstGeom prst="rect">
                    <a:avLst/>
                  </a:prstGeom>
                  <a:blipFill rotWithShape="1">
                    <a:blip r:embed="rId11"/>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5" name="368 Cuadro de texto"/>
                  <p:cNvSpPr txBox="1"/>
                  <p:nvPr/>
                </p:nvSpPr>
                <p:spPr>
                  <a:xfrm>
                    <a:off x="-63604" y="431956"/>
                    <a:ext cx="489950" cy="3739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s-ES" sz="900" i="1">
                                      <a:effectLst/>
                                      <a:latin typeface="Cambria Math"/>
                                      <a:ea typeface="Calibri"/>
                                      <a:cs typeface="Times New Roman"/>
                                    </a:rPr>
                                    <m:t>𝑄</m:t>
                                  </m:r>
                                </m:e>
                              </m:acc>
                            </m:e>
                            <m:sup>
                              <m:r>
                                <a:rPr lang="es-ES" sz="900" i="1">
                                  <a:effectLst/>
                                  <a:latin typeface="Cambria Math"/>
                                  <a:ea typeface="Calibri"/>
                                  <a:cs typeface="Times New Roman"/>
                                </a:rPr>
                                <m:t>𝑛</m:t>
                              </m:r>
                              <m:r>
                                <a:rPr lang="es-ES"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15" name="368 Cuadro de texto"/>
                  <p:cNvSpPr txBox="1">
                    <a:spLocks noRot="1" noChangeAspect="1" noMove="1" noResize="1" noEditPoints="1" noAdjustHandles="1" noChangeArrowheads="1" noChangeShapeType="1" noTextEdit="1"/>
                  </p:cNvSpPr>
                  <p:nvPr/>
                </p:nvSpPr>
                <p:spPr>
                  <a:xfrm>
                    <a:off x="-63604" y="431956"/>
                    <a:ext cx="489950" cy="373915"/>
                  </a:xfrm>
                  <a:prstGeom prst="rect">
                    <a:avLst/>
                  </a:prstGeom>
                  <a:blipFill rotWithShape="1">
                    <a:blip r:embed="rId12"/>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6" name="369 Cuadro de texto"/>
                  <p:cNvSpPr txBox="1"/>
                  <p:nvPr/>
                </p:nvSpPr>
                <p:spPr>
                  <a:xfrm>
                    <a:off x="796594" y="2081242"/>
                    <a:ext cx="3440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s-ES" sz="900" i="1">
                                  <a:effectLst/>
                                  <a:latin typeface="Cambria Math"/>
                                  <a:ea typeface="Calibri"/>
                                  <a:cs typeface="Times New Roman"/>
                                </a:rPr>
                                <m:t>𝑡</m:t>
                              </m:r>
                            </m:e>
                            <m:sup>
                              <m:r>
                                <a:rPr lang="es-ES"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16" name="369 Cuadro de texto"/>
                  <p:cNvSpPr txBox="1">
                    <a:spLocks noRot="1" noChangeAspect="1" noMove="1" noResize="1" noEditPoints="1" noAdjustHandles="1" noChangeArrowheads="1" noChangeShapeType="1" noTextEdit="1"/>
                  </p:cNvSpPr>
                  <p:nvPr/>
                </p:nvSpPr>
                <p:spPr>
                  <a:xfrm>
                    <a:off x="796594" y="2081242"/>
                    <a:ext cx="344095" cy="285750"/>
                  </a:xfrm>
                  <a:prstGeom prst="rect">
                    <a:avLst/>
                  </a:prstGeom>
                  <a:blipFill rotWithShape="1">
                    <a:blip r:embed="rId13"/>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7" name="370 Cuadro de texto"/>
                  <p:cNvSpPr txBox="1"/>
                  <p:nvPr/>
                </p:nvSpPr>
                <p:spPr>
                  <a:xfrm>
                    <a:off x="1295867" y="2086852"/>
                    <a:ext cx="4226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s-ES" sz="900" i="1">
                                  <a:effectLst/>
                                  <a:latin typeface="Cambria Math"/>
                                  <a:ea typeface="Calibri"/>
                                  <a:cs typeface="Times New Roman"/>
                                </a:rPr>
                                <m:t>𝑡</m:t>
                              </m:r>
                            </m:e>
                            <m:sup>
                              <m:r>
                                <a:rPr lang="es-ES" sz="900" i="1">
                                  <a:effectLst/>
                                  <a:latin typeface="Cambria Math"/>
                                  <a:ea typeface="Calibri"/>
                                  <a:cs typeface="Times New Roman"/>
                                </a:rPr>
                                <m:t>𝑛</m:t>
                              </m:r>
                              <m:r>
                                <a:rPr lang="es-ES"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17" name="370 Cuadro de texto"/>
                  <p:cNvSpPr txBox="1">
                    <a:spLocks noRot="1" noChangeAspect="1" noMove="1" noResize="1" noEditPoints="1" noAdjustHandles="1" noChangeArrowheads="1" noChangeShapeType="1" noTextEdit="1"/>
                  </p:cNvSpPr>
                  <p:nvPr/>
                </p:nvSpPr>
                <p:spPr>
                  <a:xfrm>
                    <a:off x="1295867" y="2086852"/>
                    <a:ext cx="422695" cy="285750"/>
                  </a:xfrm>
                  <a:prstGeom prst="rect">
                    <a:avLst/>
                  </a:prstGeom>
                  <a:blipFill rotWithShape="1">
                    <a:blip r:embed="rId14"/>
                    <a:stretch>
                      <a:fillRect r="-5556"/>
                    </a:stretch>
                  </a:blipFill>
                  <a:ln w="6350">
                    <a:noFill/>
                  </a:ln>
                  <a:effectLst/>
                </p:spPr>
                <p:txBody>
                  <a:bodyPr/>
                  <a:lstStyle/>
                  <a:p>
                    <a:r>
                      <a:rPr lang="es-ES">
                        <a:noFill/>
                      </a:rPr>
                      <a:t> </a:t>
                    </a:r>
                  </a:p>
                </p:txBody>
              </p:sp>
            </mc:Fallback>
          </mc:AlternateContent>
          <p:grpSp>
            <p:nvGrpSpPr>
              <p:cNvPr id="118" name="371 Grupo"/>
              <p:cNvGrpSpPr/>
              <p:nvPr/>
            </p:nvGrpSpPr>
            <p:grpSpPr>
              <a:xfrm>
                <a:off x="1003643" y="590550"/>
                <a:ext cx="564225" cy="1499512"/>
                <a:chOff x="-514" y="-37750"/>
                <a:chExt cx="564225" cy="1499512"/>
              </a:xfrm>
            </p:grpSpPr>
            <p:cxnSp>
              <p:nvCxnSpPr>
                <p:cNvPr id="123" name="372 Conector recto"/>
                <p:cNvCxnSpPr/>
                <p:nvPr/>
              </p:nvCxnSpPr>
              <p:spPr>
                <a:xfrm flipH="1">
                  <a:off x="11220" y="0"/>
                  <a:ext cx="542925" cy="90805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4" name="373 Conector recto"/>
                <p:cNvCxnSpPr/>
                <p:nvPr/>
              </p:nvCxnSpPr>
              <p:spPr>
                <a:xfrm flipH="1">
                  <a:off x="-514" y="-37750"/>
                  <a:ext cx="508015" cy="849922"/>
                </a:xfrm>
                <a:prstGeom prst="line">
                  <a:avLst/>
                </a:prstGeom>
              </p:spPr>
              <p:style>
                <a:lnRef idx="1">
                  <a:schemeClr val="accent3"/>
                </a:lnRef>
                <a:fillRef idx="0">
                  <a:schemeClr val="accent3"/>
                </a:fillRef>
                <a:effectRef idx="0">
                  <a:schemeClr val="accent3"/>
                </a:effectRef>
                <a:fontRef idx="minor">
                  <a:schemeClr val="tx1"/>
                </a:fontRef>
              </p:style>
            </p:cxnSp>
            <p:cxnSp>
              <p:nvCxnSpPr>
                <p:cNvPr id="125" name="374 Conector recto"/>
                <p:cNvCxnSpPr/>
                <p:nvPr/>
              </p:nvCxnSpPr>
              <p:spPr>
                <a:xfrm flipH="1">
                  <a:off x="5352" y="-37750"/>
                  <a:ext cx="444273" cy="742892"/>
                </a:xfrm>
                <a:prstGeom prst="line">
                  <a:avLst/>
                </a:prstGeom>
              </p:spPr>
              <p:style>
                <a:lnRef idx="1">
                  <a:schemeClr val="accent3"/>
                </a:lnRef>
                <a:fillRef idx="0">
                  <a:schemeClr val="accent3"/>
                </a:fillRef>
                <a:effectRef idx="0">
                  <a:schemeClr val="accent3"/>
                </a:effectRef>
                <a:fontRef idx="minor">
                  <a:schemeClr val="tx1"/>
                </a:fontRef>
              </p:style>
            </p:cxnSp>
            <p:cxnSp>
              <p:nvCxnSpPr>
                <p:cNvPr id="126" name="375 Conector recto"/>
                <p:cNvCxnSpPr/>
                <p:nvPr/>
              </p:nvCxnSpPr>
              <p:spPr>
                <a:xfrm flipH="1">
                  <a:off x="5093" y="-37750"/>
                  <a:ext cx="374946" cy="6271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7" name="376 Conector recto"/>
                <p:cNvCxnSpPr/>
                <p:nvPr/>
              </p:nvCxnSpPr>
              <p:spPr>
                <a:xfrm flipH="1">
                  <a:off x="-195" y="-37415"/>
                  <a:ext cx="325305" cy="543674"/>
                </a:xfrm>
                <a:prstGeom prst="line">
                  <a:avLst/>
                </a:prstGeom>
              </p:spPr>
              <p:style>
                <a:lnRef idx="1">
                  <a:schemeClr val="accent3"/>
                </a:lnRef>
                <a:fillRef idx="0">
                  <a:schemeClr val="accent3"/>
                </a:fillRef>
                <a:effectRef idx="0">
                  <a:schemeClr val="accent3"/>
                </a:effectRef>
                <a:fontRef idx="minor">
                  <a:schemeClr val="tx1"/>
                </a:fontRef>
              </p:style>
            </p:cxnSp>
            <p:cxnSp>
              <p:nvCxnSpPr>
                <p:cNvPr id="128" name="377 Conector recto"/>
                <p:cNvCxnSpPr/>
                <p:nvPr/>
              </p:nvCxnSpPr>
              <p:spPr>
                <a:xfrm flipH="1">
                  <a:off x="5610" y="100976"/>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9" name="378 Conector recto"/>
                <p:cNvCxnSpPr/>
                <p:nvPr/>
              </p:nvCxnSpPr>
              <p:spPr>
                <a:xfrm flipH="1">
                  <a:off x="5610" y="196343"/>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0" name="379 Conector recto"/>
                <p:cNvCxnSpPr/>
                <p:nvPr/>
              </p:nvCxnSpPr>
              <p:spPr>
                <a:xfrm flipH="1">
                  <a:off x="5610" y="286100"/>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1" name="380 Conector recto"/>
                <p:cNvCxnSpPr/>
                <p:nvPr/>
              </p:nvCxnSpPr>
              <p:spPr>
                <a:xfrm flipH="1">
                  <a:off x="16829" y="392687"/>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2" name="381 Conector recto"/>
                <p:cNvCxnSpPr/>
                <p:nvPr/>
              </p:nvCxnSpPr>
              <p:spPr>
                <a:xfrm flipH="1">
                  <a:off x="0" y="504883"/>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3" name="382 Conector recto"/>
                <p:cNvCxnSpPr/>
                <p:nvPr/>
              </p:nvCxnSpPr>
              <p:spPr>
                <a:xfrm flipH="1">
                  <a:off x="44878" y="600250"/>
                  <a:ext cx="507999" cy="849381"/>
                </a:xfrm>
                <a:prstGeom prst="line">
                  <a:avLst/>
                </a:prstGeom>
              </p:spPr>
              <p:style>
                <a:lnRef idx="1">
                  <a:schemeClr val="accent3"/>
                </a:lnRef>
                <a:fillRef idx="0">
                  <a:schemeClr val="accent3"/>
                </a:fillRef>
                <a:effectRef idx="0">
                  <a:schemeClr val="accent3"/>
                </a:effectRef>
                <a:fontRef idx="minor">
                  <a:schemeClr val="tx1"/>
                </a:fontRef>
              </p:style>
            </p:cxnSp>
            <p:cxnSp>
              <p:nvCxnSpPr>
                <p:cNvPr id="134" name="383 Conector recto"/>
                <p:cNvCxnSpPr/>
                <p:nvPr/>
              </p:nvCxnSpPr>
              <p:spPr>
                <a:xfrm flipH="1">
                  <a:off x="100977" y="706837"/>
                  <a:ext cx="450849" cy="754426"/>
                </a:xfrm>
                <a:prstGeom prst="line">
                  <a:avLst/>
                </a:prstGeom>
              </p:spPr>
              <p:style>
                <a:lnRef idx="1">
                  <a:schemeClr val="accent3"/>
                </a:lnRef>
                <a:fillRef idx="0">
                  <a:schemeClr val="accent3"/>
                </a:fillRef>
                <a:effectRef idx="0">
                  <a:schemeClr val="accent3"/>
                </a:effectRef>
                <a:fontRef idx="minor">
                  <a:schemeClr val="tx1"/>
                </a:fontRef>
              </p:style>
            </p:cxnSp>
            <p:cxnSp>
              <p:nvCxnSpPr>
                <p:cNvPr id="135" name="384 Conector recto"/>
                <p:cNvCxnSpPr/>
                <p:nvPr/>
              </p:nvCxnSpPr>
              <p:spPr>
                <a:xfrm flipH="1">
                  <a:off x="173904" y="847082"/>
                  <a:ext cx="365760" cy="6146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6" name="385 Conector recto"/>
                <p:cNvCxnSpPr/>
                <p:nvPr/>
              </p:nvCxnSpPr>
              <p:spPr>
                <a:xfrm flipH="1">
                  <a:off x="235612" y="948059"/>
                  <a:ext cx="305833" cy="5130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7" name="386 Conector recto"/>
                <p:cNvCxnSpPr/>
                <p:nvPr/>
              </p:nvCxnSpPr>
              <p:spPr>
                <a:xfrm flipH="1">
                  <a:off x="325369" y="1071475"/>
                  <a:ext cx="225862" cy="3797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8" name="387 Conector recto"/>
                <p:cNvCxnSpPr/>
                <p:nvPr/>
              </p:nvCxnSpPr>
              <p:spPr>
                <a:xfrm flipH="1">
                  <a:off x="392687" y="1217330"/>
                  <a:ext cx="142240" cy="2400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9" name="388 Conector recto"/>
                <p:cNvCxnSpPr/>
                <p:nvPr/>
              </p:nvCxnSpPr>
              <p:spPr>
                <a:xfrm flipH="1">
                  <a:off x="460005" y="1307087"/>
                  <a:ext cx="89559" cy="1511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0" name="389 Conector recto"/>
                <p:cNvCxnSpPr/>
                <p:nvPr/>
              </p:nvCxnSpPr>
              <p:spPr>
                <a:xfrm flipH="1">
                  <a:off x="532932" y="1419283"/>
                  <a:ext cx="18056" cy="3048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119" name="390 Conector recto"/>
              <p:cNvCxnSpPr/>
              <p:nvPr/>
            </p:nvCxnSpPr>
            <p:spPr>
              <a:xfrm flipV="1">
                <a:off x="1559529" y="589031"/>
                <a:ext cx="0" cy="14973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20" name="391 Conector recto"/>
              <p:cNvCxnSpPr/>
              <p:nvPr/>
            </p:nvCxnSpPr>
            <p:spPr>
              <a:xfrm flipV="1">
                <a:off x="1009767" y="1088305"/>
                <a:ext cx="0" cy="10036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21" name="392 Conector recto"/>
              <p:cNvCxnSpPr/>
              <p:nvPr/>
            </p:nvCxnSpPr>
            <p:spPr>
              <a:xfrm flipH="1">
                <a:off x="336589" y="2092462"/>
                <a:ext cx="1915063" cy="0"/>
              </a:xfrm>
              <a:prstGeom prst="line">
                <a:avLst/>
              </a:prstGeom>
            </p:spPr>
            <p:style>
              <a:lnRef idx="1">
                <a:schemeClr val="dk1"/>
              </a:lnRef>
              <a:fillRef idx="0">
                <a:schemeClr val="dk1"/>
              </a:fillRef>
              <a:effectRef idx="0">
                <a:schemeClr val="dk1"/>
              </a:effectRef>
              <a:fontRef idx="minor">
                <a:schemeClr val="tx1"/>
              </a:fontRef>
            </p:style>
          </p:cxnSp>
          <p:sp>
            <p:nvSpPr>
              <p:cNvPr id="122" name="393 Forma libre"/>
              <p:cNvSpPr/>
              <p:nvPr/>
            </p:nvSpPr>
            <p:spPr>
              <a:xfrm>
                <a:off x="875015" y="482643"/>
                <a:ext cx="1076325" cy="795020"/>
              </a:xfrm>
              <a:custGeom>
                <a:avLst/>
                <a:gdLst>
                  <a:gd name="connsiteX0" fmla="*/ 0 w 1958197"/>
                  <a:gd name="connsiteY0" fmla="*/ 626934 h 626934"/>
                  <a:gd name="connsiteX1" fmla="*/ 301925 w 1958197"/>
                  <a:gd name="connsiteY1" fmla="*/ 126602 h 626934"/>
                  <a:gd name="connsiteX2" fmla="*/ 301925 w 1958197"/>
                  <a:gd name="connsiteY2" fmla="*/ 126602 h 626934"/>
                  <a:gd name="connsiteX3" fmla="*/ 1069676 w 1958197"/>
                  <a:gd name="connsiteY3" fmla="*/ 14459 h 626934"/>
                  <a:gd name="connsiteX4" fmla="*/ 1742536 w 1958197"/>
                  <a:gd name="connsiteY4" fmla="*/ 497538 h 626934"/>
                  <a:gd name="connsiteX5" fmla="*/ 1958197 w 1958197"/>
                  <a:gd name="connsiteY5" fmla="*/ 626934 h 626934"/>
                  <a:gd name="connsiteX0" fmla="*/ 0 w 1958197"/>
                  <a:gd name="connsiteY0" fmla="*/ 618443 h 618443"/>
                  <a:gd name="connsiteX1" fmla="*/ 301925 w 1958197"/>
                  <a:gd name="connsiteY1" fmla="*/ 118111 h 618443"/>
                  <a:gd name="connsiteX2" fmla="*/ 405544 w 1958197"/>
                  <a:gd name="connsiteY2" fmla="*/ 213069 h 618443"/>
                  <a:gd name="connsiteX3" fmla="*/ 1069676 w 1958197"/>
                  <a:gd name="connsiteY3" fmla="*/ 5968 h 618443"/>
                  <a:gd name="connsiteX4" fmla="*/ 1742536 w 1958197"/>
                  <a:gd name="connsiteY4" fmla="*/ 489047 h 618443"/>
                  <a:gd name="connsiteX5" fmla="*/ 1958197 w 1958197"/>
                  <a:gd name="connsiteY5" fmla="*/ 618443 h 618443"/>
                  <a:gd name="connsiteX0" fmla="*/ 0 w 1958197"/>
                  <a:gd name="connsiteY0" fmla="*/ 721998 h 721998"/>
                  <a:gd name="connsiteX1" fmla="*/ 301925 w 1958197"/>
                  <a:gd name="connsiteY1" fmla="*/ 221666 h 721998"/>
                  <a:gd name="connsiteX2" fmla="*/ 517715 w 1958197"/>
                  <a:gd name="connsiteY2" fmla="*/ 5777 h 721998"/>
                  <a:gd name="connsiteX3" fmla="*/ 1069676 w 1958197"/>
                  <a:gd name="connsiteY3" fmla="*/ 109523 h 721998"/>
                  <a:gd name="connsiteX4" fmla="*/ 1742536 w 1958197"/>
                  <a:gd name="connsiteY4" fmla="*/ 592602 h 721998"/>
                  <a:gd name="connsiteX5" fmla="*/ 1958197 w 1958197"/>
                  <a:gd name="connsiteY5" fmla="*/ 721998 h 721998"/>
                  <a:gd name="connsiteX0" fmla="*/ 0 w 1958197"/>
                  <a:gd name="connsiteY0" fmla="*/ 635404 h 635404"/>
                  <a:gd name="connsiteX1" fmla="*/ 301925 w 1958197"/>
                  <a:gd name="connsiteY1" fmla="*/ 135072 h 635404"/>
                  <a:gd name="connsiteX2" fmla="*/ 1069676 w 1958197"/>
                  <a:gd name="connsiteY2" fmla="*/ 22929 h 635404"/>
                  <a:gd name="connsiteX3" fmla="*/ 1742536 w 1958197"/>
                  <a:gd name="connsiteY3" fmla="*/ 506008 h 635404"/>
                  <a:gd name="connsiteX4" fmla="*/ 1958197 w 1958197"/>
                  <a:gd name="connsiteY4" fmla="*/ 635404 h 635404"/>
                  <a:gd name="connsiteX0" fmla="*/ 0 w 1958197"/>
                  <a:gd name="connsiteY0" fmla="*/ 655496 h 655496"/>
                  <a:gd name="connsiteX1" fmla="*/ 301925 w 1958197"/>
                  <a:gd name="connsiteY1" fmla="*/ 155164 h 655496"/>
                  <a:gd name="connsiteX2" fmla="*/ 1164590 w 1958197"/>
                  <a:gd name="connsiteY2" fmla="*/ 20092 h 655496"/>
                  <a:gd name="connsiteX3" fmla="*/ 1742536 w 1958197"/>
                  <a:gd name="connsiteY3" fmla="*/ 526100 h 655496"/>
                  <a:gd name="connsiteX4" fmla="*/ 1958197 w 1958197"/>
                  <a:gd name="connsiteY4" fmla="*/ 655496 h 655496"/>
                  <a:gd name="connsiteX0" fmla="*/ 0 w 1958197"/>
                  <a:gd name="connsiteY0" fmla="*/ 801420 h 801420"/>
                  <a:gd name="connsiteX1" fmla="*/ 301925 w 1958197"/>
                  <a:gd name="connsiteY1" fmla="*/ 301088 h 801420"/>
                  <a:gd name="connsiteX2" fmla="*/ 1173512 w 1958197"/>
                  <a:gd name="connsiteY2" fmla="*/ 10705 h 801420"/>
                  <a:gd name="connsiteX3" fmla="*/ 1742536 w 1958197"/>
                  <a:gd name="connsiteY3" fmla="*/ 672024 h 801420"/>
                  <a:gd name="connsiteX4" fmla="*/ 1958197 w 1958197"/>
                  <a:gd name="connsiteY4" fmla="*/ 801420 h 801420"/>
                  <a:gd name="connsiteX0" fmla="*/ 0 w 2087626"/>
                  <a:gd name="connsiteY0" fmla="*/ 749397 h 801108"/>
                  <a:gd name="connsiteX1" fmla="*/ 431354 w 2087626"/>
                  <a:gd name="connsiteY1" fmla="*/ 300776 h 801108"/>
                  <a:gd name="connsiteX2" fmla="*/ 1302941 w 2087626"/>
                  <a:gd name="connsiteY2" fmla="*/ 10393 h 801108"/>
                  <a:gd name="connsiteX3" fmla="*/ 1871965 w 2087626"/>
                  <a:gd name="connsiteY3" fmla="*/ 671712 h 801108"/>
                  <a:gd name="connsiteX4" fmla="*/ 2087626 w 2087626"/>
                  <a:gd name="connsiteY4" fmla="*/ 801108 h 801108"/>
                  <a:gd name="connsiteX0" fmla="*/ 0 w 2087626"/>
                  <a:gd name="connsiteY0" fmla="*/ 764828 h 816539"/>
                  <a:gd name="connsiteX1" fmla="*/ 474573 w 2087626"/>
                  <a:gd name="connsiteY1" fmla="*/ 195521 h 816539"/>
                  <a:gd name="connsiteX2" fmla="*/ 1302941 w 2087626"/>
                  <a:gd name="connsiteY2" fmla="*/ 25824 h 816539"/>
                  <a:gd name="connsiteX3" fmla="*/ 1871965 w 2087626"/>
                  <a:gd name="connsiteY3" fmla="*/ 687143 h 816539"/>
                  <a:gd name="connsiteX4" fmla="*/ 2087626 w 2087626"/>
                  <a:gd name="connsiteY4" fmla="*/ 816539 h 816539"/>
                  <a:gd name="connsiteX0" fmla="*/ 0 w 2087626"/>
                  <a:gd name="connsiteY0" fmla="*/ 742941 h 794652"/>
                  <a:gd name="connsiteX1" fmla="*/ 474573 w 2087626"/>
                  <a:gd name="connsiteY1" fmla="*/ 173634 h 794652"/>
                  <a:gd name="connsiteX2" fmla="*/ 1302941 w 2087626"/>
                  <a:gd name="connsiteY2" fmla="*/ 3937 h 794652"/>
                  <a:gd name="connsiteX3" fmla="*/ 1777057 w 2087626"/>
                  <a:gd name="connsiteY3" fmla="*/ 302696 h 794652"/>
                  <a:gd name="connsiteX4" fmla="*/ 2087626 w 2087626"/>
                  <a:gd name="connsiteY4" fmla="*/ 794652 h 794652"/>
                  <a:gd name="connsiteX0" fmla="*/ 0 w 1777057"/>
                  <a:gd name="connsiteY0" fmla="*/ 742941 h 742941"/>
                  <a:gd name="connsiteX1" fmla="*/ 474573 w 1777057"/>
                  <a:gd name="connsiteY1" fmla="*/ 173634 h 742941"/>
                  <a:gd name="connsiteX2" fmla="*/ 1302941 w 1777057"/>
                  <a:gd name="connsiteY2" fmla="*/ 3937 h 742941"/>
                  <a:gd name="connsiteX3" fmla="*/ 1777057 w 1777057"/>
                  <a:gd name="connsiteY3" fmla="*/ 302696 h 742941"/>
                  <a:gd name="connsiteX0" fmla="*/ 0 w 1854709"/>
                  <a:gd name="connsiteY0" fmla="*/ 739033 h 739033"/>
                  <a:gd name="connsiteX1" fmla="*/ 474573 w 1854709"/>
                  <a:gd name="connsiteY1" fmla="*/ 169726 h 739033"/>
                  <a:gd name="connsiteX2" fmla="*/ 1302941 w 1854709"/>
                  <a:gd name="connsiteY2" fmla="*/ 29 h 739033"/>
                  <a:gd name="connsiteX3" fmla="*/ 1854709 w 1854709"/>
                  <a:gd name="connsiteY3" fmla="*/ 177916 h 739033"/>
                  <a:gd name="connsiteX0" fmla="*/ 0 w 1854709"/>
                  <a:gd name="connsiteY0" fmla="*/ 742887 h 742887"/>
                  <a:gd name="connsiteX1" fmla="*/ 474573 w 1854709"/>
                  <a:gd name="connsiteY1" fmla="*/ 173580 h 742887"/>
                  <a:gd name="connsiteX2" fmla="*/ 1302941 w 1854709"/>
                  <a:gd name="connsiteY2" fmla="*/ 3883 h 742887"/>
                  <a:gd name="connsiteX3" fmla="*/ 1854709 w 1854709"/>
                  <a:gd name="connsiteY3" fmla="*/ 121342 h 742887"/>
                  <a:gd name="connsiteX0" fmla="*/ 0 w 1302941"/>
                  <a:gd name="connsiteY0" fmla="*/ 739004 h 739004"/>
                  <a:gd name="connsiteX1" fmla="*/ 474573 w 1302941"/>
                  <a:gd name="connsiteY1" fmla="*/ 169697 h 739004"/>
                  <a:gd name="connsiteX2" fmla="*/ 1302941 w 1302941"/>
                  <a:gd name="connsiteY2" fmla="*/ 0 h 739004"/>
                  <a:gd name="connsiteX0" fmla="*/ 0 w 1302941"/>
                  <a:gd name="connsiteY0" fmla="*/ 800904 h 800904"/>
                  <a:gd name="connsiteX1" fmla="*/ 474573 w 1302941"/>
                  <a:gd name="connsiteY1" fmla="*/ 231597 h 800904"/>
                  <a:gd name="connsiteX2" fmla="*/ 1076784 w 1302941"/>
                  <a:gd name="connsiteY2" fmla="*/ 4711 h 800904"/>
                  <a:gd name="connsiteX3" fmla="*/ 1302941 w 1302941"/>
                  <a:gd name="connsiteY3" fmla="*/ 61900 h 800904"/>
                  <a:gd name="connsiteX0" fmla="*/ 0 w 1076784"/>
                  <a:gd name="connsiteY0" fmla="*/ 796193 h 796193"/>
                  <a:gd name="connsiteX1" fmla="*/ 474573 w 1076784"/>
                  <a:gd name="connsiteY1" fmla="*/ 226886 h 796193"/>
                  <a:gd name="connsiteX2" fmla="*/ 1076784 w 1076784"/>
                  <a:gd name="connsiteY2" fmla="*/ 0 h 796193"/>
                </a:gdLst>
                <a:ahLst/>
                <a:cxnLst>
                  <a:cxn ang="0">
                    <a:pos x="connsiteX0" y="connsiteY0"/>
                  </a:cxn>
                  <a:cxn ang="0">
                    <a:pos x="connsiteX1" y="connsiteY1"/>
                  </a:cxn>
                  <a:cxn ang="0">
                    <a:pos x="connsiteX2" y="connsiteY2"/>
                  </a:cxn>
                </a:cxnLst>
                <a:rect l="l" t="t" r="r" b="b"/>
                <a:pathLst>
                  <a:path w="1076784" h="796193">
                    <a:moveTo>
                      <a:pt x="0" y="796193"/>
                    </a:moveTo>
                    <a:cubicBezTo>
                      <a:pt x="100642" y="629416"/>
                      <a:pt x="295109" y="359585"/>
                      <a:pt x="474573" y="226886"/>
                    </a:cubicBezTo>
                    <a:cubicBezTo>
                      <a:pt x="654037" y="94187"/>
                      <a:pt x="938723" y="28283"/>
                      <a:pt x="1076784" y="0"/>
                    </a:cubicBezTo>
                  </a:path>
                </a:pathLst>
              </a:custGeom>
              <a:ln w="19050"/>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grpSp>
        <p:nvGrpSpPr>
          <p:cNvPr id="147" name="394 Grupo"/>
          <p:cNvGrpSpPr/>
          <p:nvPr/>
        </p:nvGrpSpPr>
        <p:grpSpPr>
          <a:xfrm>
            <a:off x="6965194" y="4886642"/>
            <a:ext cx="1779092" cy="1889759"/>
            <a:chOff x="-80134" y="0"/>
            <a:chExt cx="2331785" cy="2372359"/>
          </a:xfrm>
        </p:grpSpPr>
        <p:grpSp>
          <p:nvGrpSpPr>
            <p:cNvPr id="148" name="395 Grupo"/>
            <p:cNvGrpSpPr/>
            <p:nvPr/>
          </p:nvGrpSpPr>
          <p:grpSpPr>
            <a:xfrm>
              <a:off x="1003465" y="819398"/>
              <a:ext cx="558800" cy="262149"/>
              <a:chOff x="0" y="0"/>
              <a:chExt cx="558800" cy="262149"/>
            </a:xfrm>
          </p:grpSpPr>
          <p:cxnSp>
            <p:nvCxnSpPr>
              <p:cNvPr id="180" name="396 Conector recto"/>
              <p:cNvCxnSpPr/>
              <p:nvPr/>
            </p:nvCxnSpPr>
            <p:spPr>
              <a:xfrm flipH="1">
                <a:off x="0" y="5938"/>
                <a:ext cx="5588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81" name="397 Conector recto"/>
              <p:cNvCxnSpPr/>
              <p:nvPr/>
            </p:nvCxnSpPr>
            <p:spPr>
              <a:xfrm flipV="1">
                <a:off x="5937" y="5938"/>
                <a:ext cx="0" cy="256211"/>
              </a:xfrm>
              <a:prstGeom prst="line">
                <a:avLst/>
              </a:prstGeom>
            </p:spPr>
            <p:style>
              <a:lnRef idx="1">
                <a:schemeClr val="accent3"/>
              </a:lnRef>
              <a:fillRef idx="0">
                <a:schemeClr val="accent3"/>
              </a:fillRef>
              <a:effectRef idx="0">
                <a:schemeClr val="accent3"/>
              </a:effectRef>
              <a:fontRef idx="minor">
                <a:schemeClr val="tx1"/>
              </a:fontRef>
            </p:style>
          </p:cxnSp>
          <p:cxnSp>
            <p:nvCxnSpPr>
              <p:cNvPr id="182" name="398 Conector recto"/>
              <p:cNvCxnSpPr/>
              <p:nvPr/>
            </p:nvCxnSpPr>
            <p:spPr>
              <a:xfrm flipH="1">
                <a:off x="11875" y="0"/>
                <a:ext cx="117700" cy="197691"/>
              </a:xfrm>
              <a:prstGeom prst="line">
                <a:avLst/>
              </a:prstGeom>
            </p:spPr>
            <p:style>
              <a:lnRef idx="1">
                <a:schemeClr val="accent3"/>
              </a:lnRef>
              <a:fillRef idx="0">
                <a:schemeClr val="accent3"/>
              </a:fillRef>
              <a:effectRef idx="0">
                <a:schemeClr val="accent3"/>
              </a:effectRef>
              <a:fontRef idx="minor">
                <a:schemeClr val="tx1"/>
              </a:fontRef>
            </p:style>
          </p:cxnSp>
          <p:cxnSp>
            <p:nvCxnSpPr>
              <p:cNvPr id="183" name="399 Conector recto"/>
              <p:cNvCxnSpPr/>
              <p:nvPr/>
            </p:nvCxnSpPr>
            <p:spPr>
              <a:xfrm flipH="1">
                <a:off x="5937" y="5938"/>
                <a:ext cx="52037" cy="87517"/>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149" name="400 Grupo"/>
            <p:cNvGrpSpPr/>
            <p:nvPr/>
          </p:nvGrpSpPr>
          <p:grpSpPr>
            <a:xfrm>
              <a:off x="-80134" y="0"/>
              <a:ext cx="2331785" cy="2372359"/>
              <a:chOff x="-80133" y="0"/>
              <a:chExt cx="2331785" cy="2372602"/>
            </a:xfrm>
          </p:grpSpPr>
          <p:cxnSp>
            <p:nvCxnSpPr>
              <p:cNvPr id="150" name="401 Conector recto"/>
              <p:cNvCxnSpPr/>
              <p:nvPr/>
            </p:nvCxnSpPr>
            <p:spPr>
              <a:xfrm>
                <a:off x="426346" y="0"/>
                <a:ext cx="0" cy="2182483"/>
              </a:xfrm>
              <a:prstGeom prst="line">
                <a:avLst/>
              </a:prstGeom>
            </p:spPr>
            <p:style>
              <a:lnRef idx="1">
                <a:schemeClr val="dk1"/>
              </a:lnRef>
              <a:fillRef idx="0">
                <a:schemeClr val="dk1"/>
              </a:fillRef>
              <a:effectRef idx="0">
                <a:schemeClr val="dk1"/>
              </a:effectRef>
              <a:fontRef idx="minor">
                <a:schemeClr val="tx1"/>
              </a:fontRef>
            </p:style>
          </p:cxnSp>
          <p:cxnSp>
            <p:nvCxnSpPr>
              <p:cNvPr id="151" name="402 Conector recto"/>
              <p:cNvCxnSpPr/>
              <p:nvPr/>
            </p:nvCxnSpPr>
            <p:spPr>
              <a:xfrm>
                <a:off x="426346" y="1082695"/>
                <a:ext cx="587829"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2" name="403 Conector recto"/>
              <p:cNvCxnSpPr/>
              <p:nvPr/>
            </p:nvCxnSpPr>
            <p:spPr>
              <a:xfrm>
                <a:off x="426346" y="589031"/>
                <a:ext cx="1130300" cy="0"/>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3" name="404 Cuadro de texto"/>
                  <p:cNvSpPr txBox="1"/>
                  <p:nvPr/>
                </p:nvSpPr>
                <p:spPr>
                  <a:xfrm>
                    <a:off x="47679" y="931130"/>
                    <a:ext cx="413533" cy="39116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53" name="404 Cuadro de texto"/>
                  <p:cNvSpPr txBox="1">
                    <a:spLocks noRot="1" noChangeAspect="1" noMove="1" noResize="1" noEditPoints="1" noAdjustHandles="1" noChangeArrowheads="1" noChangeShapeType="1" noTextEdit="1"/>
                  </p:cNvSpPr>
                  <p:nvPr/>
                </p:nvSpPr>
                <p:spPr>
                  <a:xfrm>
                    <a:off x="47679" y="931130"/>
                    <a:ext cx="413533" cy="391163"/>
                  </a:xfrm>
                  <a:prstGeom prst="rect">
                    <a:avLst/>
                  </a:prstGeom>
                  <a:blipFill rotWithShape="1">
                    <a:blip r:embed="rId15"/>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4" name="405 Cuadro de texto"/>
                  <p:cNvSpPr txBox="1"/>
                  <p:nvPr/>
                </p:nvSpPr>
                <p:spPr>
                  <a:xfrm>
                    <a:off x="-80133" y="402464"/>
                    <a:ext cx="489824" cy="36733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acc>
                                <m:accPr>
                                  <m:chr m:val="̇"/>
                                  <m:ctrlPr>
                                    <a:rPr lang="es-ES" sz="900" i="1">
                                      <a:effectLst/>
                                      <a:latin typeface="Cambria Math"/>
                                      <a:ea typeface="Calibri"/>
                                      <a:cs typeface="Times New Roman"/>
                                    </a:rPr>
                                  </m:ctrlPr>
                                </m:accPr>
                                <m:e>
                                  <m:r>
                                    <a:rPr lang="en-GB" sz="900" i="1">
                                      <a:effectLst/>
                                      <a:latin typeface="Cambria Math"/>
                                      <a:ea typeface="Calibri"/>
                                      <a:cs typeface="Times New Roman"/>
                                    </a:rPr>
                                    <m:t>𝑄</m:t>
                                  </m:r>
                                </m:e>
                              </m:acc>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54" name="405 Cuadro de texto"/>
                  <p:cNvSpPr txBox="1">
                    <a:spLocks noRot="1" noChangeAspect="1" noMove="1" noResize="1" noEditPoints="1" noAdjustHandles="1" noChangeArrowheads="1" noChangeShapeType="1" noTextEdit="1"/>
                  </p:cNvSpPr>
                  <p:nvPr/>
                </p:nvSpPr>
                <p:spPr>
                  <a:xfrm>
                    <a:off x="-80133" y="402464"/>
                    <a:ext cx="489824" cy="367331"/>
                  </a:xfrm>
                  <a:prstGeom prst="rect">
                    <a:avLst/>
                  </a:prstGeom>
                  <a:blipFill rotWithShape="1">
                    <a:blip r:embed="rId16"/>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5" name="406 Cuadro de texto"/>
                  <p:cNvSpPr txBox="1"/>
                  <p:nvPr/>
                </p:nvSpPr>
                <p:spPr>
                  <a:xfrm>
                    <a:off x="796594" y="2081242"/>
                    <a:ext cx="3440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sup>
                          </m:sSup>
                        </m:oMath>
                      </m:oMathPara>
                    </a14:m>
                    <a:endParaRPr lang="es-ES" sz="1100">
                      <a:effectLst/>
                      <a:ea typeface="Calibri"/>
                      <a:cs typeface="Times New Roman"/>
                    </a:endParaRPr>
                  </a:p>
                </p:txBody>
              </p:sp>
            </mc:Choice>
            <mc:Fallback xmlns="">
              <p:sp>
                <p:nvSpPr>
                  <p:cNvPr id="155" name="406 Cuadro de texto"/>
                  <p:cNvSpPr txBox="1">
                    <a:spLocks noRot="1" noChangeAspect="1" noMove="1" noResize="1" noEditPoints="1" noAdjustHandles="1" noChangeArrowheads="1" noChangeShapeType="1" noTextEdit="1"/>
                  </p:cNvSpPr>
                  <p:nvPr/>
                </p:nvSpPr>
                <p:spPr>
                  <a:xfrm>
                    <a:off x="796594" y="2081242"/>
                    <a:ext cx="344095" cy="285750"/>
                  </a:xfrm>
                  <a:prstGeom prst="rect">
                    <a:avLst/>
                  </a:prstGeom>
                  <a:blipFill rotWithShape="1">
                    <a:blip r:embed="rId9"/>
                    <a:stretch>
                      <a:fillRect/>
                    </a:stretch>
                  </a:blipFill>
                  <a:ln w="6350">
                    <a:noFill/>
                  </a:ln>
                  <a:effec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6" name="407 Cuadro de texto"/>
                  <p:cNvSpPr txBox="1"/>
                  <p:nvPr/>
                </p:nvSpPr>
                <p:spPr>
                  <a:xfrm>
                    <a:off x="1295867" y="2086852"/>
                    <a:ext cx="42269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p>
                            <m:sSupPr>
                              <m:ctrlPr>
                                <a:rPr lang="es-ES" sz="900" i="1">
                                  <a:effectLst/>
                                  <a:latin typeface="Cambria Math"/>
                                  <a:ea typeface="Calibri"/>
                                  <a:cs typeface="Times New Roman"/>
                                </a:rPr>
                              </m:ctrlPr>
                            </m:sSupPr>
                            <m:e>
                              <m:r>
                                <a:rPr lang="en-GB" sz="900" i="1">
                                  <a:effectLst/>
                                  <a:latin typeface="Cambria Math"/>
                                  <a:ea typeface="Calibri"/>
                                  <a:cs typeface="Times New Roman"/>
                                </a:rPr>
                                <m:t>𝑡</m:t>
                              </m:r>
                            </m:e>
                            <m:sup>
                              <m:r>
                                <a:rPr lang="en-GB" sz="900" i="1">
                                  <a:effectLst/>
                                  <a:latin typeface="Cambria Math"/>
                                  <a:ea typeface="Calibri"/>
                                  <a:cs typeface="Times New Roman"/>
                                </a:rPr>
                                <m:t>𝑛</m:t>
                              </m:r>
                              <m:r>
                                <a:rPr lang="en-GB" sz="900" i="1">
                                  <a:effectLst/>
                                  <a:latin typeface="Cambria Math"/>
                                  <a:ea typeface="Calibri"/>
                                  <a:cs typeface="Times New Roman"/>
                                </a:rPr>
                                <m:t>+1</m:t>
                              </m:r>
                            </m:sup>
                          </m:sSup>
                        </m:oMath>
                      </m:oMathPara>
                    </a14:m>
                    <a:endParaRPr lang="es-ES" sz="1100">
                      <a:effectLst/>
                      <a:ea typeface="Calibri"/>
                      <a:cs typeface="Times New Roman"/>
                    </a:endParaRPr>
                  </a:p>
                </p:txBody>
              </p:sp>
            </mc:Choice>
            <mc:Fallback xmlns="">
              <p:sp>
                <p:nvSpPr>
                  <p:cNvPr id="156" name="407 Cuadro de texto"/>
                  <p:cNvSpPr txBox="1">
                    <a:spLocks noRot="1" noChangeAspect="1" noMove="1" noResize="1" noEditPoints="1" noAdjustHandles="1" noChangeArrowheads="1" noChangeShapeType="1" noTextEdit="1"/>
                  </p:cNvSpPr>
                  <p:nvPr/>
                </p:nvSpPr>
                <p:spPr>
                  <a:xfrm>
                    <a:off x="1295867" y="2086852"/>
                    <a:ext cx="422695" cy="285750"/>
                  </a:xfrm>
                  <a:prstGeom prst="rect">
                    <a:avLst/>
                  </a:prstGeom>
                  <a:blipFill rotWithShape="1">
                    <a:blip r:embed="rId17"/>
                    <a:stretch>
                      <a:fillRect r="-5660"/>
                    </a:stretch>
                  </a:blipFill>
                  <a:ln w="6350">
                    <a:noFill/>
                  </a:ln>
                  <a:effectLst/>
                </p:spPr>
                <p:txBody>
                  <a:bodyPr/>
                  <a:lstStyle/>
                  <a:p>
                    <a:r>
                      <a:rPr lang="es-ES">
                        <a:noFill/>
                      </a:rPr>
                      <a:t> </a:t>
                    </a:r>
                  </a:p>
                </p:txBody>
              </p:sp>
            </mc:Fallback>
          </mc:AlternateContent>
          <p:grpSp>
            <p:nvGrpSpPr>
              <p:cNvPr id="157" name="408 Grupo"/>
              <p:cNvGrpSpPr/>
              <p:nvPr/>
            </p:nvGrpSpPr>
            <p:grpSpPr>
              <a:xfrm>
                <a:off x="1003900" y="819314"/>
                <a:ext cx="563968" cy="1270748"/>
                <a:chOff x="-257" y="191014"/>
                <a:chExt cx="563968" cy="1270748"/>
              </a:xfrm>
            </p:grpSpPr>
            <p:cxnSp>
              <p:nvCxnSpPr>
                <p:cNvPr id="162" name="409 Conector recto"/>
                <p:cNvCxnSpPr/>
                <p:nvPr/>
              </p:nvCxnSpPr>
              <p:spPr>
                <a:xfrm flipH="1">
                  <a:off x="10701" y="191014"/>
                  <a:ext cx="428397" cy="716723"/>
                </a:xfrm>
                <a:prstGeom prst="line">
                  <a:avLst/>
                </a:prstGeom>
              </p:spPr>
              <p:style>
                <a:lnRef idx="1">
                  <a:schemeClr val="accent3"/>
                </a:lnRef>
                <a:fillRef idx="0">
                  <a:schemeClr val="accent3"/>
                </a:fillRef>
                <a:effectRef idx="0">
                  <a:schemeClr val="accent3"/>
                </a:effectRef>
                <a:fontRef idx="minor">
                  <a:schemeClr val="tx1"/>
                </a:fontRef>
              </p:style>
            </p:cxnSp>
            <p:cxnSp>
              <p:nvCxnSpPr>
                <p:cNvPr id="163" name="410 Conector recto"/>
                <p:cNvCxnSpPr/>
                <p:nvPr/>
              </p:nvCxnSpPr>
              <p:spPr>
                <a:xfrm flipH="1">
                  <a:off x="-257" y="197207"/>
                  <a:ext cx="367721" cy="615112"/>
                </a:xfrm>
                <a:prstGeom prst="line">
                  <a:avLst/>
                </a:prstGeom>
              </p:spPr>
              <p:style>
                <a:lnRef idx="1">
                  <a:schemeClr val="accent3"/>
                </a:lnRef>
                <a:fillRef idx="0">
                  <a:schemeClr val="accent3"/>
                </a:fillRef>
                <a:effectRef idx="0">
                  <a:schemeClr val="accent3"/>
                </a:effectRef>
                <a:fontRef idx="minor">
                  <a:schemeClr val="tx1"/>
                </a:fontRef>
              </p:style>
            </p:cxnSp>
            <p:cxnSp>
              <p:nvCxnSpPr>
                <p:cNvPr id="164" name="411 Conector recto"/>
                <p:cNvCxnSpPr/>
                <p:nvPr/>
              </p:nvCxnSpPr>
              <p:spPr>
                <a:xfrm flipH="1">
                  <a:off x="5352" y="193359"/>
                  <a:ext cx="306062" cy="511783"/>
                </a:xfrm>
                <a:prstGeom prst="line">
                  <a:avLst/>
                </a:prstGeom>
              </p:spPr>
              <p:style>
                <a:lnRef idx="1">
                  <a:schemeClr val="accent3"/>
                </a:lnRef>
                <a:fillRef idx="0">
                  <a:schemeClr val="accent3"/>
                </a:fillRef>
                <a:effectRef idx="0">
                  <a:schemeClr val="accent3"/>
                </a:effectRef>
                <a:fontRef idx="minor">
                  <a:schemeClr val="tx1"/>
                </a:fontRef>
              </p:style>
            </p:cxnSp>
            <p:cxnSp>
              <p:nvCxnSpPr>
                <p:cNvPr id="165" name="412 Conector recto"/>
                <p:cNvCxnSpPr/>
                <p:nvPr/>
              </p:nvCxnSpPr>
              <p:spPr>
                <a:xfrm flipH="1">
                  <a:off x="5092" y="191098"/>
                  <a:ext cx="238121" cy="398268"/>
                </a:xfrm>
                <a:prstGeom prst="line">
                  <a:avLst/>
                </a:prstGeom>
              </p:spPr>
              <p:style>
                <a:lnRef idx="1">
                  <a:schemeClr val="accent3"/>
                </a:lnRef>
                <a:fillRef idx="0">
                  <a:schemeClr val="accent3"/>
                </a:fillRef>
                <a:effectRef idx="0">
                  <a:schemeClr val="accent3"/>
                </a:effectRef>
                <a:fontRef idx="minor">
                  <a:schemeClr val="tx1"/>
                </a:fontRef>
              </p:style>
            </p:cxnSp>
            <p:cxnSp>
              <p:nvCxnSpPr>
                <p:cNvPr id="166" name="413 Conector recto"/>
                <p:cNvCxnSpPr/>
                <p:nvPr/>
              </p:nvCxnSpPr>
              <p:spPr>
                <a:xfrm flipH="1">
                  <a:off x="-257" y="196280"/>
                  <a:ext cx="185464" cy="309979"/>
                </a:xfrm>
                <a:prstGeom prst="line">
                  <a:avLst/>
                </a:prstGeom>
              </p:spPr>
              <p:style>
                <a:lnRef idx="1">
                  <a:schemeClr val="accent3"/>
                </a:lnRef>
                <a:fillRef idx="0">
                  <a:schemeClr val="accent3"/>
                </a:fillRef>
                <a:effectRef idx="0">
                  <a:schemeClr val="accent3"/>
                </a:effectRef>
                <a:fontRef idx="minor">
                  <a:schemeClr val="tx1"/>
                </a:fontRef>
              </p:style>
            </p:cxnSp>
            <p:cxnSp>
              <p:nvCxnSpPr>
                <p:cNvPr id="167" name="414 Conector recto"/>
                <p:cNvCxnSpPr/>
                <p:nvPr/>
              </p:nvCxnSpPr>
              <p:spPr>
                <a:xfrm flipH="1">
                  <a:off x="5351" y="197123"/>
                  <a:ext cx="489203" cy="818086"/>
                </a:xfrm>
                <a:prstGeom prst="line">
                  <a:avLst/>
                </a:prstGeom>
              </p:spPr>
              <p:style>
                <a:lnRef idx="1">
                  <a:schemeClr val="accent3"/>
                </a:lnRef>
                <a:fillRef idx="0">
                  <a:schemeClr val="accent3"/>
                </a:fillRef>
                <a:effectRef idx="0">
                  <a:schemeClr val="accent3"/>
                </a:effectRef>
                <a:fontRef idx="minor">
                  <a:schemeClr val="tx1"/>
                </a:fontRef>
              </p:style>
            </p:cxnSp>
            <p:cxnSp>
              <p:nvCxnSpPr>
                <p:cNvPr id="168" name="415 Conector recto"/>
                <p:cNvCxnSpPr/>
                <p:nvPr/>
              </p:nvCxnSpPr>
              <p:spPr>
                <a:xfrm flipH="1">
                  <a:off x="5610" y="196343"/>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69" name="416 Conector recto"/>
                <p:cNvCxnSpPr/>
                <p:nvPr/>
              </p:nvCxnSpPr>
              <p:spPr>
                <a:xfrm flipH="1">
                  <a:off x="5610" y="286100"/>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0" name="417 Conector recto"/>
                <p:cNvCxnSpPr/>
                <p:nvPr/>
              </p:nvCxnSpPr>
              <p:spPr>
                <a:xfrm flipH="1">
                  <a:off x="16829" y="392687"/>
                  <a:ext cx="546882"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1" name="418 Conector recto"/>
                <p:cNvCxnSpPr/>
                <p:nvPr/>
              </p:nvCxnSpPr>
              <p:spPr>
                <a:xfrm flipH="1">
                  <a:off x="0" y="504883"/>
                  <a:ext cx="546735" cy="914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2" name="419 Conector recto"/>
                <p:cNvCxnSpPr/>
                <p:nvPr/>
              </p:nvCxnSpPr>
              <p:spPr>
                <a:xfrm flipH="1">
                  <a:off x="44878" y="600250"/>
                  <a:ext cx="507999" cy="849381"/>
                </a:xfrm>
                <a:prstGeom prst="line">
                  <a:avLst/>
                </a:prstGeom>
              </p:spPr>
              <p:style>
                <a:lnRef idx="1">
                  <a:schemeClr val="accent3"/>
                </a:lnRef>
                <a:fillRef idx="0">
                  <a:schemeClr val="accent3"/>
                </a:fillRef>
                <a:effectRef idx="0">
                  <a:schemeClr val="accent3"/>
                </a:effectRef>
                <a:fontRef idx="minor">
                  <a:schemeClr val="tx1"/>
                </a:fontRef>
              </p:style>
            </p:cxnSp>
            <p:cxnSp>
              <p:nvCxnSpPr>
                <p:cNvPr id="173" name="420 Conector recto"/>
                <p:cNvCxnSpPr/>
                <p:nvPr/>
              </p:nvCxnSpPr>
              <p:spPr>
                <a:xfrm flipH="1">
                  <a:off x="100977" y="706837"/>
                  <a:ext cx="450849" cy="754426"/>
                </a:xfrm>
                <a:prstGeom prst="line">
                  <a:avLst/>
                </a:prstGeom>
              </p:spPr>
              <p:style>
                <a:lnRef idx="1">
                  <a:schemeClr val="accent3"/>
                </a:lnRef>
                <a:fillRef idx="0">
                  <a:schemeClr val="accent3"/>
                </a:fillRef>
                <a:effectRef idx="0">
                  <a:schemeClr val="accent3"/>
                </a:effectRef>
                <a:fontRef idx="minor">
                  <a:schemeClr val="tx1"/>
                </a:fontRef>
              </p:style>
            </p:cxnSp>
            <p:cxnSp>
              <p:nvCxnSpPr>
                <p:cNvPr id="174" name="421 Conector recto"/>
                <p:cNvCxnSpPr/>
                <p:nvPr/>
              </p:nvCxnSpPr>
              <p:spPr>
                <a:xfrm flipH="1">
                  <a:off x="173904" y="847082"/>
                  <a:ext cx="365760" cy="6146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5" name="422 Conector recto"/>
                <p:cNvCxnSpPr/>
                <p:nvPr/>
              </p:nvCxnSpPr>
              <p:spPr>
                <a:xfrm flipH="1">
                  <a:off x="235612" y="948059"/>
                  <a:ext cx="305833" cy="51308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6" name="423 Conector recto"/>
                <p:cNvCxnSpPr/>
                <p:nvPr/>
              </p:nvCxnSpPr>
              <p:spPr>
                <a:xfrm flipH="1">
                  <a:off x="325369" y="1071475"/>
                  <a:ext cx="225862" cy="3797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7" name="424 Conector recto"/>
                <p:cNvCxnSpPr/>
                <p:nvPr/>
              </p:nvCxnSpPr>
              <p:spPr>
                <a:xfrm flipH="1">
                  <a:off x="392687" y="1217330"/>
                  <a:ext cx="142240" cy="2400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8" name="425 Conector recto"/>
                <p:cNvCxnSpPr/>
                <p:nvPr/>
              </p:nvCxnSpPr>
              <p:spPr>
                <a:xfrm flipH="1">
                  <a:off x="460005" y="1307087"/>
                  <a:ext cx="89559" cy="1511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79" name="426 Conector recto"/>
                <p:cNvCxnSpPr/>
                <p:nvPr/>
              </p:nvCxnSpPr>
              <p:spPr>
                <a:xfrm flipH="1">
                  <a:off x="532932" y="1419283"/>
                  <a:ext cx="18056" cy="30480"/>
                </a:xfrm>
                <a:prstGeom prst="line">
                  <a:avLst/>
                </a:prstGeom>
              </p:spPr>
              <p:style>
                <a:lnRef idx="1">
                  <a:schemeClr val="accent3"/>
                </a:lnRef>
                <a:fillRef idx="0">
                  <a:schemeClr val="accent3"/>
                </a:fillRef>
                <a:effectRef idx="0">
                  <a:schemeClr val="accent3"/>
                </a:effectRef>
                <a:fontRef idx="minor">
                  <a:schemeClr val="tx1"/>
                </a:fontRef>
              </p:style>
            </p:cxnSp>
          </p:grpSp>
          <p:cxnSp>
            <p:nvCxnSpPr>
              <p:cNvPr id="158" name="427 Conector recto"/>
              <p:cNvCxnSpPr/>
              <p:nvPr/>
            </p:nvCxnSpPr>
            <p:spPr>
              <a:xfrm flipV="1">
                <a:off x="1559529" y="589031"/>
                <a:ext cx="0" cy="149733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9" name="428 Conector recto"/>
              <p:cNvCxnSpPr/>
              <p:nvPr/>
            </p:nvCxnSpPr>
            <p:spPr>
              <a:xfrm flipV="1">
                <a:off x="1009767" y="1088305"/>
                <a:ext cx="0" cy="10036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0" name="429 Conector recto"/>
              <p:cNvCxnSpPr/>
              <p:nvPr/>
            </p:nvCxnSpPr>
            <p:spPr>
              <a:xfrm flipH="1">
                <a:off x="336589" y="2092462"/>
                <a:ext cx="1915063" cy="0"/>
              </a:xfrm>
              <a:prstGeom prst="line">
                <a:avLst/>
              </a:prstGeom>
            </p:spPr>
            <p:style>
              <a:lnRef idx="1">
                <a:schemeClr val="dk1"/>
              </a:lnRef>
              <a:fillRef idx="0">
                <a:schemeClr val="dk1"/>
              </a:fillRef>
              <a:effectRef idx="0">
                <a:schemeClr val="dk1"/>
              </a:effectRef>
              <a:fontRef idx="minor">
                <a:schemeClr val="tx1"/>
              </a:fontRef>
            </p:style>
          </p:cxnSp>
          <p:sp>
            <p:nvSpPr>
              <p:cNvPr id="161" name="430 Forma libre"/>
              <p:cNvSpPr/>
              <p:nvPr/>
            </p:nvSpPr>
            <p:spPr>
              <a:xfrm>
                <a:off x="875131" y="482445"/>
                <a:ext cx="1076325" cy="795020"/>
              </a:xfrm>
              <a:custGeom>
                <a:avLst/>
                <a:gdLst>
                  <a:gd name="connsiteX0" fmla="*/ 0 w 1958197"/>
                  <a:gd name="connsiteY0" fmla="*/ 626934 h 626934"/>
                  <a:gd name="connsiteX1" fmla="*/ 301925 w 1958197"/>
                  <a:gd name="connsiteY1" fmla="*/ 126602 h 626934"/>
                  <a:gd name="connsiteX2" fmla="*/ 301925 w 1958197"/>
                  <a:gd name="connsiteY2" fmla="*/ 126602 h 626934"/>
                  <a:gd name="connsiteX3" fmla="*/ 1069676 w 1958197"/>
                  <a:gd name="connsiteY3" fmla="*/ 14459 h 626934"/>
                  <a:gd name="connsiteX4" fmla="*/ 1742536 w 1958197"/>
                  <a:gd name="connsiteY4" fmla="*/ 497538 h 626934"/>
                  <a:gd name="connsiteX5" fmla="*/ 1958197 w 1958197"/>
                  <a:gd name="connsiteY5" fmla="*/ 626934 h 626934"/>
                  <a:gd name="connsiteX0" fmla="*/ 0 w 1958197"/>
                  <a:gd name="connsiteY0" fmla="*/ 618443 h 618443"/>
                  <a:gd name="connsiteX1" fmla="*/ 301925 w 1958197"/>
                  <a:gd name="connsiteY1" fmla="*/ 118111 h 618443"/>
                  <a:gd name="connsiteX2" fmla="*/ 405544 w 1958197"/>
                  <a:gd name="connsiteY2" fmla="*/ 213069 h 618443"/>
                  <a:gd name="connsiteX3" fmla="*/ 1069676 w 1958197"/>
                  <a:gd name="connsiteY3" fmla="*/ 5968 h 618443"/>
                  <a:gd name="connsiteX4" fmla="*/ 1742536 w 1958197"/>
                  <a:gd name="connsiteY4" fmla="*/ 489047 h 618443"/>
                  <a:gd name="connsiteX5" fmla="*/ 1958197 w 1958197"/>
                  <a:gd name="connsiteY5" fmla="*/ 618443 h 618443"/>
                  <a:gd name="connsiteX0" fmla="*/ 0 w 1958197"/>
                  <a:gd name="connsiteY0" fmla="*/ 721998 h 721998"/>
                  <a:gd name="connsiteX1" fmla="*/ 301925 w 1958197"/>
                  <a:gd name="connsiteY1" fmla="*/ 221666 h 721998"/>
                  <a:gd name="connsiteX2" fmla="*/ 517715 w 1958197"/>
                  <a:gd name="connsiteY2" fmla="*/ 5777 h 721998"/>
                  <a:gd name="connsiteX3" fmla="*/ 1069676 w 1958197"/>
                  <a:gd name="connsiteY3" fmla="*/ 109523 h 721998"/>
                  <a:gd name="connsiteX4" fmla="*/ 1742536 w 1958197"/>
                  <a:gd name="connsiteY4" fmla="*/ 592602 h 721998"/>
                  <a:gd name="connsiteX5" fmla="*/ 1958197 w 1958197"/>
                  <a:gd name="connsiteY5" fmla="*/ 721998 h 721998"/>
                  <a:gd name="connsiteX0" fmla="*/ 0 w 1958197"/>
                  <a:gd name="connsiteY0" fmla="*/ 635404 h 635404"/>
                  <a:gd name="connsiteX1" fmla="*/ 301925 w 1958197"/>
                  <a:gd name="connsiteY1" fmla="*/ 135072 h 635404"/>
                  <a:gd name="connsiteX2" fmla="*/ 1069676 w 1958197"/>
                  <a:gd name="connsiteY2" fmla="*/ 22929 h 635404"/>
                  <a:gd name="connsiteX3" fmla="*/ 1742536 w 1958197"/>
                  <a:gd name="connsiteY3" fmla="*/ 506008 h 635404"/>
                  <a:gd name="connsiteX4" fmla="*/ 1958197 w 1958197"/>
                  <a:gd name="connsiteY4" fmla="*/ 635404 h 635404"/>
                  <a:gd name="connsiteX0" fmla="*/ 0 w 1958197"/>
                  <a:gd name="connsiteY0" fmla="*/ 655496 h 655496"/>
                  <a:gd name="connsiteX1" fmla="*/ 301925 w 1958197"/>
                  <a:gd name="connsiteY1" fmla="*/ 155164 h 655496"/>
                  <a:gd name="connsiteX2" fmla="*/ 1164590 w 1958197"/>
                  <a:gd name="connsiteY2" fmla="*/ 20092 h 655496"/>
                  <a:gd name="connsiteX3" fmla="*/ 1742536 w 1958197"/>
                  <a:gd name="connsiteY3" fmla="*/ 526100 h 655496"/>
                  <a:gd name="connsiteX4" fmla="*/ 1958197 w 1958197"/>
                  <a:gd name="connsiteY4" fmla="*/ 655496 h 655496"/>
                  <a:gd name="connsiteX0" fmla="*/ 0 w 1958197"/>
                  <a:gd name="connsiteY0" fmla="*/ 801420 h 801420"/>
                  <a:gd name="connsiteX1" fmla="*/ 301925 w 1958197"/>
                  <a:gd name="connsiteY1" fmla="*/ 301088 h 801420"/>
                  <a:gd name="connsiteX2" fmla="*/ 1173512 w 1958197"/>
                  <a:gd name="connsiteY2" fmla="*/ 10705 h 801420"/>
                  <a:gd name="connsiteX3" fmla="*/ 1742536 w 1958197"/>
                  <a:gd name="connsiteY3" fmla="*/ 672024 h 801420"/>
                  <a:gd name="connsiteX4" fmla="*/ 1958197 w 1958197"/>
                  <a:gd name="connsiteY4" fmla="*/ 801420 h 801420"/>
                  <a:gd name="connsiteX0" fmla="*/ 0 w 2087626"/>
                  <a:gd name="connsiteY0" fmla="*/ 749397 h 801108"/>
                  <a:gd name="connsiteX1" fmla="*/ 431354 w 2087626"/>
                  <a:gd name="connsiteY1" fmla="*/ 300776 h 801108"/>
                  <a:gd name="connsiteX2" fmla="*/ 1302941 w 2087626"/>
                  <a:gd name="connsiteY2" fmla="*/ 10393 h 801108"/>
                  <a:gd name="connsiteX3" fmla="*/ 1871965 w 2087626"/>
                  <a:gd name="connsiteY3" fmla="*/ 671712 h 801108"/>
                  <a:gd name="connsiteX4" fmla="*/ 2087626 w 2087626"/>
                  <a:gd name="connsiteY4" fmla="*/ 801108 h 801108"/>
                  <a:gd name="connsiteX0" fmla="*/ 0 w 2087626"/>
                  <a:gd name="connsiteY0" fmla="*/ 764828 h 816539"/>
                  <a:gd name="connsiteX1" fmla="*/ 474573 w 2087626"/>
                  <a:gd name="connsiteY1" fmla="*/ 195521 h 816539"/>
                  <a:gd name="connsiteX2" fmla="*/ 1302941 w 2087626"/>
                  <a:gd name="connsiteY2" fmla="*/ 25824 h 816539"/>
                  <a:gd name="connsiteX3" fmla="*/ 1871965 w 2087626"/>
                  <a:gd name="connsiteY3" fmla="*/ 687143 h 816539"/>
                  <a:gd name="connsiteX4" fmla="*/ 2087626 w 2087626"/>
                  <a:gd name="connsiteY4" fmla="*/ 816539 h 816539"/>
                  <a:gd name="connsiteX0" fmla="*/ 0 w 2087626"/>
                  <a:gd name="connsiteY0" fmla="*/ 742941 h 794652"/>
                  <a:gd name="connsiteX1" fmla="*/ 474573 w 2087626"/>
                  <a:gd name="connsiteY1" fmla="*/ 173634 h 794652"/>
                  <a:gd name="connsiteX2" fmla="*/ 1302941 w 2087626"/>
                  <a:gd name="connsiteY2" fmla="*/ 3937 h 794652"/>
                  <a:gd name="connsiteX3" fmla="*/ 1777057 w 2087626"/>
                  <a:gd name="connsiteY3" fmla="*/ 302696 h 794652"/>
                  <a:gd name="connsiteX4" fmla="*/ 2087626 w 2087626"/>
                  <a:gd name="connsiteY4" fmla="*/ 794652 h 794652"/>
                  <a:gd name="connsiteX0" fmla="*/ 0 w 1777057"/>
                  <a:gd name="connsiteY0" fmla="*/ 742941 h 742941"/>
                  <a:gd name="connsiteX1" fmla="*/ 474573 w 1777057"/>
                  <a:gd name="connsiteY1" fmla="*/ 173634 h 742941"/>
                  <a:gd name="connsiteX2" fmla="*/ 1302941 w 1777057"/>
                  <a:gd name="connsiteY2" fmla="*/ 3937 h 742941"/>
                  <a:gd name="connsiteX3" fmla="*/ 1777057 w 1777057"/>
                  <a:gd name="connsiteY3" fmla="*/ 302696 h 742941"/>
                  <a:gd name="connsiteX0" fmla="*/ 0 w 1854709"/>
                  <a:gd name="connsiteY0" fmla="*/ 739033 h 739033"/>
                  <a:gd name="connsiteX1" fmla="*/ 474573 w 1854709"/>
                  <a:gd name="connsiteY1" fmla="*/ 169726 h 739033"/>
                  <a:gd name="connsiteX2" fmla="*/ 1302941 w 1854709"/>
                  <a:gd name="connsiteY2" fmla="*/ 29 h 739033"/>
                  <a:gd name="connsiteX3" fmla="*/ 1854709 w 1854709"/>
                  <a:gd name="connsiteY3" fmla="*/ 177916 h 739033"/>
                  <a:gd name="connsiteX0" fmla="*/ 0 w 1854709"/>
                  <a:gd name="connsiteY0" fmla="*/ 742887 h 742887"/>
                  <a:gd name="connsiteX1" fmla="*/ 474573 w 1854709"/>
                  <a:gd name="connsiteY1" fmla="*/ 173580 h 742887"/>
                  <a:gd name="connsiteX2" fmla="*/ 1302941 w 1854709"/>
                  <a:gd name="connsiteY2" fmla="*/ 3883 h 742887"/>
                  <a:gd name="connsiteX3" fmla="*/ 1854709 w 1854709"/>
                  <a:gd name="connsiteY3" fmla="*/ 121342 h 742887"/>
                  <a:gd name="connsiteX0" fmla="*/ 0 w 1302941"/>
                  <a:gd name="connsiteY0" fmla="*/ 739004 h 739004"/>
                  <a:gd name="connsiteX1" fmla="*/ 474573 w 1302941"/>
                  <a:gd name="connsiteY1" fmla="*/ 169697 h 739004"/>
                  <a:gd name="connsiteX2" fmla="*/ 1302941 w 1302941"/>
                  <a:gd name="connsiteY2" fmla="*/ 0 h 739004"/>
                  <a:gd name="connsiteX0" fmla="*/ 0 w 1302941"/>
                  <a:gd name="connsiteY0" fmla="*/ 800904 h 800904"/>
                  <a:gd name="connsiteX1" fmla="*/ 474573 w 1302941"/>
                  <a:gd name="connsiteY1" fmla="*/ 231597 h 800904"/>
                  <a:gd name="connsiteX2" fmla="*/ 1076784 w 1302941"/>
                  <a:gd name="connsiteY2" fmla="*/ 4711 h 800904"/>
                  <a:gd name="connsiteX3" fmla="*/ 1302941 w 1302941"/>
                  <a:gd name="connsiteY3" fmla="*/ 61900 h 800904"/>
                  <a:gd name="connsiteX0" fmla="*/ 0 w 1076784"/>
                  <a:gd name="connsiteY0" fmla="*/ 796193 h 796193"/>
                  <a:gd name="connsiteX1" fmla="*/ 474573 w 1076784"/>
                  <a:gd name="connsiteY1" fmla="*/ 226886 h 796193"/>
                  <a:gd name="connsiteX2" fmla="*/ 1076784 w 1076784"/>
                  <a:gd name="connsiteY2" fmla="*/ 0 h 796193"/>
                </a:gdLst>
                <a:ahLst/>
                <a:cxnLst>
                  <a:cxn ang="0">
                    <a:pos x="connsiteX0" y="connsiteY0"/>
                  </a:cxn>
                  <a:cxn ang="0">
                    <a:pos x="connsiteX1" y="connsiteY1"/>
                  </a:cxn>
                  <a:cxn ang="0">
                    <a:pos x="connsiteX2" y="connsiteY2"/>
                  </a:cxn>
                </a:cxnLst>
                <a:rect l="l" t="t" r="r" b="b"/>
                <a:pathLst>
                  <a:path w="1076784" h="796193">
                    <a:moveTo>
                      <a:pt x="0" y="796193"/>
                    </a:moveTo>
                    <a:cubicBezTo>
                      <a:pt x="100642" y="629416"/>
                      <a:pt x="295109" y="359585"/>
                      <a:pt x="474573" y="226886"/>
                    </a:cubicBezTo>
                    <a:cubicBezTo>
                      <a:pt x="654037" y="94187"/>
                      <a:pt x="938723" y="28283"/>
                      <a:pt x="1076784" y="0"/>
                    </a:cubicBezTo>
                  </a:path>
                </a:pathLst>
              </a:custGeom>
              <a:ln w="19050"/>
            </p:spPr>
            <p:style>
              <a:lnRef idx="1">
                <a:schemeClr val="accent2"/>
              </a:lnRef>
              <a:fillRef idx="0">
                <a:schemeClr val="accent2"/>
              </a:fillRef>
              <a:effectRef idx="0">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spTree>
    <p:extLst>
      <p:ext uri="{BB962C8B-B14F-4D97-AF65-F5344CB8AC3E}">
        <p14:creationId xmlns:p14="http://schemas.microsoft.com/office/powerpoint/2010/main" val="2670149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3690" y="670458"/>
            <a:ext cx="8229600" cy="1066800"/>
          </a:xfrm>
        </p:spPr>
        <p:txBody>
          <a:bodyPr/>
          <a:lstStyle/>
          <a:p>
            <a:r>
              <a:rPr lang="en-GB" dirty="0" smtClean="0"/>
              <a:t>Four materials problem</a:t>
            </a:r>
            <a:endParaRPr lang="en-GB"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316446738"/>
              </p:ext>
            </p:extLst>
          </p:nvPr>
        </p:nvGraphicFramePr>
        <p:xfrm>
          <a:off x="5076056" y="2443137"/>
          <a:ext cx="3538736" cy="1611685"/>
        </p:xfrm>
        <a:graphic>
          <a:graphicData uri="http://schemas.openxmlformats.org/drawingml/2006/table">
            <a:tbl>
              <a:tblPr firstRow="1" firstCol="1" bandRow="1">
                <a:tableStyleId>{5C22544A-7EE6-4342-B048-85BDC9FD1C3A}</a:tableStyleId>
              </a:tblPr>
              <a:tblGrid>
                <a:gridCol w="884684"/>
                <a:gridCol w="884684"/>
                <a:gridCol w="884684"/>
                <a:gridCol w="884684"/>
              </a:tblGrid>
              <a:tr h="322337">
                <a:tc>
                  <a:txBody>
                    <a:bodyPr/>
                    <a:lstStyle/>
                    <a:p>
                      <a:pPr algn="ctr">
                        <a:lnSpc>
                          <a:spcPct val="115000"/>
                        </a:lnSpc>
                        <a:spcAft>
                          <a:spcPts val="0"/>
                        </a:spcAft>
                      </a:pPr>
                      <a:r>
                        <a:rPr lang="en-GB" sz="1200" dirty="0">
                          <a:effectLst/>
                        </a:rPr>
                        <a:t> </a:t>
                      </a:r>
                      <a:endParaRPr lang="es-ES" sz="1200" dirty="0">
                        <a:effectLst/>
                        <a:latin typeface="Calibri"/>
                        <a:ea typeface="Calibri"/>
                        <a:cs typeface="Times New Roman"/>
                      </a:endParaRPr>
                    </a:p>
                  </a:txBody>
                  <a:tcPr marL="38274" marR="38274" marT="0" marB="0" anchor="ctr">
                    <a:noFill/>
                  </a:tcPr>
                </a:tc>
                <a:tc>
                  <a:txBody>
                    <a:bodyPr/>
                    <a:lstStyle/>
                    <a:p>
                      <a:pPr algn="ctr">
                        <a:lnSpc>
                          <a:spcPct val="115000"/>
                        </a:lnSpc>
                        <a:spcAft>
                          <a:spcPts val="0"/>
                        </a:spcAft>
                      </a:pPr>
                      <a:r>
                        <a:rPr lang="en-GB" sz="1200" dirty="0">
                          <a:effectLst/>
                        </a:rPr>
                        <a:t>ρ [kg/m</a:t>
                      </a:r>
                      <a:r>
                        <a:rPr lang="en-GB" sz="1200" baseline="30000" dirty="0">
                          <a:effectLst/>
                        </a:rPr>
                        <a:t>3</a:t>
                      </a:r>
                      <a:r>
                        <a:rPr lang="en-GB" sz="1200" dirty="0">
                          <a:effectLst/>
                        </a:rPr>
                        <a:t>]</a:t>
                      </a:r>
                      <a:endParaRPr lang="es-ES" sz="1200" dirty="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c</a:t>
                      </a:r>
                      <a:r>
                        <a:rPr lang="en-GB" sz="1200" baseline="-25000">
                          <a:effectLst/>
                        </a:rPr>
                        <a:t>P</a:t>
                      </a:r>
                      <a:r>
                        <a:rPr lang="en-GB" sz="1200">
                          <a:effectLst/>
                        </a:rPr>
                        <a:t> [J/kgK]</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λ [W/mK]</a:t>
                      </a:r>
                      <a:endParaRPr lang="es-ES" sz="1200">
                        <a:effectLst/>
                        <a:latin typeface="Calibri"/>
                        <a:ea typeface="Calibri"/>
                        <a:cs typeface="Times New Roman"/>
                      </a:endParaRPr>
                    </a:p>
                  </a:txBody>
                  <a:tcPr marL="38274" marR="38274" marT="0" marB="0" anchor="ctr"/>
                </a:tc>
              </a:tr>
              <a:tr h="322337">
                <a:tc>
                  <a:txBody>
                    <a:bodyPr/>
                    <a:lstStyle/>
                    <a:p>
                      <a:pPr algn="ctr">
                        <a:lnSpc>
                          <a:spcPct val="115000"/>
                        </a:lnSpc>
                        <a:spcAft>
                          <a:spcPts val="0"/>
                        </a:spcAft>
                      </a:pPr>
                      <a:r>
                        <a:rPr lang="en-GB" sz="1200">
                          <a:effectLst/>
                        </a:rPr>
                        <a:t>M</a:t>
                      </a:r>
                      <a:r>
                        <a:rPr lang="en-GB" sz="1200" baseline="-25000">
                          <a:effectLst/>
                        </a:rPr>
                        <a:t>1</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1500.00</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750.00</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170.00</a:t>
                      </a:r>
                      <a:endParaRPr lang="es-ES" sz="1200">
                        <a:effectLst/>
                        <a:latin typeface="Calibri"/>
                        <a:ea typeface="Calibri"/>
                        <a:cs typeface="Times New Roman"/>
                      </a:endParaRPr>
                    </a:p>
                  </a:txBody>
                  <a:tcPr marL="38274" marR="38274" marT="0" marB="0" anchor="ctr"/>
                </a:tc>
              </a:tr>
              <a:tr h="322337">
                <a:tc>
                  <a:txBody>
                    <a:bodyPr/>
                    <a:lstStyle/>
                    <a:p>
                      <a:pPr algn="ctr">
                        <a:lnSpc>
                          <a:spcPct val="115000"/>
                        </a:lnSpc>
                        <a:spcAft>
                          <a:spcPts val="0"/>
                        </a:spcAft>
                      </a:pPr>
                      <a:r>
                        <a:rPr lang="en-GB" sz="1200">
                          <a:effectLst/>
                        </a:rPr>
                        <a:t>M</a:t>
                      </a:r>
                      <a:r>
                        <a:rPr lang="en-GB" sz="1200" baseline="-25000">
                          <a:effectLst/>
                        </a:rPr>
                        <a:t>2</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1600.00</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dirty="0">
                          <a:effectLst/>
                        </a:rPr>
                        <a:t>770.00</a:t>
                      </a:r>
                      <a:endParaRPr lang="es-ES" sz="1200" dirty="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140.00</a:t>
                      </a:r>
                      <a:endParaRPr lang="es-ES" sz="1200">
                        <a:effectLst/>
                        <a:latin typeface="Calibri"/>
                        <a:ea typeface="Calibri"/>
                        <a:cs typeface="Times New Roman"/>
                      </a:endParaRPr>
                    </a:p>
                  </a:txBody>
                  <a:tcPr marL="38274" marR="38274" marT="0" marB="0" anchor="ctr"/>
                </a:tc>
              </a:tr>
              <a:tr h="322337">
                <a:tc>
                  <a:txBody>
                    <a:bodyPr/>
                    <a:lstStyle/>
                    <a:p>
                      <a:pPr algn="ctr">
                        <a:lnSpc>
                          <a:spcPct val="115000"/>
                        </a:lnSpc>
                        <a:spcAft>
                          <a:spcPts val="0"/>
                        </a:spcAft>
                      </a:pPr>
                      <a:r>
                        <a:rPr lang="en-GB" sz="1200">
                          <a:effectLst/>
                        </a:rPr>
                        <a:t>M</a:t>
                      </a:r>
                      <a:r>
                        <a:rPr lang="en-GB" sz="1200" baseline="-25000">
                          <a:effectLst/>
                        </a:rPr>
                        <a:t>3</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1900.00</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810.00</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200.00</a:t>
                      </a:r>
                      <a:endParaRPr lang="es-ES" sz="1200">
                        <a:effectLst/>
                        <a:latin typeface="Calibri"/>
                        <a:ea typeface="Calibri"/>
                        <a:cs typeface="Times New Roman"/>
                      </a:endParaRPr>
                    </a:p>
                  </a:txBody>
                  <a:tcPr marL="38274" marR="38274" marT="0" marB="0" anchor="ctr"/>
                </a:tc>
              </a:tr>
              <a:tr h="322337">
                <a:tc>
                  <a:txBody>
                    <a:bodyPr/>
                    <a:lstStyle/>
                    <a:p>
                      <a:pPr algn="ctr">
                        <a:lnSpc>
                          <a:spcPct val="115000"/>
                        </a:lnSpc>
                        <a:spcAft>
                          <a:spcPts val="0"/>
                        </a:spcAft>
                      </a:pPr>
                      <a:r>
                        <a:rPr lang="en-GB" sz="1200">
                          <a:effectLst/>
                        </a:rPr>
                        <a:t>M</a:t>
                      </a:r>
                      <a:r>
                        <a:rPr lang="en-GB" sz="1200" baseline="-25000">
                          <a:effectLst/>
                        </a:rPr>
                        <a:t>4</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2500.00</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a:effectLst/>
                        </a:rPr>
                        <a:t>930.00</a:t>
                      </a:r>
                      <a:endParaRPr lang="es-ES" sz="1200">
                        <a:effectLst/>
                        <a:latin typeface="Calibri"/>
                        <a:ea typeface="Calibri"/>
                        <a:cs typeface="Times New Roman"/>
                      </a:endParaRPr>
                    </a:p>
                  </a:txBody>
                  <a:tcPr marL="38274" marR="38274" marT="0" marB="0" anchor="ctr"/>
                </a:tc>
                <a:tc>
                  <a:txBody>
                    <a:bodyPr/>
                    <a:lstStyle/>
                    <a:p>
                      <a:pPr algn="ctr">
                        <a:lnSpc>
                          <a:spcPct val="115000"/>
                        </a:lnSpc>
                        <a:spcAft>
                          <a:spcPts val="0"/>
                        </a:spcAft>
                      </a:pPr>
                      <a:r>
                        <a:rPr lang="en-GB" sz="1200" dirty="0">
                          <a:effectLst/>
                        </a:rPr>
                        <a:t>140.00</a:t>
                      </a:r>
                      <a:endParaRPr lang="es-ES" sz="1200" dirty="0">
                        <a:effectLst/>
                        <a:latin typeface="Calibri"/>
                        <a:ea typeface="Calibri"/>
                        <a:cs typeface="Times New Roman"/>
                      </a:endParaRPr>
                    </a:p>
                  </a:txBody>
                  <a:tcPr marL="38274" marR="38274" marT="0" marB="0" anchor="ctr"/>
                </a:tc>
              </a:tr>
            </a:tbl>
          </a:graphicData>
        </a:graphic>
      </p:graphicFrame>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4320480" cy="3240360"/>
          </a:xfrm>
          <a:prstGeom prst="rect">
            <a:avLst/>
          </a:prstGeom>
          <a:noFill/>
          <a:ln>
            <a:noFill/>
          </a:ln>
        </p:spPr>
      </p:pic>
      <mc:AlternateContent xmlns:mc="http://schemas.openxmlformats.org/markup-compatibility/2006" xmlns:a14="http://schemas.microsoft.com/office/drawing/2010/main">
        <mc:Choice Requires="a14">
          <p:graphicFrame>
            <p:nvGraphicFramePr>
              <p:cNvPr id="6" name="5 Tabla"/>
              <p:cNvGraphicFramePr>
                <a:graphicFrameLocks noGrp="1"/>
              </p:cNvGraphicFramePr>
              <p:nvPr>
                <p:extLst>
                  <p:ext uri="{D42A27DB-BD31-4B8C-83A1-F6EECF244321}">
                    <p14:modId xmlns:p14="http://schemas.microsoft.com/office/powerpoint/2010/main" val="3442576903"/>
                  </p:ext>
                </p:extLst>
              </p:nvPr>
            </p:nvGraphicFramePr>
            <p:xfrm>
              <a:off x="467544" y="5013176"/>
              <a:ext cx="5696798" cy="1617285"/>
            </p:xfrm>
            <a:graphic>
              <a:graphicData uri="http://schemas.openxmlformats.org/drawingml/2006/table">
                <a:tbl>
                  <a:tblPr firstRow="1" firstCol="1" bandRow="1">
                    <a:tableStyleId>{5C22544A-7EE6-4342-B048-85BDC9FD1C3A}</a:tableStyleId>
                  </a:tblPr>
                  <a:tblGrid>
                    <a:gridCol w="818536"/>
                    <a:gridCol w="4878262"/>
                  </a:tblGrid>
                  <a:tr h="539487">
                    <a:tc>
                      <a:txBody>
                        <a:bodyPr/>
                        <a:lstStyle/>
                        <a:p>
                          <a:pPr algn="ctr">
                            <a:lnSpc>
                              <a:spcPct val="115000"/>
                            </a:lnSpc>
                            <a:spcAft>
                              <a:spcPts val="0"/>
                            </a:spcAft>
                          </a:pPr>
                          <a:r>
                            <a:rPr lang="en-GB" sz="1200" dirty="0">
                              <a:effectLst/>
                            </a:rPr>
                            <a:t>Cavity wall</a:t>
                          </a:r>
                          <a:endParaRPr lang="es-ES" sz="12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GB" sz="1200" dirty="0" smtClean="0">
                              <a:effectLst/>
                            </a:rPr>
                            <a:t>Boundary  </a:t>
                          </a:r>
                          <a:r>
                            <a:rPr lang="en-GB" sz="1200" dirty="0">
                              <a:effectLst/>
                            </a:rPr>
                            <a:t>condition</a:t>
                          </a:r>
                          <a:endParaRPr lang="es-ES" sz="1200" dirty="0">
                            <a:effectLst/>
                            <a:latin typeface="Calibri"/>
                            <a:ea typeface="Calibri"/>
                            <a:cs typeface="Times New Roman"/>
                          </a:endParaRPr>
                        </a:p>
                      </a:txBody>
                      <a:tcPr marL="68580" marR="68580" marT="0" marB="0" anchor="ctr"/>
                    </a:tc>
                  </a:tr>
                  <a:tr h="260869">
                    <a:tc>
                      <a:txBody>
                        <a:bodyPr/>
                        <a:lstStyle/>
                        <a:p>
                          <a:pPr algn="ctr">
                            <a:lnSpc>
                              <a:spcPct val="115000"/>
                            </a:lnSpc>
                            <a:spcAft>
                              <a:spcPts val="0"/>
                            </a:spcAft>
                          </a:pPr>
                          <a:r>
                            <a:rPr lang="en-GB" sz="1200">
                              <a:effectLst/>
                            </a:rPr>
                            <a:t>Bottom</a:t>
                          </a:r>
                          <a:endParaRPr lang="es-ES" sz="12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GB" sz="1200" dirty="0">
                              <a:effectLst/>
                            </a:rPr>
                            <a:t>Isotherm </a:t>
                          </a:r>
                          <a:r>
                            <a:rPr lang="en-GB" sz="1200" dirty="0" smtClean="0">
                              <a:effectLst/>
                            </a:rPr>
                            <a:t> at  </a:t>
                          </a:r>
                          <a14:m>
                            <m:oMath xmlns:m="http://schemas.openxmlformats.org/officeDocument/2006/math">
                              <m:r>
                                <a:rPr lang="en-GB" sz="1200">
                                  <a:effectLst/>
                                  <a:latin typeface="Cambria Math"/>
                                </a:rPr>
                                <m:t>𝑇</m:t>
                              </m:r>
                              <m:r>
                                <a:rPr lang="en-GB" sz="1200">
                                  <a:effectLst/>
                                  <a:latin typeface="Cambria Math"/>
                                </a:rPr>
                                <m:t>=23.00 º</m:t>
                              </m:r>
                              <m:r>
                                <a:rPr lang="en-GB" sz="1200">
                                  <a:effectLst/>
                                  <a:latin typeface="Cambria Math"/>
                                </a:rPr>
                                <m:t>𝐶</m:t>
                              </m:r>
                            </m:oMath>
                          </a14:m>
                          <a:endParaRPr lang="es-ES" sz="1200" dirty="0">
                            <a:effectLst/>
                            <a:latin typeface="Calibri"/>
                            <a:ea typeface="Calibri"/>
                            <a:cs typeface="Times New Roman"/>
                          </a:endParaRPr>
                        </a:p>
                      </a:txBody>
                      <a:tcPr marL="68580" marR="68580" marT="0" marB="0" anchor="ctr"/>
                    </a:tc>
                  </a:tr>
                  <a:tr h="260869">
                    <a:tc>
                      <a:txBody>
                        <a:bodyPr/>
                        <a:lstStyle/>
                        <a:p>
                          <a:pPr algn="ctr">
                            <a:lnSpc>
                              <a:spcPct val="115000"/>
                            </a:lnSpc>
                            <a:spcAft>
                              <a:spcPts val="0"/>
                            </a:spcAft>
                          </a:pPr>
                          <a:r>
                            <a:rPr lang="en-GB" sz="1200">
                              <a:effectLst/>
                            </a:rPr>
                            <a:t>Top</a:t>
                          </a:r>
                          <a:endParaRPr lang="es-ES" sz="12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GB" sz="1200" dirty="0" smtClean="0">
                              <a:effectLst/>
                            </a:rPr>
                            <a:t>Uniform </a:t>
                          </a:r>
                          <a14:m>
                            <m:oMath xmlns:m="http://schemas.openxmlformats.org/officeDocument/2006/math">
                              <m:r>
                                <a:rPr lang="es-ES" sz="1200" b="0" i="0" smtClean="0">
                                  <a:effectLst/>
                                  <a:latin typeface="Cambria Math"/>
                                </a:rPr>
                                <m:t> </m:t>
                              </m:r>
                              <m:r>
                                <a:rPr lang="en-GB" sz="1200">
                                  <a:effectLst/>
                                  <a:latin typeface="Cambria Math"/>
                                </a:rPr>
                                <m:t>𝑄𝑓𝑙𝑜𝑤</m:t>
                              </m:r>
                              <m:r>
                                <a:rPr lang="en-GB" sz="1200">
                                  <a:effectLst/>
                                  <a:latin typeface="Cambria Math"/>
                                </a:rPr>
                                <m:t>=60.00 </m:t>
                              </m:r>
                              <m:r>
                                <a:rPr lang="en-GB" sz="1200">
                                  <a:effectLst/>
                                  <a:latin typeface="Cambria Math"/>
                                </a:rPr>
                                <m:t>𝑊</m:t>
                              </m:r>
                              <m:r>
                                <a:rPr lang="en-GB" sz="1200">
                                  <a:effectLst/>
                                  <a:latin typeface="Cambria Math"/>
                                </a:rPr>
                                <m:t>/</m:t>
                              </m:r>
                              <m:r>
                                <a:rPr lang="en-GB" sz="1200">
                                  <a:effectLst/>
                                  <a:latin typeface="Cambria Math"/>
                                </a:rPr>
                                <m:t>𝑚</m:t>
                              </m:r>
                            </m:oMath>
                          </a14:m>
                          <a:r>
                            <a:rPr lang="en-GB" sz="1200" dirty="0">
                              <a:effectLst/>
                            </a:rPr>
                            <a:t> </a:t>
                          </a:r>
                          <a:r>
                            <a:rPr lang="en-GB" sz="1200" dirty="0" smtClean="0">
                              <a:effectLst/>
                            </a:rPr>
                            <a:t> length</a:t>
                          </a:r>
                          <a:endParaRPr lang="es-ES" sz="1200" dirty="0">
                            <a:effectLst/>
                            <a:latin typeface="Calibri"/>
                            <a:ea typeface="Calibri"/>
                            <a:cs typeface="Times New Roman"/>
                          </a:endParaRPr>
                        </a:p>
                      </a:txBody>
                      <a:tcPr marL="68580" marR="68580" marT="0" marB="0" anchor="ctr"/>
                    </a:tc>
                  </a:tr>
                  <a:tr h="295191">
                    <a:tc>
                      <a:txBody>
                        <a:bodyPr/>
                        <a:lstStyle/>
                        <a:p>
                          <a:pPr algn="ctr">
                            <a:lnSpc>
                              <a:spcPct val="115000"/>
                            </a:lnSpc>
                            <a:spcAft>
                              <a:spcPts val="0"/>
                            </a:spcAft>
                          </a:pPr>
                          <a:r>
                            <a:rPr lang="en-GB" sz="1200">
                              <a:effectLst/>
                            </a:rPr>
                            <a:t>Left</a:t>
                          </a:r>
                          <a:endParaRPr lang="es-ES" sz="12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GB" sz="1200" dirty="0" smtClean="0">
                              <a:effectLst/>
                            </a:rPr>
                            <a:t>In contact with a fluid at </a:t>
                          </a:r>
                          <a14:m>
                            <m:oMath xmlns:m="http://schemas.openxmlformats.org/officeDocument/2006/math">
                              <m:sSub>
                                <m:sSubPr>
                                  <m:ctrlPr>
                                    <a:rPr lang="es-ES" sz="1200" i="1">
                                      <a:effectLst/>
                                      <a:latin typeface="Cambria Math"/>
                                    </a:rPr>
                                  </m:ctrlPr>
                                </m:sSubPr>
                                <m:e>
                                  <m:r>
                                    <a:rPr lang="es-ES" sz="1200" b="0" i="0" smtClean="0">
                                      <a:effectLst/>
                                      <a:latin typeface="Cambria Math"/>
                                    </a:rPr>
                                    <m:t> </m:t>
                                  </m:r>
                                  <m:r>
                                    <a:rPr lang="en-GB" sz="1200">
                                      <a:effectLst/>
                                      <a:latin typeface="Cambria Math"/>
                                    </a:rPr>
                                    <m:t>𝑇</m:t>
                                  </m:r>
                                </m:e>
                                <m:sub>
                                  <m:r>
                                    <a:rPr lang="en-GB" sz="1200">
                                      <a:effectLst/>
                                      <a:latin typeface="Cambria Math"/>
                                    </a:rPr>
                                    <m:t>𝑔</m:t>
                                  </m:r>
                                </m:sub>
                              </m:sSub>
                              <m:r>
                                <a:rPr lang="en-GB" sz="1200">
                                  <a:effectLst/>
                                  <a:latin typeface="Cambria Math"/>
                                </a:rPr>
                                <m:t>=33.00 º</m:t>
                              </m:r>
                              <m:r>
                                <a:rPr lang="en-GB" sz="1200">
                                  <a:effectLst/>
                                  <a:latin typeface="Cambria Math"/>
                                </a:rPr>
                                <m:t>𝐶</m:t>
                              </m:r>
                            </m:oMath>
                          </a14:m>
                          <a:r>
                            <a:rPr lang="en-GB" sz="1200" dirty="0">
                              <a:effectLst/>
                            </a:rPr>
                            <a:t> and </a:t>
                          </a:r>
                          <a14:m>
                            <m:oMath xmlns:m="http://schemas.openxmlformats.org/officeDocument/2006/math">
                              <m:r>
                                <a:rPr lang="es-ES" sz="1200" b="0" i="1" smtClean="0">
                                  <a:effectLst/>
                                  <a:latin typeface="Cambria Math"/>
                                </a:rPr>
                                <m:t>𝛼</m:t>
                              </m:r>
                              <m:r>
                                <a:rPr lang="es-ES" sz="1200" b="0" i="1" smtClean="0">
                                  <a:effectLst/>
                                  <a:latin typeface="Cambria Math"/>
                                </a:rPr>
                                <m:t>=</m:t>
                              </m:r>
                              <m:r>
                                <a:rPr lang="en-GB" sz="1200">
                                  <a:effectLst/>
                                  <a:latin typeface="Cambria Math"/>
                                </a:rPr>
                                <m:t>9.00 </m:t>
                              </m:r>
                              <m:r>
                                <a:rPr lang="en-GB" sz="1200">
                                  <a:effectLst/>
                                  <a:latin typeface="Cambria Math"/>
                                </a:rPr>
                                <m:t>𝑊</m:t>
                              </m:r>
                              <m:r>
                                <a:rPr lang="en-GB" sz="1200">
                                  <a:effectLst/>
                                  <a:latin typeface="Cambria Math"/>
                                </a:rPr>
                                <m:t>/</m:t>
                              </m:r>
                              <m:sSup>
                                <m:sSupPr>
                                  <m:ctrlPr>
                                    <a:rPr lang="es-ES" sz="1200" i="1">
                                      <a:effectLst/>
                                      <a:latin typeface="Cambria Math"/>
                                    </a:rPr>
                                  </m:ctrlPr>
                                </m:sSupPr>
                                <m:e>
                                  <m:r>
                                    <a:rPr lang="en-GB" sz="1200">
                                      <a:effectLst/>
                                      <a:latin typeface="Cambria Math"/>
                                    </a:rPr>
                                    <m:t>𝑚</m:t>
                                  </m:r>
                                </m:e>
                                <m:sup>
                                  <m:r>
                                    <a:rPr lang="en-GB" sz="1200">
                                      <a:effectLst/>
                                      <a:latin typeface="Cambria Math"/>
                                    </a:rPr>
                                    <m:t>2</m:t>
                                  </m:r>
                                </m:sup>
                              </m:sSup>
                              <m:r>
                                <a:rPr lang="en-GB" sz="1200">
                                  <a:effectLst/>
                                  <a:latin typeface="Cambria Math"/>
                                </a:rPr>
                                <m:t>𝐾</m:t>
                              </m:r>
                            </m:oMath>
                          </a14:m>
                          <a:endParaRPr lang="es-ES" sz="1200" dirty="0">
                            <a:effectLst/>
                            <a:latin typeface="Calibri"/>
                            <a:ea typeface="Calibri"/>
                            <a:cs typeface="Times New Roman"/>
                          </a:endParaRPr>
                        </a:p>
                      </a:txBody>
                      <a:tcPr marL="68580" marR="68580" marT="0" marB="0" anchor="ctr"/>
                    </a:tc>
                  </a:tr>
                  <a:tr h="260869">
                    <a:tc>
                      <a:txBody>
                        <a:bodyPr/>
                        <a:lstStyle/>
                        <a:p>
                          <a:pPr algn="ctr">
                            <a:lnSpc>
                              <a:spcPct val="115000"/>
                            </a:lnSpc>
                            <a:spcAft>
                              <a:spcPts val="0"/>
                            </a:spcAft>
                          </a:pPr>
                          <a:r>
                            <a:rPr lang="en-GB" sz="1200">
                              <a:effectLst/>
                            </a:rPr>
                            <a:t>Right</a:t>
                          </a:r>
                          <a:endParaRPr lang="es-ES" sz="12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GB" sz="1200" dirty="0">
                              <a:effectLst/>
                            </a:rPr>
                            <a:t>Uniform temperature </a:t>
                          </a:r>
                          <a14:m>
                            <m:oMath xmlns:m="http://schemas.openxmlformats.org/officeDocument/2006/math">
                              <m:r>
                                <a:rPr lang="en-GB" sz="1200">
                                  <a:effectLst/>
                                  <a:latin typeface="Cambria Math"/>
                                </a:rPr>
                                <m:t>𝑇</m:t>
                              </m:r>
                              <m:r>
                                <a:rPr lang="en-GB" sz="1200">
                                  <a:effectLst/>
                                  <a:latin typeface="Cambria Math"/>
                                </a:rPr>
                                <m:t>=8.00+0.005</m:t>
                              </m:r>
                              <m:r>
                                <a:rPr lang="en-GB" sz="1200">
                                  <a:effectLst/>
                                  <a:latin typeface="Cambria Math"/>
                                </a:rPr>
                                <m:t>𝑡</m:t>
                              </m:r>
                              <m:r>
                                <a:rPr lang="en-GB" sz="1200">
                                  <a:effectLst/>
                                  <a:latin typeface="Cambria Math"/>
                                </a:rPr>
                                <m:t> º</m:t>
                              </m:r>
                              <m:r>
                                <a:rPr lang="en-GB" sz="1200">
                                  <a:effectLst/>
                                  <a:latin typeface="Cambria Math"/>
                                </a:rPr>
                                <m:t>𝐶</m:t>
                              </m:r>
                            </m:oMath>
                          </a14:m>
                          <a:endParaRPr lang="es-ES" sz="1200" dirty="0">
                            <a:effectLst/>
                            <a:latin typeface="Calibri"/>
                            <a:ea typeface="Calibri"/>
                            <a:cs typeface="Times New Roman"/>
                          </a:endParaRPr>
                        </a:p>
                      </a:txBody>
                      <a:tcPr marL="68580" marR="68580" marT="0" marB="0" anchor="ctr"/>
                    </a:tc>
                  </a:tr>
                </a:tbl>
              </a:graphicData>
            </a:graphic>
          </p:graphicFrame>
        </mc:Choice>
        <mc:Fallback xmlns="">
          <p:graphicFrame>
            <p:nvGraphicFramePr>
              <p:cNvPr id="6" name="5 Tabla"/>
              <p:cNvGraphicFramePr>
                <a:graphicFrameLocks noGrp="1"/>
              </p:cNvGraphicFramePr>
              <p:nvPr>
                <p:extLst>
                  <p:ext uri="{D42A27DB-BD31-4B8C-83A1-F6EECF244321}">
                    <p14:modId xmlns:p14="http://schemas.microsoft.com/office/powerpoint/2010/main" val="3442576903"/>
                  </p:ext>
                </p:extLst>
              </p:nvPr>
            </p:nvGraphicFramePr>
            <p:xfrm>
              <a:off x="467544" y="5013176"/>
              <a:ext cx="5696798" cy="1617285"/>
            </p:xfrm>
            <a:graphic>
              <a:graphicData uri="http://schemas.openxmlformats.org/drawingml/2006/table">
                <a:tbl>
                  <a:tblPr firstRow="1" firstCol="1" bandRow="1">
                    <a:tableStyleId>{5C22544A-7EE6-4342-B048-85BDC9FD1C3A}</a:tableStyleId>
                  </a:tblPr>
                  <a:tblGrid>
                    <a:gridCol w="818536"/>
                    <a:gridCol w="4878262"/>
                  </a:tblGrid>
                  <a:tr h="539487">
                    <a:tc>
                      <a:txBody>
                        <a:bodyPr/>
                        <a:lstStyle/>
                        <a:p>
                          <a:pPr algn="ctr">
                            <a:lnSpc>
                              <a:spcPct val="115000"/>
                            </a:lnSpc>
                            <a:spcAft>
                              <a:spcPts val="0"/>
                            </a:spcAft>
                          </a:pPr>
                          <a:r>
                            <a:rPr lang="en-GB" sz="1200" dirty="0">
                              <a:effectLst/>
                            </a:rPr>
                            <a:t>Cavity wall</a:t>
                          </a:r>
                          <a:endParaRPr lang="es-ES" sz="12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GB" sz="1200" dirty="0" smtClean="0">
                              <a:effectLst/>
                            </a:rPr>
                            <a:t>Boundary  </a:t>
                          </a:r>
                          <a:r>
                            <a:rPr lang="en-GB" sz="1200" dirty="0">
                              <a:effectLst/>
                            </a:rPr>
                            <a:t>condition</a:t>
                          </a:r>
                          <a:endParaRPr lang="es-ES" sz="1200" dirty="0">
                            <a:effectLst/>
                            <a:latin typeface="Calibri"/>
                            <a:ea typeface="Calibri"/>
                            <a:cs typeface="Times New Roman"/>
                          </a:endParaRPr>
                        </a:p>
                      </a:txBody>
                      <a:tcPr marL="68580" marR="68580" marT="0" marB="0" anchor="ctr"/>
                    </a:tc>
                  </a:tr>
                  <a:tr h="260869">
                    <a:tc>
                      <a:txBody>
                        <a:bodyPr/>
                        <a:lstStyle/>
                        <a:p>
                          <a:pPr algn="ctr">
                            <a:lnSpc>
                              <a:spcPct val="115000"/>
                            </a:lnSpc>
                            <a:spcAft>
                              <a:spcPts val="0"/>
                            </a:spcAft>
                          </a:pPr>
                          <a:r>
                            <a:rPr lang="en-GB" sz="1200">
                              <a:effectLst/>
                            </a:rPr>
                            <a:t>Bottom</a:t>
                          </a:r>
                          <a:endParaRPr lang="es-ES" sz="1200">
                            <a:effectLst/>
                            <a:latin typeface="Calibri"/>
                            <a:ea typeface="Calibri"/>
                            <a:cs typeface="Times New Roman"/>
                          </a:endParaRPr>
                        </a:p>
                      </a:txBody>
                      <a:tcPr marL="68580" marR="68580" marT="0" marB="0" anchor="ctr"/>
                    </a:tc>
                    <a:tc>
                      <a:txBody>
                        <a:bodyPr/>
                        <a:lstStyle/>
                        <a:p>
                          <a:endParaRPr lang="es-ES"/>
                        </a:p>
                      </a:txBody>
                      <a:tcPr marL="68580" marR="68580" marT="0" marB="0" anchor="ctr">
                        <a:blipFill rotWithShape="1">
                          <a:blip r:embed="rId3"/>
                          <a:stretch>
                            <a:fillRect l="-16875" t="-206977" r="-125" b="-330233"/>
                          </a:stretch>
                        </a:blipFill>
                      </a:tcPr>
                    </a:tc>
                  </a:tr>
                  <a:tr h="260869">
                    <a:tc>
                      <a:txBody>
                        <a:bodyPr/>
                        <a:lstStyle/>
                        <a:p>
                          <a:pPr algn="ctr">
                            <a:lnSpc>
                              <a:spcPct val="115000"/>
                            </a:lnSpc>
                            <a:spcAft>
                              <a:spcPts val="0"/>
                            </a:spcAft>
                          </a:pPr>
                          <a:r>
                            <a:rPr lang="en-GB" sz="1200">
                              <a:effectLst/>
                            </a:rPr>
                            <a:t>Top</a:t>
                          </a:r>
                          <a:endParaRPr lang="es-ES" sz="1200">
                            <a:effectLst/>
                            <a:latin typeface="Calibri"/>
                            <a:ea typeface="Calibri"/>
                            <a:cs typeface="Times New Roman"/>
                          </a:endParaRPr>
                        </a:p>
                      </a:txBody>
                      <a:tcPr marL="68580" marR="68580" marT="0" marB="0" anchor="ctr"/>
                    </a:tc>
                    <a:tc>
                      <a:txBody>
                        <a:bodyPr/>
                        <a:lstStyle/>
                        <a:p>
                          <a:endParaRPr lang="es-ES"/>
                        </a:p>
                      </a:txBody>
                      <a:tcPr marL="68580" marR="68580" marT="0" marB="0" anchor="ctr">
                        <a:blipFill rotWithShape="1">
                          <a:blip r:embed="rId3"/>
                          <a:stretch>
                            <a:fillRect l="-16875" t="-306977" r="-125" b="-230233"/>
                          </a:stretch>
                        </a:blipFill>
                      </a:tcPr>
                    </a:tc>
                  </a:tr>
                  <a:tr h="295191">
                    <a:tc>
                      <a:txBody>
                        <a:bodyPr/>
                        <a:lstStyle/>
                        <a:p>
                          <a:pPr algn="ctr">
                            <a:lnSpc>
                              <a:spcPct val="115000"/>
                            </a:lnSpc>
                            <a:spcAft>
                              <a:spcPts val="0"/>
                            </a:spcAft>
                          </a:pPr>
                          <a:r>
                            <a:rPr lang="en-GB" sz="1200">
                              <a:effectLst/>
                            </a:rPr>
                            <a:t>Left</a:t>
                          </a:r>
                          <a:endParaRPr lang="es-ES" sz="1200">
                            <a:effectLst/>
                            <a:latin typeface="Calibri"/>
                            <a:ea typeface="Calibri"/>
                            <a:cs typeface="Times New Roman"/>
                          </a:endParaRPr>
                        </a:p>
                      </a:txBody>
                      <a:tcPr marL="68580" marR="68580" marT="0" marB="0" anchor="ctr"/>
                    </a:tc>
                    <a:tc>
                      <a:txBody>
                        <a:bodyPr/>
                        <a:lstStyle/>
                        <a:p>
                          <a:endParaRPr lang="es-ES"/>
                        </a:p>
                      </a:txBody>
                      <a:tcPr marL="68580" marR="68580" marT="0" marB="0" anchor="ctr">
                        <a:blipFill rotWithShape="1">
                          <a:blip r:embed="rId3"/>
                          <a:stretch>
                            <a:fillRect l="-16875" t="-364583" r="-125" b="-106250"/>
                          </a:stretch>
                        </a:blipFill>
                      </a:tcPr>
                    </a:tc>
                  </a:tr>
                  <a:tr h="260869">
                    <a:tc>
                      <a:txBody>
                        <a:bodyPr/>
                        <a:lstStyle/>
                        <a:p>
                          <a:pPr algn="ctr">
                            <a:lnSpc>
                              <a:spcPct val="115000"/>
                            </a:lnSpc>
                            <a:spcAft>
                              <a:spcPts val="0"/>
                            </a:spcAft>
                          </a:pPr>
                          <a:r>
                            <a:rPr lang="en-GB" sz="1200">
                              <a:effectLst/>
                            </a:rPr>
                            <a:t>Right</a:t>
                          </a:r>
                          <a:endParaRPr lang="es-ES" sz="1200">
                            <a:effectLst/>
                            <a:latin typeface="Calibri"/>
                            <a:ea typeface="Calibri"/>
                            <a:cs typeface="Times New Roman"/>
                          </a:endParaRPr>
                        </a:p>
                      </a:txBody>
                      <a:tcPr marL="68580" marR="68580" marT="0" marB="0" anchor="ctr"/>
                    </a:tc>
                    <a:tc>
                      <a:txBody>
                        <a:bodyPr/>
                        <a:lstStyle/>
                        <a:p>
                          <a:endParaRPr lang="es-ES"/>
                        </a:p>
                      </a:txBody>
                      <a:tcPr marL="68580" marR="68580" marT="0" marB="0" anchor="ctr">
                        <a:blipFill rotWithShape="1">
                          <a:blip r:embed="rId3"/>
                          <a:stretch>
                            <a:fillRect l="-16875" t="-518605" r="-125" b="-18605"/>
                          </a:stretch>
                        </a:blipFill>
                      </a:tcPr>
                    </a:tc>
                  </a:tr>
                </a:tbl>
              </a:graphicData>
            </a:graphic>
          </p:graphicFrame>
        </mc:Fallback>
      </mc:AlternateContent>
    </p:spTree>
    <p:extLst>
      <p:ext uri="{BB962C8B-B14F-4D97-AF65-F5344CB8AC3E}">
        <p14:creationId xmlns:p14="http://schemas.microsoft.com/office/powerpoint/2010/main" val="2787669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Four materials problem</a:t>
            </a:r>
            <a:endParaRPr lang="en-GB"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a:bodyPr>
              <a:lstStyle/>
              <a:p>
                <a:r>
                  <a:rPr lang="en-GB" sz="2000" dirty="0" smtClean="0"/>
                  <a:t>Energy equation in a solid</a:t>
                </a:r>
              </a:p>
              <a:p>
                <a:pPr marL="109728" indent="0">
                  <a:buNone/>
                </a:pPr>
                <a14:m>
                  <m:oMathPara xmlns:m="http://schemas.openxmlformats.org/officeDocument/2006/math">
                    <m:oMathParaPr>
                      <m:jc m:val="centerGroup"/>
                    </m:oMathParaPr>
                    <m:oMath xmlns:m="http://schemas.openxmlformats.org/officeDocument/2006/math">
                      <m:r>
                        <a:rPr lang="en-GB" sz="2000" i="1">
                          <a:latin typeface="Cambria Math"/>
                        </a:rPr>
                        <m:t>𝜌</m:t>
                      </m:r>
                      <m:sSub>
                        <m:sSubPr>
                          <m:ctrlPr>
                            <a:rPr lang="es-ES" sz="2000" i="1">
                              <a:latin typeface="Cambria Math"/>
                            </a:rPr>
                          </m:ctrlPr>
                        </m:sSubPr>
                        <m:e>
                          <m:r>
                            <a:rPr lang="en-GB" sz="2000" i="1">
                              <a:latin typeface="Cambria Math"/>
                            </a:rPr>
                            <m:t>𝑐</m:t>
                          </m:r>
                        </m:e>
                        <m:sub>
                          <m:r>
                            <a:rPr lang="en-GB" sz="2000" i="1">
                              <a:latin typeface="Cambria Math"/>
                            </a:rPr>
                            <m:t>𝑝</m:t>
                          </m:r>
                        </m:sub>
                      </m:sSub>
                      <m:f>
                        <m:fPr>
                          <m:ctrlPr>
                            <a:rPr lang="es-ES" sz="2000" i="1">
                              <a:latin typeface="Cambria Math"/>
                            </a:rPr>
                          </m:ctrlPr>
                        </m:fPr>
                        <m:num>
                          <m:r>
                            <a:rPr lang="en-GB" sz="2000" i="1">
                              <a:latin typeface="Cambria Math"/>
                            </a:rPr>
                            <m:t>𝜕</m:t>
                          </m:r>
                          <m:r>
                            <a:rPr lang="en-GB" sz="2000" i="1">
                              <a:latin typeface="Cambria Math"/>
                            </a:rPr>
                            <m:t>𝑇</m:t>
                          </m:r>
                        </m:num>
                        <m:den>
                          <m:r>
                            <a:rPr lang="en-GB" sz="2000" i="1">
                              <a:latin typeface="Cambria Math"/>
                            </a:rPr>
                            <m:t>𝜕</m:t>
                          </m:r>
                          <m:r>
                            <a:rPr lang="en-GB" sz="2000" i="1">
                              <a:latin typeface="Cambria Math"/>
                            </a:rPr>
                            <m:t>𝑡</m:t>
                          </m:r>
                        </m:den>
                      </m:f>
                      <m:r>
                        <a:rPr lang="en-GB" sz="2000" i="1">
                          <a:latin typeface="Cambria Math"/>
                        </a:rPr>
                        <m:t>=</m:t>
                      </m:r>
                      <m:r>
                        <a:rPr lang="en-GB" sz="2000">
                          <a:latin typeface="Cambria Math"/>
                        </a:rPr>
                        <m:t>𝛻</m:t>
                      </m:r>
                      <m:r>
                        <a:rPr lang="en-GB" sz="2000" i="1">
                          <a:latin typeface="Cambria Math"/>
                        </a:rPr>
                        <m:t>·</m:t>
                      </m:r>
                      <m:d>
                        <m:dPr>
                          <m:ctrlPr>
                            <a:rPr lang="es-ES" sz="2000" i="1">
                              <a:latin typeface="Cambria Math"/>
                            </a:rPr>
                          </m:ctrlPr>
                        </m:dPr>
                        <m:e>
                          <m:r>
                            <a:rPr lang="en-GB" sz="2000" i="1">
                              <a:latin typeface="Cambria Math"/>
                            </a:rPr>
                            <m:t>𝜆</m:t>
                          </m:r>
                          <m:r>
                            <a:rPr lang="en-GB" sz="2000">
                              <a:latin typeface="Cambria Math"/>
                            </a:rPr>
                            <m:t>𝛻</m:t>
                          </m:r>
                          <m:r>
                            <a:rPr lang="en-GB" sz="2000" i="1">
                              <a:latin typeface="Cambria Math"/>
                            </a:rPr>
                            <m:t>𝑇</m:t>
                          </m:r>
                        </m:e>
                      </m:d>
                      <m:r>
                        <a:rPr lang="en-GB" sz="2000" i="1">
                          <a:latin typeface="Cambria Math"/>
                        </a:rPr>
                        <m:t>+</m:t>
                      </m:r>
                      <m:sSub>
                        <m:sSubPr>
                          <m:ctrlPr>
                            <a:rPr lang="es-ES" sz="2000" i="1">
                              <a:latin typeface="Cambria Math"/>
                            </a:rPr>
                          </m:ctrlPr>
                        </m:sSubPr>
                        <m:e>
                          <m:acc>
                            <m:accPr>
                              <m:chr m:val="̇"/>
                              <m:ctrlPr>
                                <a:rPr lang="es-ES" sz="2000" i="1">
                                  <a:latin typeface="Cambria Math"/>
                                </a:rPr>
                              </m:ctrlPr>
                            </m:accPr>
                            <m:e>
                              <m:r>
                                <a:rPr lang="en-GB" sz="2000" i="1">
                                  <a:latin typeface="Cambria Math"/>
                                </a:rPr>
                                <m:t>𝑞</m:t>
                              </m:r>
                            </m:e>
                          </m:acc>
                        </m:e>
                        <m:sub>
                          <m:r>
                            <a:rPr lang="en-GB" sz="2000" i="1">
                              <a:latin typeface="Cambria Math"/>
                            </a:rPr>
                            <m:t>𝑣</m:t>
                          </m:r>
                        </m:sub>
                      </m:sSub>
                    </m:oMath>
                  </m:oMathPara>
                </a14:m>
                <a:endParaRPr lang="es-ES" sz="2000" dirty="0" smtClean="0"/>
              </a:p>
              <a:p>
                <a:r>
                  <a:rPr lang="en-GB" sz="2000" dirty="0" smtClean="0"/>
                  <a:t>Transient</a:t>
                </a:r>
              </a:p>
              <a:p>
                <a:r>
                  <a:rPr lang="en-GB" sz="2000" dirty="0" smtClean="0"/>
                  <a:t>Incompressible</a:t>
                </a:r>
              </a:p>
              <a:p>
                <a:r>
                  <a:rPr lang="en-GB" sz="2000" dirty="0" smtClean="0"/>
                  <a:t>No viscous dissipation</a:t>
                </a:r>
                <a:endParaRPr lang="en-GB"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t="-845"/>
                </a:stretch>
              </a:blipFill>
            </p:spPr>
            <p:txBody>
              <a:bodyPr/>
              <a:lstStyle/>
              <a:p>
                <a:r>
                  <a:rPr lang="es-ES">
                    <a:noFill/>
                  </a:rPr>
                  <a:t> </a:t>
                </a:r>
              </a:p>
            </p:txBody>
          </p:sp>
        </mc:Fallback>
      </mc:AlternateContent>
    </p:spTree>
    <p:extLst>
      <p:ext uri="{BB962C8B-B14F-4D97-AF65-F5344CB8AC3E}">
        <p14:creationId xmlns:p14="http://schemas.microsoft.com/office/powerpoint/2010/main" val="234503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8763" y="782782"/>
            <a:ext cx="8229600" cy="1066800"/>
          </a:xfrm>
        </p:spPr>
        <p:txBody>
          <a:bodyPr/>
          <a:lstStyle/>
          <a:p>
            <a:r>
              <a:rPr lang="en-GB" dirty="0" smtClean="0"/>
              <a:t>Four materials problem ― Results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00808"/>
            <a:ext cx="4491265" cy="342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103" y="3766828"/>
            <a:ext cx="4420542" cy="3061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68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6825" y="622857"/>
            <a:ext cx="8229600" cy="1066800"/>
          </a:xfrm>
        </p:spPr>
        <p:txBody>
          <a:bodyPr/>
          <a:lstStyle/>
          <a:p>
            <a:r>
              <a:rPr lang="en-GB" dirty="0" smtClean="0"/>
              <a:t>Smith-Hutton problem</a:t>
            </a:r>
            <a:endParaRPr lang="en-GB"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783462" y="1368298"/>
            <a:ext cx="5444722" cy="3548431"/>
          </a:xfrm>
          <a:prstGeom prst="rect">
            <a:avLst/>
          </a:prstGeom>
          <a:noFill/>
          <a:ln>
            <a:noFill/>
          </a:ln>
        </p:spPr>
      </p:pic>
      <mc:AlternateContent xmlns:mc="http://schemas.openxmlformats.org/markup-compatibility/2006" xmlns:a14="http://schemas.microsoft.com/office/drawing/2010/main">
        <mc:Choice Requires="a14">
          <p:sp>
            <p:nvSpPr>
              <p:cNvPr id="5" name="4 Rectángulo"/>
              <p:cNvSpPr/>
              <p:nvPr/>
            </p:nvSpPr>
            <p:spPr>
              <a:xfrm>
                <a:off x="1403648" y="5215911"/>
                <a:ext cx="6295954" cy="131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s-ES" i="1" smtClean="0">
                              <a:latin typeface="Cambria Math"/>
                            </a:rPr>
                          </m:ctrlPr>
                        </m:mP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d>
                                      <m:dPr>
                                        <m:ctrlPr>
                                          <a:rPr lang="es-ES" i="1">
                                            <a:latin typeface="Cambria Math"/>
                                          </a:rPr>
                                        </m:ctrlPr>
                                      </m:dPr>
                                      <m:e>
                                        <m:r>
                                          <a:rPr lang="en-GB" i="1">
                                            <a:latin typeface="Cambria Math"/>
                                          </a:rPr>
                                          <m:t>2</m:t>
                                        </m:r>
                                        <m:r>
                                          <a:rPr lang="en-GB" i="1">
                                            <a:latin typeface="Cambria Math"/>
                                          </a:rPr>
                                          <m:t>𝑥</m:t>
                                        </m:r>
                                        <m:r>
                                          <a:rPr lang="en-GB" i="1">
                                            <a:latin typeface="Cambria Math"/>
                                          </a:rPr>
                                          <m:t>+1</m:t>
                                        </m:r>
                                      </m:e>
                                    </m:d>
                                  </m:e>
                                </m:d>
                              </m:e>
                            </m:func>
                            <m:r>
                              <a:rPr lang="en-GB" i="1">
                                <a:latin typeface="Cambria Math"/>
                              </a:rPr>
                              <m:t>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−1,0</m:t>
                                </m:r>
                              </m:e>
                            </m:d>
                            <m:r>
                              <a:rPr lang="en-GB" i="1">
                                <a:latin typeface="Cambria Math"/>
                              </a:rPr>
                              <m:t>  (</m:t>
                            </m:r>
                            <m:r>
                              <a:rPr lang="en-GB" i="1">
                                <a:latin typeface="Cambria Math"/>
                              </a:rPr>
                              <m:t>𝑖𝑛𝑙𝑒𝑡</m:t>
                            </m:r>
                            <m:r>
                              <a:rPr lang="en-GB" i="1">
                                <a:latin typeface="Cambria Math"/>
                              </a:rPr>
                              <m:t>)</m:t>
                            </m:r>
                          </m:e>
                        </m:mr>
                        <m:mr>
                          <m:e>
                            <m:f>
                              <m:fPr>
                                <m:ctrlPr>
                                  <a:rPr lang="es-ES" i="1">
                                    <a:latin typeface="Cambria Math"/>
                                  </a:rPr>
                                </m:ctrlPr>
                              </m:fPr>
                              <m:num>
                                <m:r>
                                  <a:rPr lang="en-GB" i="1">
                                    <a:latin typeface="Cambria Math"/>
                                  </a:rPr>
                                  <m:t>𝜕𝜙</m:t>
                                </m:r>
                              </m:num>
                              <m:den>
                                <m:r>
                                  <a:rPr lang="en-GB" i="1">
                                    <a:latin typeface="Cambria Math"/>
                                  </a:rPr>
                                  <m:t>𝜕</m:t>
                                </m:r>
                                <m:r>
                                  <a:rPr lang="en-GB" i="1">
                                    <a:latin typeface="Cambria Math"/>
                                  </a:rPr>
                                  <m:t>𝑦</m:t>
                                </m:r>
                              </m:den>
                            </m:f>
                            <m:r>
                              <a:rPr lang="en-GB" i="1">
                                <a:latin typeface="Cambria Math"/>
                              </a:rPr>
                              <m:t>=0               </m:t>
                            </m:r>
                          </m:e>
                          <m:e>
                            <m:r>
                              <a:rPr lang="en-GB" i="1">
                                <a:latin typeface="Cambria Math"/>
                              </a:rPr>
                              <m:t>𝑦</m:t>
                            </m:r>
                            <m:r>
                              <a:rPr lang="en-GB" i="1">
                                <a:latin typeface="Cambria Math"/>
                              </a:rPr>
                              <m:t>=0 ;</m:t>
                            </m:r>
                            <m:r>
                              <a:rPr lang="en-GB" i="1">
                                <a:latin typeface="Cambria Math"/>
                              </a:rPr>
                              <m:t>𝑥</m:t>
                            </m:r>
                            <m:r>
                              <a:rPr lang="en-GB" i="1">
                                <a:latin typeface="Cambria Math"/>
                              </a:rPr>
                              <m:t>∈</m:t>
                            </m:r>
                            <m:d>
                              <m:dPr>
                                <m:ctrlPr>
                                  <a:rPr lang="es-ES" i="1">
                                    <a:latin typeface="Cambria Math"/>
                                  </a:rPr>
                                </m:ctrlPr>
                              </m:dPr>
                              <m:e>
                                <m:r>
                                  <a:rPr lang="en-GB" i="1">
                                    <a:latin typeface="Cambria Math"/>
                                  </a:rPr>
                                  <m:t>0,1</m:t>
                                </m:r>
                              </m:e>
                            </m:d>
                            <m:r>
                              <a:rPr lang="en-GB" i="1">
                                <a:latin typeface="Cambria Math"/>
                              </a:rPr>
                              <m:t>  (</m:t>
                            </m:r>
                            <m:r>
                              <a:rPr lang="en-GB" i="1">
                                <a:latin typeface="Cambria Math"/>
                              </a:rPr>
                              <m:t>𝑜𝑢𝑡𝑙𝑒𝑡</m:t>
                            </m:r>
                            <m:r>
                              <a:rPr lang="en-GB" i="1">
                                <a:latin typeface="Cambria Math"/>
                              </a:rPr>
                              <m:t>)</m:t>
                            </m:r>
                          </m:e>
                        </m:mr>
                        <m:mr>
                          <m:e>
                            <m:r>
                              <a:rPr lang="en-GB" i="1">
                                <a:latin typeface="Cambria Math"/>
                              </a:rPr>
                              <m:t>𝜙</m:t>
                            </m:r>
                            <m:r>
                              <a:rPr lang="en-GB" i="1">
                                <a:latin typeface="Cambria Math"/>
                              </a:rPr>
                              <m:t>=1−</m:t>
                            </m:r>
                            <m:func>
                              <m:funcPr>
                                <m:ctrlPr>
                                  <a:rPr lang="es-ES" i="1">
                                    <a:latin typeface="Cambria Math"/>
                                  </a:rPr>
                                </m:ctrlPr>
                              </m:funcPr>
                              <m:fName>
                                <m:r>
                                  <m:rPr>
                                    <m:sty m:val="p"/>
                                  </m:rPr>
                                  <a:rPr lang="en-GB">
                                    <a:latin typeface="Cambria Math"/>
                                  </a:rPr>
                                  <m:t>tanh</m:t>
                                </m:r>
                              </m:fName>
                              <m:e>
                                <m:d>
                                  <m:dPr>
                                    <m:ctrlPr>
                                      <a:rPr lang="es-ES" i="1">
                                        <a:latin typeface="Cambria Math"/>
                                      </a:rPr>
                                    </m:ctrlPr>
                                  </m:dPr>
                                  <m:e>
                                    <m:r>
                                      <a:rPr lang="en-GB" i="1">
                                        <a:latin typeface="Cambria Math"/>
                                      </a:rPr>
                                      <m:t>𝛼</m:t>
                                    </m:r>
                                  </m:e>
                                </m:d>
                              </m:e>
                            </m:func>
                            <m:r>
                              <a:rPr lang="en-GB" i="1">
                                <a:latin typeface="Cambria Math"/>
                              </a:rPr>
                              <m:t>               </m:t>
                            </m:r>
                          </m:e>
                          <m:e>
                            <m:r>
                              <a:rPr lang="en-GB" i="1">
                                <a:latin typeface="Cambria Math"/>
                              </a:rPr>
                              <m:t>(</m:t>
                            </m:r>
                            <m:r>
                              <a:rPr lang="en-GB" i="1">
                                <a:latin typeface="Cambria Math"/>
                              </a:rPr>
                              <m:t>𝑒𝑙𝑠𝑒𝑤h𝑒𝑟𝑒</m:t>
                            </m:r>
                            <m:r>
                              <a:rPr lang="en-GB" i="1">
                                <a:latin typeface="Cambria Math"/>
                              </a:rPr>
                              <m:t>)</m:t>
                            </m:r>
                          </m:e>
                        </m:mr>
                      </m:m>
                    </m:oMath>
                  </m:oMathPara>
                </a14:m>
                <a:endParaRPr lang="es-ES" dirty="0"/>
              </a:p>
            </p:txBody>
          </p:sp>
        </mc:Choice>
        <mc:Fallback xmlns="">
          <p:sp>
            <p:nvSpPr>
              <p:cNvPr id="5" name="4 Rectángulo"/>
              <p:cNvSpPr>
                <a:spLocks noRot="1" noChangeAspect="1" noMove="1" noResize="1" noEditPoints="1" noAdjustHandles="1" noChangeArrowheads="1" noChangeShapeType="1" noTextEdit="1"/>
              </p:cNvSpPr>
              <p:nvPr/>
            </p:nvSpPr>
            <p:spPr>
              <a:xfrm>
                <a:off x="1403648" y="5215911"/>
                <a:ext cx="6295954" cy="1316194"/>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4860032" y="3110931"/>
                <a:ext cx="4572000" cy="7176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GB" i="1">
                          <a:latin typeface="Cambria Math"/>
                        </a:rPr>
                        <m:t>𝑢</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𝑦</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𝑥</m:t>
                              </m:r>
                            </m:e>
                            <m:sup>
                              <m:r>
                                <a:rPr lang="en-GB" i="1">
                                  <a:latin typeface="Cambria Math"/>
                                </a:rPr>
                                <m:t>2</m:t>
                              </m:r>
                            </m:sup>
                          </m:sSup>
                        </m:e>
                      </m:d>
                    </m:oMath>
                  </m:oMathPara>
                </a14:m>
                <a:endParaRPr lang="es-ES" dirty="0"/>
              </a:p>
              <a:p>
                <a:pPr/>
                <a14:m>
                  <m:oMathPara xmlns:m="http://schemas.openxmlformats.org/officeDocument/2006/math">
                    <m:oMathParaPr>
                      <m:jc m:val="centerGroup"/>
                    </m:oMathParaPr>
                    <m:oMath xmlns:m="http://schemas.openxmlformats.org/officeDocument/2006/math">
                      <m:r>
                        <a:rPr lang="en-GB" i="1">
                          <a:latin typeface="Cambria Math"/>
                        </a:rPr>
                        <m:t>𝑣</m:t>
                      </m:r>
                      <m:d>
                        <m:dPr>
                          <m:ctrlPr>
                            <a:rPr lang="es-ES" i="1">
                              <a:latin typeface="Cambria Math"/>
                            </a:rPr>
                          </m:ctrlPr>
                        </m:dPr>
                        <m:e>
                          <m:r>
                            <a:rPr lang="en-GB" i="1">
                              <a:latin typeface="Cambria Math"/>
                            </a:rPr>
                            <m:t>𝑥</m:t>
                          </m:r>
                          <m:r>
                            <a:rPr lang="en-GB" i="1">
                              <a:latin typeface="Cambria Math"/>
                            </a:rPr>
                            <m:t>,</m:t>
                          </m:r>
                          <m:r>
                            <a:rPr lang="en-GB" i="1">
                              <a:latin typeface="Cambria Math"/>
                            </a:rPr>
                            <m:t>𝑦</m:t>
                          </m:r>
                        </m:e>
                      </m:d>
                      <m:r>
                        <a:rPr lang="en-GB" i="1">
                          <a:latin typeface="Cambria Math"/>
                        </a:rPr>
                        <m:t>=−2</m:t>
                      </m:r>
                      <m:r>
                        <a:rPr lang="en-GB" i="1">
                          <a:latin typeface="Cambria Math"/>
                        </a:rPr>
                        <m:t>𝑥</m:t>
                      </m:r>
                      <m:d>
                        <m:dPr>
                          <m:ctrlPr>
                            <a:rPr lang="es-ES" i="1">
                              <a:latin typeface="Cambria Math"/>
                            </a:rPr>
                          </m:ctrlPr>
                        </m:dPr>
                        <m:e>
                          <m:r>
                            <a:rPr lang="en-GB" i="1">
                              <a:latin typeface="Cambria Math"/>
                            </a:rPr>
                            <m:t>1−</m:t>
                          </m:r>
                          <m:sSup>
                            <m:sSupPr>
                              <m:ctrlPr>
                                <a:rPr lang="es-ES" i="1">
                                  <a:latin typeface="Cambria Math"/>
                                </a:rPr>
                              </m:ctrlPr>
                            </m:sSupPr>
                            <m:e>
                              <m:r>
                                <a:rPr lang="en-GB" i="1">
                                  <a:latin typeface="Cambria Math"/>
                                </a:rPr>
                                <m:t>𝑦</m:t>
                              </m:r>
                            </m:e>
                            <m:sup>
                              <m:r>
                                <a:rPr lang="en-GB" i="1">
                                  <a:latin typeface="Cambria Math"/>
                                </a:rPr>
                                <m:t>2</m:t>
                              </m:r>
                            </m:sup>
                          </m:sSup>
                        </m:e>
                      </m:d>
                    </m:oMath>
                  </m:oMathPara>
                </a14:m>
                <a:endParaRPr lang="es-ES" dirty="0"/>
              </a:p>
            </p:txBody>
          </p:sp>
        </mc:Choice>
        <mc:Fallback xmlns="">
          <p:sp>
            <p:nvSpPr>
              <p:cNvPr id="6" name="5 Rectángulo"/>
              <p:cNvSpPr>
                <a:spLocks noRot="1" noChangeAspect="1" noMove="1" noResize="1" noEditPoints="1" noAdjustHandles="1" noChangeArrowheads="1" noChangeShapeType="1" noTextEdit="1"/>
              </p:cNvSpPr>
              <p:nvPr/>
            </p:nvSpPr>
            <p:spPr>
              <a:xfrm>
                <a:off x="4860032" y="3110931"/>
                <a:ext cx="4572000" cy="717632"/>
              </a:xfrm>
              <a:prstGeom prst="rect">
                <a:avLst/>
              </a:prstGeom>
              <a:blipFill rotWithShape="1">
                <a:blip r:embed="rId4"/>
                <a:stretch>
                  <a:fillRect b="-847"/>
                </a:stretch>
              </a:blipFill>
            </p:spPr>
            <p:txBody>
              <a:bodyPr/>
              <a:lstStyle/>
              <a:p>
                <a:r>
                  <a:rPr lang="es-ES">
                    <a:noFill/>
                  </a:rPr>
                  <a:t> </a:t>
                </a:r>
              </a:p>
            </p:txBody>
          </p:sp>
        </mc:Fallback>
      </mc:AlternateContent>
    </p:spTree>
    <p:extLst>
      <p:ext uri="{BB962C8B-B14F-4D97-AF65-F5344CB8AC3E}">
        <p14:creationId xmlns:p14="http://schemas.microsoft.com/office/powerpoint/2010/main" val="162616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804</TotalTime>
  <Words>1722</Words>
  <Application>Microsoft Office PowerPoint</Application>
  <PresentationFormat>Presentación en pantalla (4:3)</PresentationFormat>
  <Paragraphs>234</Paragraphs>
  <Slides>27</Slides>
  <Notes>2</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Urbano</vt:lpstr>
      <vt:lpstr>Study for the computational resolution of conservation equations of mass, momentum and energy. Possible application to different aeronautical and industrial engineering problems: Case 1B</vt:lpstr>
      <vt:lpstr>List of contents</vt:lpstr>
      <vt:lpstr>Objectives</vt:lpstr>
      <vt:lpstr>Conservation equations</vt:lpstr>
      <vt:lpstr>Numerical methods</vt:lpstr>
      <vt:lpstr>Four materials problem</vt:lpstr>
      <vt:lpstr>Four materials problem</vt:lpstr>
      <vt:lpstr>Four materials problem ― Results</vt:lpstr>
      <vt:lpstr>Smith-Hutton problem</vt:lpstr>
      <vt:lpstr>Smith-Hutton problem</vt:lpstr>
      <vt:lpstr>Smith-Hutton problem ― Results</vt:lpstr>
      <vt:lpstr>Driven cavity problem</vt:lpstr>
      <vt:lpstr>Driven cavity problem</vt:lpstr>
      <vt:lpstr>Fractional Step Method</vt:lpstr>
      <vt:lpstr>Fractional Step Method</vt:lpstr>
      <vt:lpstr>Staggered meshes</vt:lpstr>
      <vt:lpstr>Driven cavity problem ― Results</vt:lpstr>
      <vt:lpstr>Driven cavity problem ― Results</vt:lpstr>
      <vt:lpstr>Differentially heated cavity</vt:lpstr>
      <vt:lpstr>Differentially heated cavity</vt:lpstr>
      <vt:lpstr>Differentially heated cavity ― Results</vt:lpstr>
      <vt:lpstr>Square cylinder</vt:lpstr>
      <vt:lpstr>Square cylinder</vt:lpstr>
      <vt:lpstr>Square cylinder ― Results</vt:lpstr>
      <vt:lpstr>Square cylinder - Results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for the computational resolution of conservation equations of mass, momentum and energy. Possible application to different aeronautical and industrial engineering problems: Case 1B</dc:title>
  <dc:creator>Laura</dc:creator>
  <cp:lastModifiedBy>Laura</cp:lastModifiedBy>
  <cp:revision>44</cp:revision>
  <dcterms:created xsi:type="dcterms:W3CDTF">2017-06-21T17:09:21Z</dcterms:created>
  <dcterms:modified xsi:type="dcterms:W3CDTF">2017-06-28T11:05:50Z</dcterms:modified>
</cp:coreProperties>
</file>