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57" r:id="rId3"/>
    <p:sldId id="264" r:id="rId4"/>
    <p:sldId id="265" r:id="rId5"/>
    <p:sldId id="269" r:id="rId6"/>
    <p:sldId id="273" r:id="rId7"/>
    <p:sldId id="274" r:id="rId8"/>
    <p:sldId id="275" r:id="rId9"/>
    <p:sldId id="276" r:id="rId10"/>
    <p:sldId id="277" r:id="rId11"/>
    <p:sldId id="278" r:id="rId12"/>
    <p:sldId id="268" r:id="rId13"/>
    <p:sldId id="280" r:id="rId14"/>
    <p:sldId id="281" r:id="rId15"/>
    <p:sldId id="283" r:id="rId16"/>
    <p:sldId id="282" r:id="rId17"/>
    <p:sldId id="262" r:id="rId18"/>
    <p:sldId id="284" r:id="rId19"/>
    <p:sldId id="267" r:id="rId20"/>
    <p:sldId id="285" r:id="rId21"/>
    <p:sldId id="263" r:id="rId22"/>
    <p:sldId id="286" r:id="rId2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51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A4E957-03F2-46D4-A2D6-2D3451FB1C3D}" type="datetimeFigureOut">
              <a:rPr lang="es-ES" smtClean="0"/>
              <a:t>29/06/2017</a:t>
            </a:fld>
            <a:endParaRPr lang="es-ES"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59FDDF-B99F-442F-B40C-87431AF55291}" type="slidenum">
              <a:rPr lang="es-ES" smtClean="0"/>
              <a:t>‹Nº›</a:t>
            </a:fld>
            <a:endParaRPr lang="es-ES" dirty="0"/>
          </a:p>
        </p:txBody>
      </p:sp>
    </p:spTree>
    <p:extLst>
      <p:ext uri="{BB962C8B-B14F-4D97-AF65-F5344CB8AC3E}">
        <p14:creationId xmlns:p14="http://schemas.microsoft.com/office/powerpoint/2010/main" val="2247000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GB" noProof="0" dirty="0" smtClean="0"/>
              <a:t>Good morning. I am Laura </a:t>
            </a:r>
            <a:r>
              <a:rPr lang="en-GB" noProof="0" dirty="0" err="1" smtClean="0"/>
              <a:t>Pla</a:t>
            </a:r>
            <a:r>
              <a:rPr lang="en-GB" noProof="0" dirty="0" smtClean="0"/>
              <a:t> </a:t>
            </a:r>
            <a:r>
              <a:rPr lang="en-GB" noProof="0" dirty="0" err="1" smtClean="0"/>
              <a:t>Olea</a:t>
            </a:r>
            <a:r>
              <a:rPr lang="en-GB" noProof="0" dirty="0" smtClean="0"/>
              <a:t> and I am going to present my study on the computational resolution of the conservation equations.</a:t>
            </a:r>
            <a:endParaRPr lang="en-GB" noProof="0" dirty="0"/>
          </a:p>
        </p:txBody>
      </p:sp>
      <p:sp>
        <p:nvSpPr>
          <p:cNvPr id="4" name="3 Marcador de número de diapositiva"/>
          <p:cNvSpPr>
            <a:spLocks noGrp="1"/>
          </p:cNvSpPr>
          <p:nvPr>
            <p:ph type="sldNum" sz="quarter" idx="10"/>
          </p:nvPr>
        </p:nvSpPr>
        <p:spPr/>
        <p:txBody>
          <a:bodyPr/>
          <a:lstStyle/>
          <a:p>
            <a:fld id="{FD59FDDF-B99F-442F-B40C-87431AF55291}" type="slidenum">
              <a:rPr lang="es-ES" smtClean="0"/>
              <a:t>1</a:t>
            </a:fld>
            <a:endParaRPr lang="es-ES"/>
          </a:p>
        </p:txBody>
      </p:sp>
    </p:spTree>
    <p:extLst>
      <p:ext uri="{BB962C8B-B14F-4D97-AF65-F5344CB8AC3E}">
        <p14:creationId xmlns:p14="http://schemas.microsoft.com/office/powerpoint/2010/main" val="2552042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GB" noProof="0" dirty="0" smtClean="0"/>
              <a:t>What were the objectives of this work? Well, the main objective was to increase my knowledge in the field of the computational methods in order to solve the conservation equations. However, in order to summarize all the knowledge obtained, a</a:t>
            </a:r>
            <a:r>
              <a:rPr lang="en-GB" baseline="0" noProof="0" dirty="0" smtClean="0"/>
              <a:t> second objective was to use these methods to solve a specific case.</a:t>
            </a:r>
          </a:p>
          <a:p>
            <a:r>
              <a:rPr lang="en-GB" baseline="0" noProof="0" dirty="0" smtClean="0"/>
              <a:t>To do so, the methodology was to begin solving some simple cases that required the use of numerical schemes. These cases would provide an introduction to different computational methods. For each case, the resolution began with the identification of the mathematical formulation needed to solve the problem. Then, a convenient discretization method was applied and, finally, a code was developed. At the end of the study, all this knowledge was applied to the specific case, following the same methodology</a:t>
            </a:r>
            <a:endParaRPr lang="en-GB" noProof="0" dirty="0"/>
          </a:p>
        </p:txBody>
      </p:sp>
      <p:sp>
        <p:nvSpPr>
          <p:cNvPr id="4" name="3 Marcador de número de diapositiva"/>
          <p:cNvSpPr>
            <a:spLocks noGrp="1"/>
          </p:cNvSpPr>
          <p:nvPr>
            <p:ph type="sldNum" sz="quarter" idx="10"/>
          </p:nvPr>
        </p:nvSpPr>
        <p:spPr/>
        <p:txBody>
          <a:bodyPr/>
          <a:lstStyle/>
          <a:p>
            <a:fld id="{FD59FDDF-B99F-442F-B40C-87431AF55291}" type="slidenum">
              <a:rPr lang="es-ES" smtClean="0"/>
              <a:t>3</a:t>
            </a:fld>
            <a:endParaRPr lang="es-ES"/>
          </a:p>
        </p:txBody>
      </p:sp>
    </p:spTree>
    <p:extLst>
      <p:ext uri="{BB962C8B-B14F-4D97-AF65-F5344CB8AC3E}">
        <p14:creationId xmlns:p14="http://schemas.microsoft.com/office/powerpoint/2010/main" val="2210548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3" name="22 Rectángulo"/>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Rectángulo"/>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Rectángulo"/>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Rectángulo"/>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26 Rectángulo"/>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29 Rectángulo redondeado"/>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30 Rectángulo redondeado"/>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6 Rectángulo"/>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9 Rectángulo"/>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10 Rectángulo"/>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Rectángulo"/>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7 Título"/>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705600" y="4206240"/>
            <a:ext cx="960120" cy="457200"/>
          </a:xfrm>
        </p:spPr>
        <p:txBody>
          <a:bodyPr/>
          <a:lstStyle/>
          <a:p>
            <a:fld id="{3BD59D99-EEA4-4089-BF26-C9E4D06201E8}" type="datetimeFigureOut">
              <a:rPr lang="es-ES" smtClean="0"/>
              <a:t>29/06/2017</a:t>
            </a:fld>
            <a:endParaRPr lang="es-ES" dirty="0"/>
          </a:p>
        </p:txBody>
      </p:sp>
      <p:sp>
        <p:nvSpPr>
          <p:cNvPr id="17" name="16 Marcador de pie de página"/>
          <p:cNvSpPr>
            <a:spLocks noGrp="1"/>
          </p:cNvSpPr>
          <p:nvPr>
            <p:ph type="ftr" sz="quarter" idx="11"/>
          </p:nvPr>
        </p:nvSpPr>
        <p:spPr>
          <a:xfrm>
            <a:off x="5410200" y="4205288"/>
            <a:ext cx="1295400" cy="457200"/>
          </a:xfrm>
        </p:spPr>
        <p:txBody>
          <a:bodyPr/>
          <a:lstStyle/>
          <a:p>
            <a:endParaRPr lang="es-ES" dirty="0"/>
          </a:p>
        </p:txBody>
      </p:sp>
      <p:sp>
        <p:nvSpPr>
          <p:cNvPr id="29" name="28 Marcador de número de diapositiva"/>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EBD815B1-5062-4DDA-B7EA-0EA0DA462100}" type="slidenum">
              <a:rPr lang="es-ES" smtClean="0"/>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3BD59D99-EEA4-4089-BF26-C9E4D06201E8}" type="datetimeFigureOut">
              <a:rPr lang="es-ES" smtClean="0"/>
              <a:t>29/06/2017</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EBD815B1-5062-4DDA-B7EA-0EA0DA462100}" type="slidenum">
              <a:rPr lang="es-ES" smtClean="0"/>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1143000"/>
            <a:ext cx="1905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143000"/>
            <a:ext cx="62484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3BD59D99-EEA4-4089-BF26-C9E4D06201E8}" type="datetimeFigureOut">
              <a:rPr lang="es-ES" smtClean="0"/>
              <a:t>29/06/2017</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EBD815B1-5062-4DDA-B7EA-0EA0DA462100}" type="slidenum">
              <a:rPr lang="es-ES" smtClean="0"/>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3BD59D99-EEA4-4089-BF26-C9E4D06201E8}" type="datetimeFigureOut">
              <a:rPr lang="es-ES" smtClean="0"/>
              <a:t>29/06/2017</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EBD815B1-5062-4DDA-B7EA-0EA0DA462100}" type="slidenum">
              <a:rPr lang="es-ES" smtClean="0"/>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3BD59D99-EEA4-4089-BF26-C9E4D06201E8}" type="datetimeFigureOut">
              <a:rPr lang="es-ES" smtClean="0"/>
              <a:t>29/06/2017</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EBD815B1-5062-4DDA-B7EA-0EA0DA462100}" type="slidenum">
              <a:rPr lang="es-ES" smtClean="0"/>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3BD59D99-EEA4-4089-BF26-C9E4D06201E8}" type="datetimeFigureOut">
              <a:rPr lang="es-ES" smtClean="0"/>
              <a:t>29/06/2017</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EBD815B1-5062-4DDA-B7EA-0EA0DA462100}" type="slidenum">
              <a:rPr lang="es-ES" smtClean="0"/>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381000" y="1143000"/>
            <a:ext cx="8382000" cy="1069848"/>
          </a:xfrm>
        </p:spPr>
        <p:txBody>
          <a:bodyPr anchor="ctr"/>
          <a:lstStyle>
            <a:lvl1pPr>
              <a:defRPr sz="4000" b="0" i="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fecha"/>
          <p:cNvSpPr>
            <a:spLocks noGrp="1"/>
          </p:cNvSpPr>
          <p:nvPr>
            <p:ph type="dt" sz="half" idx="10"/>
          </p:nvPr>
        </p:nvSpPr>
        <p:spPr/>
        <p:txBody>
          <a:bodyPr rtlCol="0"/>
          <a:lstStyle/>
          <a:p>
            <a:fld id="{3BD59D99-EEA4-4089-BF26-C9E4D06201E8}" type="datetimeFigureOut">
              <a:rPr lang="es-ES" smtClean="0"/>
              <a:t>29/06/2017</a:t>
            </a:fld>
            <a:endParaRPr lang="es-ES" dirty="0"/>
          </a:p>
        </p:txBody>
      </p:sp>
      <p:sp>
        <p:nvSpPr>
          <p:cNvPr id="27" name="26 Marcador de número de diapositiva"/>
          <p:cNvSpPr>
            <a:spLocks noGrp="1"/>
          </p:cNvSpPr>
          <p:nvPr>
            <p:ph type="sldNum" sz="quarter" idx="11"/>
          </p:nvPr>
        </p:nvSpPr>
        <p:spPr/>
        <p:txBody>
          <a:bodyPr rtlCol="0"/>
          <a:lstStyle/>
          <a:p>
            <a:fld id="{EBD815B1-5062-4DDA-B7EA-0EA0DA462100}" type="slidenum">
              <a:rPr lang="es-ES" smtClean="0"/>
              <a:t>‹Nº›</a:t>
            </a:fld>
            <a:endParaRPr lang="es-ES" dirty="0"/>
          </a:p>
        </p:txBody>
      </p:sp>
      <p:sp>
        <p:nvSpPr>
          <p:cNvPr id="28" name="27 Marcador de pie de página"/>
          <p:cNvSpPr>
            <a:spLocks noGrp="1"/>
          </p:cNvSpPr>
          <p:nvPr>
            <p:ph type="ftr" sz="quarter" idx="12"/>
          </p:nvPr>
        </p:nvSpPr>
        <p:spPr/>
        <p:txBody>
          <a:bodyPr rtlCol="0"/>
          <a:lstStyle/>
          <a:p>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a:xfrm>
            <a:off x="6583680" y="612648"/>
            <a:ext cx="957264" cy="457200"/>
          </a:xfrm>
        </p:spPr>
        <p:txBody>
          <a:bodyPr/>
          <a:lstStyle/>
          <a:p>
            <a:fld id="{3BD59D99-EEA4-4089-BF26-C9E4D06201E8}" type="datetimeFigureOut">
              <a:rPr lang="es-ES" smtClean="0"/>
              <a:t>29/06/2017</a:t>
            </a:fld>
            <a:endParaRPr lang="es-ES" dirty="0"/>
          </a:p>
        </p:txBody>
      </p:sp>
      <p:sp>
        <p:nvSpPr>
          <p:cNvPr id="4" name="3 Marcador de pie de página"/>
          <p:cNvSpPr>
            <a:spLocks noGrp="1"/>
          </p:cNvSpPr>
          <p:nvPr>
            <p:ph type="ftr" sz="quarter" idx="11"/>
          </p:nvPr>
        </p:nvSpPr>
        <p:spPr>
          <a:xfrm>
            <a:off x="5257800" y="612648"/>
            <a:ext cx="1325880" cy="457200"/>
          </a:xfrm>
        </p:spPr>
        <p:txBody>
          <a:bodyPr/>
          <a:lstStyle/>
          <a:p>
            <a:endParaRPr lang="es-ES" dirty="0"/>
          </a:p>
        </p:txBody>
      </p:sp>
      <p:sp>
        <p:nvSpPr>
          <p:cNvPr id="5" name="4 Marcador de número de diapositiva"/>
          <p:cNvSpPr>
            <a:spLocks noGrp="1"/>
          </p:cNvSpPr>
          <p:nvPr>
            <p:ph type="sldNum" sz="quarter" idx="12"/>
          </p:nvPr>
        </p:nvSpPr>
        <p:spPr>
          <a:xfrm>
            <a:off x="8174736" y="2272"/>
            <a:ext cx="762000" cy="365760"/>
          </a:xfrm>
        </p:spPr>
        <p:txBody>
          <a:bodyPr/>
          <a:lstStyle/>
          <a:p>
            <a:fld id="{EBD815B1-5062-4DDA-B7EA-0EA0DA462100}" type="slidenum">
              <a:rPr lang="es-ES" smtClean="0"/>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BD59D99-EEA4-4089-BF26-C9E4D06201E8}" type="datetimeFigureOut">
              <a:rPr lang="es-ES" smtClean="0"/>
              <a:t>29/06/2017</a:t>
            </a:fld>
            <a:endParaRPr lang="es-ES" dirty="0"/>
          </a:p>
        </p:txBody>
      </p:sp>
      <p:sp>
        <p:nvSpPr>
          <p:cNvPr id="3" name="2 Marcador de pie de página"/>
          <p:cNvSpPr>
            <a:spLocks noGrp="1"/>
          </p:cNvSpPr>
          <p:nvPr>
            <p:ph type="ftr" sz="quarter" idx="11"/>
          </p:nvPr>
        </p:nvSpPr>
        <p:spPr/>
        <p:txBody>
          <a:bodyPr/>
          <a:lstStyle/>
          <a:p>
            <a:endParaRPr lang="es-ES" dirty="0"/>
          </a:p>
        </p:txBody>
      </p:sp>
      <p:sp>
        <p:nvSpPr>
          <p:cNvPr id="4" name="3 Marcador de número de diapositiva"/>
          <p:cNvSpPr>
            <a:spLocks noGrp="1"/>
          </p:cNvSpPr>
          <p:nvPr>
            <p:ph type="sldNum" sz="quarter" idx="12"/>
          </p:nvPr>
        </p:nvSpPr>
        <p:spPr/>
        <p:txBody>
          <a:bodyPr/>
          <a:lstStyle/>
          <a:p>
            <a:fld id="{EBD815B1-5062-4DDA-B7EA-0EA0DA462100}" type="slidenum">
              <a:rPr lang="es-ES" smtClean="0"/>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353496" y="1101970"/>
            <a:ext cx="3383280" cy="877824"/>
          </a:xfrm>
        </p:spPr>
        <p:txBody>
          <a:bodyPr anchor="b"/>
          <a:lstStyle>
            <a:lvl1pPr algn="l">
              <a:buNone/>
              <a:defRPr sz="1800" b="1"/>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3BD59D99-EEA4-4089-BF26-C9E4D06201E8}" type="datetimeFigureOut">
              <a:rPr lang="es-ES" smtClean="0"/>
              <a:t>29/06/2017</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EBD815B1-5062-4DDA-B7EA-0EA0DA462100}" type="slidenum">
              <a:rPr lang="es-ES" smtClean="0"/>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s-ES" dirty="0" smtClean="0"/>
              <a:t>Haga clic en el icono para agregar una imagen</a:t>
            </a:r>
            <a:endParaRPr kumimoji="0" lang="en-US" dirty="0"/>
          </a:p>
        </p:txBody>
      </p:sp>
      <p:sp>
        <p:nvSpPr>
          <p:cNvPr id="4" name="3 Marcador de texto"/>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3BD59D99-EEA4-4089-BF26-C9E4D06201E8}" type="datetimeFigureOut">
              <a:rPr lang="es-ES" smtClean="0"/>
              <a:t>29/06/2017</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EBD815B1-5062-4DDA-B7EA-0EA0DA462100}" type="slidenum">
              <a:rPr lang="es-ES" smtClean="0"/>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27 Rectángulo"/>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Rectángulo"/>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29 Rectángulo"/>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30 Rectángulo"/>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31 Rectángulo"/>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32 Rectángulo redondeado"/>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33 Rectángulo redondeado"/>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34 Rectángulo"/>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35 Rectángulo"/>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36 Rectángulo"/>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37 Rectángulo"/>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38 Rectángulo"/>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39 Rectángulo"/>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Marcador de título"/>
          <p:cNvSpPr>
            <a:spLocks noGrp="1"/>
          </p:cNvSpPr>
          <p:nvPr>
            <p:ph type="title"/>
          </p:nvPr>
        </p:nvSpPr>
        <p:spPr>
          <a:xfrm>
            <a:off x="457200" y="1143000"/>
            <a:ext cx="8229600" cy="10668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BD59D99-EEA4-4089-BF26-C9E4D06201E8}" type="datetimeFigureOut">
              <a:rPr lang="es-ES" smtClean="0"/>
              <a:t>29/06/2017</a:t>
            </a:fld>
            <a:endParaRPr lang="es-ES" dirty="0"/>
          </a:p>
        </p:txBody>
      </p:sp>
      <p:sp>
        <p:nvSpPr>
          <p:cNvPr id="3" name="2 Marcador de pie de página"/>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s-ES" dirty="0"/>
          </a:p>
        </p:txBody>
      </p:sp>
      <p:sp>
        <p:nvSpPr>
          <p:cNvPr id="23" name="22 Marcador de número de diapositiva"/>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EBD815B1-5062-4DDA-B7EA-0EA0DA462100}" type="slidenum">
              <a:rPr lang="es-ES" smtClean="0"/>
              <a:t>‹Nº›</a:t>
            </a:fld>
            <a:endParaRPr lang="es-E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 Id="rId9" Type="http://schemas.openxmlformats.org/officeDocument/2006/relationships/image" Target="../media/image50.png"/></Relationships>
</file>

<file path=ppt/slides/_rels/slide12.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 Id="rId9" Type="http://schemas.openxmlformats.org/officeDocument/2006/relationships/image" Target="../media/image50.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1.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4.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196752"/>
            <a:ext cx="8458200" cy="2531144"/>
          </a:xfrm>
        </p:spPr>
        <p:txBody>
          <a:bodyPr>
            <a:noAutofit/>
          </a:bodyPr>
          <a:lstStyle/>
          <a:p>
            <a:r>
              <a:rPr lang="en-GB" sz="3200" b="1" dirty="0" smtClean="0"/>
              <a:t>Study for the computational resolution of conservation equations of mass, momentum and energy. Possible application to different aeronautical and industrial engineering problems: Case 1B</a:t>
            </a:r>
            <a:endParaRPr lang="en-GB" sz="3200" b="1" dirty="0"/>
          </a:p>
        </p:txBody>
      </p:sp>
      <p:sp>
        <p:nvSpPr>
          <p:cNvPr id="3" name="2 Subtítulo"/>
          <p:cNvSpPr>
            <a:spLocks noGrp="1"/>
          </p:cNvSpPr>
          <p:nvPr>
            <p:ph type="subTitle" idx="1"/>
          </p:nvPr>
        </p:nvSpPr>
        <p:spPr>
          <a:xfrm>
            <a:off x="179512" y="4221088"/>
            <a:ext cx="4953000" cy="1752600"/>
          </a:xfrm>
        </p:spPr>
        <p:txBody>
          <a:bodyPr>
            <a:normAutofit fontScale="70000" lnSpcReduction="20000"/>
          </a:bodyPr>
          <a:lstStyle/>
          <a:p>
            <a:r>
              <a:rPr lang="en-GB" b="1" dirty="0" smtClean="0"/>
              <a:t>Author:</a:t>
            </a:r>
            <a:r>
              <a:rPr lang="en-GB" dirty="0" smtClean="0"/>
              <a:t> Laura </a:t>
            </a:r>
            <a:r>
              <a:rPr lang="en-GB" dirty="0" err="1" smtClean="0"/>
              <a:t>Pla</a:t>
            </a:r>
            <a:r>
              <a:rPr lang="en-GB" dirty="0" smtClean="0"/>
              <a:t> </a:t>
            </a:r>
            <a:r>
              <a:rPr lang="en-GB" dirty="0" err="1" smtClean="0"/>
              <a:t>Olea</a:t>
            </a:r>
            <a:endParaRPr lang="en-GB" dirty="0" smtClean="0"/>
          </a:p>
          <a:p>
            <a:r>
              <a:rPr lang="en-GB" b="1" dirty="0" smtClean="0"/>
              <a:t>Director:</a:t>
            </a:r>
            <a:r>
              <a:rPr lang="en-GB" dirty="0" smtClean="0"/>
              <a:t> Carlos David Perez </a:t>
            </a:r>
            <a:r>
              <a:rPr lang="en-GB" dirty="0" err="1" smtClean="0"/>
              <a:t>Segarra</a:t>
            </a:r>
            <a:endParaRPr lang="en-GB" dirty="0" smtClean="0"/>
          </a:p>
          <a:p>
            <a:r>
              <a:rPr lang="en-GB" b="1" dirty="0" smtClean="0"/>
              <a:t>Co-Director:</a:t>
            </a:r>
            <a:r>
              <a:rPr lang="en-GB" dirty="0" smtClean="0"/>
              <a:t> </a:t>
            </a:r>
            <a:r>
              <a:rPr lang="en-GB" dirty="0" err="1" smtClean="0"/>
              <a:t>Asensio</a:t>
            </a:r>
            <a:r>
              <a:rPr lang="en-GB" dirty="0" smtClean="0"/>
              <a:t> </a:t>
            </a:r>
            <a:r>
              <a:rPr lang="en-GB" dirty="0" err="1" smtClean="0"/>
              <a:t>Oliva</a:t>
            </a:r>
            <a:r>
              <a:rPr lang="en-GB" dirty="0" smtClean="0"/>
              <a:t> </a:t>
            </a:r>
            <a:r>
              <a:rPr lang="en-GB" dirty="0" err="1" smtClean="0"/>
              <a:t>Llena</a:t>
            </a:r>
            <a:endParaRPr lang="en-GB" dirty="0" smtClean="0"/>
          </a:p>
          <a:p>
            <a:r>
              <a:rPr lang="en-GB" b="1" dirty="0" smtClean="0"/>
              <a:t>Degree:</a:t>
            </a:r>
            <a:r>
              <a:rPr lang="en-GB" dirty="0" smtClean="0"/>
              <a:t> </a:t>
            </a:r>
            <a:r>
              <a:rPr lang="en-GB" dirty="0" err="1" smtClean="0"/>
              <a:t>Grau</a:t>
            </a:r>
            <a:r>
              <a:rPr lang="en-GB" dirty="0" smtClean="0"/>
              <a:t> en </a:t>
            </a:r>
            <a:r>
              <a:rPr lang="en-GB" dirty="0" err="1" smtClean="0"/>
              <a:t>Enginyeria</a:t>
            </a:r>
            <a:r>
              <a:rPr lang="en-GB" dirty="0" smtClean="0"/>
              <a:t> en </a:t>
            </a:r>
            <a:r>
              <a:rPr lang="en-GB" dirty="0" err="1" smtClean="0"/>
              <a:t>Tecnologies</a:t>
            </a:r>
            <a:r>
              <a:rPr lang="en-GB" dirty="0" smtClean="0"/>
              <a:t> </a:t>
            </a:r>
            <a:r>
              <a:rPr lang="en-GB" dirty="0" err="1" smtClean="0"/>
              <a:t>Aeroespacials</a:t>
            </a:r>
            <a:endParaRPr lang="en-GB" dirty="0" smtClean="0"/>
          </a:p>
          <a:p>
            <a:r>
              <a:rPr lang="en-GB" b="1" dirty="0" smtClean="0"/>
              <a:t>Delivery date:</a:t>
            </a:r>
            <a:r>
              <a:rPr lang="en-GB" dirty="0" smtClean="0"/>
              <a:t> 10-06-2017 (Spring 2016-2017)</a:t>
            </a:r>
            <a:endParaRPr lang="en-GB" dirty="0"/>
          </a:p>
        </p:txBody>
      </p:sp>
    </p:spTree>
    <p:extLst>
      <p:ext uri="{BB962C8B-B14F-4D97-AF65-F5344CB8AC3E}">
        <p14:creationId xmlns:p14="http://schemas.microsoft.com/office/powerpoint/2010/main" val="27024684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a:bodyPr>
              <a:lstStyle/>
              <a:p>
                <a:r>
                  <a:rPr lang="en-GB" sz="2000" dirty="0" smtClean="0"/>
                  <a:t>Conservation of mass and momentum</a:t>
                </a:r>
              </a:p>
              <a:p>
                <a:pPr marL="109728" indent="0">
                  <a:buNone/>
                </a:pPr>
                <a14:m>
                  <m:oMathPara xmlns:m="http://schemas.openxmlformats.org/officeDocument/2006/math">
                    <m:oMathParaPr>
                      <m:jc m:val="centerGroup"/>
                    </m:oMathParaPr>
                    <m:oMath xmlns:m="http://schemas.openxmlformats.org/officeDocument/2006/math">
                      <m:d>
                        <m:dPr>
                          <m:begChr m:val="{"/>
                          <m:endChr m:val=""/>
                          <m:ctrlPr>
                            <a:rPr lang="es-ES" sz="2000" i="1" smtClean="0">
                              <a:latin typeface="Cambria Math"/>
                            </a:rPr>
                          </m:ctrlPr>
                        </m:dPr>
                        <m:e>
                          <m:eqArr>
                            <m:eqArrPr>
                              <m:ctrlPr>
                                <a:rPr lang="es-ES" sz="2000" i="1">
                                  <a:latin typeface="Cambria Math"/>
                                </a:rPr>
                              </m:ctrlPr>
                            </m:eqArrPr>
                            <m:e>
                              <m:r>
                                <a:rPr lang="en-GB" sz="2000">
                                  <a:latin typeface="Cambria Math"/>
                                </a:rPr>
                                <m:t>𝛻</m:t>
                              </m:r>
                              <m:r>
                                <a:rPr lang="en-GB" sz="2000" i="1">
                                  <a:latin typeface="Cambria Math"/>
                                </a:rPr>
                                <m:t>·</m:t>
                              </m:r>
                              <m:acc>
                                <m:accPr>
                                  <m:chr m:val="⃗"/>
                                  <m:ctrlPr>
                                    <a:rPr lang="es-ES" sz="2000" i="1">
                                      <a:latin typeface="Cambria Math"/>
                                    </a:rPr>
                                  </m:ctrlPr>
                                </m:accPr>
                                <m:e>
                                  <m:r>
                                    <a:rPr lang="en-GB" sz="2000" i="1">
                                      <a:latin typeface="Cambria Math"/>
                                    </a:rPr>
                                    <m:t>𝑣</m:t>
                                  </m:r>
                                </m:e>
                              </m:acc>
                              <m:r>
                                <a:rPr lang="en-GB" sz="2000" i="1">
                                  <a:latin typeface="Cambria Math"/>
                                </a:rPr>
                                <m:t>=0</m:t>
                              </m:r>
                            </m:e>
                            <m:e>
                              <m:r>
                                <a:rPr lang="en-GB" sz="2000" i="1">
                                  <a:latin typeface="Cambria Math"/>
                                </a:rPr>
                                <m:t>𝜌</m:t>
                              </m:r>
                              <m:f>
                                <m:fPr>
                                  <m:ctrlPr>
                                    <a:rPr lang="es-ES" sz="2000" i="1">
                                      <a:latin typeface="Cambria Math"/>
                                    </a:rPr>
                                  </m:ctrlPr>
                                </m:fPr>
                                <m:num>
                                  <m:r>
                                    <a:rPr lang="en-GB" sz="2000" i="1">
                                      <a:latin typeface="Cambria Math"/>
                                    </a:rPr>
                                    <m:t>𝜕</m:t>
                                  </m:r>
                                  <m:acc>
                                    <m:accPr>
                                      <m:chr m:val="⃗"/>
                                      <m:ctrlPr>
                                        <a:rPr lang="es-ES" sz="2000" i="1">
                                          <a:latin typeface="Cambria Math"/>
                                        </a:rPr>
                                      </m:ctrlPr>
                                    </m:accPr>
                                    <m:e>
                                      <m:r>
                                        <a:rPr lang="en-GB" sz="2000" i="1">
                                          <a:latin typeface="Cambria Math"/>
                                        </a:rPr>
                                        <m:t>𝑣</m:t>
                                      </m:r>
                                    </m:e>
                                  </m:acc>
                                </m:num>
                                <m:den>
                                  <m:r>
                                    <a:rPr lang="en-GB" sz="2000" i="1">
                                      <a:latin typeface="Cambria Math"/>
                                    </a:rPr>
                                    <m:t>𝜕</m:t>
                                  </m:r>
                                  <m:r>
                                    <a:rPr lang="en-GB" sz="2000" i="1">
                                      <a:latin typeface="Cambria Math"/>
                                    </a:rPr>
                                    <m:t>𝑡</m:t>
                                  </m:r>
                                </m:den>
                              </m:f>
                              <m:r>
                                <a:rPr lang="en-GB" sz="2000" i="1">
                                  <a:latin typeface="Cambria Math"/>
                                </a:rPr>
                                <m:t>+</m:t>
                              </m:r>
                              <m:r>
                                <a:rPr lang="en-GB" sz="2000" i="1">
                                  <a:latin typeface="Cambria Math"/>
                                </a:rPr>
                                <m:t>𝜌</m:t>
                              </m:r>
                              <m:d>
                                <m:dPr>
                                  <m:ctrlPr>
                                    <a:rPr lang="es-ES" sz="2000" i="1">
                                      <a:latin typeface="Cambria Math"/>
                                    </a:rPr>
                                  </m:ctrlPr>
                                </m:dPr>
                                <m:e>
                                  <m:acc>
                                    <m:accPr>
                                      <m:chr m:val="⃗"/>
                                      <m:ctrlPr>
                                        <a:rPr lang="es-ES" sz="2000" i="1">
                                          <a:latin typeface="Cambria Math"/>
                                        </a:rPr>
                                      </m:ctrlPr>
                                    </m:accPr>
                                    <m:e>
                                      <m:r>
                                        <a:rPr lang="en-GB" sz="2000" i="1">
                                          <a:latin typeface="Cambria Math"/>
                                        </a:rPr>
                                        <m:t>𝑣</m:t>
                                      </m:r>
                                    </m:e>
                                  </m:acc>
                                  <m:r>
                                    <a:rPr lang="en-GB" sz="2000" i="1">
                                      <a:latin typeface="Cambria Math"/>
                                    </a:rPr>
                                    <m:t>·</m:t>
                                  </m:r>
                                  <m:r>
                                    <a:rPr lang="en-GB" sz="2000">
                                      <a:latin typeface="Cambria Math"/>
                                    </a:rPr>
                                    <m:t>𝛻</m:t>
                                  </m:r>
                                </m:e>
                              </m:d>
                              <m:acc>
                                <m:accPr>
                                  <m:chr m:val="⃗"/>
                                  <m:ctrlPr>
                                    <a:rPr lang="es-ES" sz="2000" i="1">
                                      <a:latin typeface="Cambria Math"/>
                                    </a:rPr>
                                  </m:ctrlPr>
                                </m:accPr>
                                <m:e>
                                  <m:r>
                                    <a:rPr lang="en-GB" sz="2000" i="1">
                                      <a:latin typeface="Cambria Math"/>
                                    </a:rPr>
                                    <m:t>𝑣</m:t>
                                  </m:r>
                                </m:e>
                              </m:acc>
                              <m:r>
                                <a:rPr lang="en-GB" sz="2000" i="1">
                                  <a:latin typeface="Cambria Math"/>
                                </a:rPr>
                                <m:t>=−</m:t>
                              </m:r>
                              <m:r>
                                <a:rPr lang="en-GB" sz="2000">
                                  <a:latin typeface="Cambria Math"/>
                                </a:rPr>
                                <m:t>𝛻</m:t>
                              </m:r>
                              <m:r>
                                <a:rPr lang="en-GB" sz="2000" i="1">
                                  <a:latin typeface="Cambria Math"/>
                                </a:rPr>
                                <m:t>𝑝</m:t>
                              </m:r>
                              <m:r>
                                <a:rPr lang="en-GB" sz="2000" i="1">
                                  <a:latin typeface="Cambria Math"/>
                                </a:rPr>
                                <m:t>+</m:t>
                              </m:r>
                              <m:r>
                                <a:rPr lang="en-GB" sz="2000" i="1">
                                  <a:latin typeface="Cambria Math"/>
                                </a:rPr>
                                <m:t>𝜇</m:t>
                              </m:r>
                              <m:sSup>
                                <m:sSupPr>
                                  <m:ctrlPr>
                                    <a:rPr lang="es-ES" sz="2000" i="1">
                                      <a:latin typeface="Cambria Math"/>
                                    </a:rPr>
                                  </m:ctrlPr>
                                </m:sSupPr>
                                <m:e>
                                  <m:r>
                                    <a:rPr lang="en-GB" sz="2000">
                                      <a:latin typeface="Cambria Math"/>
                                    </a:rPr>
                                    <m:t>𝛻</m:t>
                                  </m:r>
                                </m:e>
                                <m:sup>
                                  <m:r>
                                    <a:rPr lang="en-GB" sz="2000" i="1">
                                      <a:latin typeface="Cambria Math"/>
                                    </a:rPr>
                                    <m:t>2</m:t>
                                  </m:r>
                                </m:sup>
                              </m:sSup>
                              <m:acc>
                                <m:accPr>
                                  <m:chr m:val="⃗"/>
                                  <m:ctrlPr>
                                    <a:rPr lang="es-ES" sz="2000" i="1">
                                      <a:latin typeface="Cambria Math"/>
                                    </a:rPr>
                                  </m:ctrlPr>
                                </m:accPr>
                                <m:e>
                                  <m:r>
                                    <a:rPr lang="en-GB" sz="2000" i="1">
                                      <a:latin typeface="Cambria Math"/>
                                    </a:rPr>
                                    <m:t>𝑣</m:t>
                                  </m:r>
                                </m:e>
                              </m:acc>
                            </m:e>
                          </m:eqArr>
                        </m:e>
                      </m:d>
                    </m:oMath>
                  </m:oMathPara>
                </a14:m>
                <a:endParaRPr lang="en-GB" sz="2000" dirty="0" smtClean="0"/>
              </a:p>
              <a:p>
                <a:r>
                  <a:rPr lang="en-GB" sz="2000" dirty="0" smtClean="0"/>
                  <a:t>Transient</a:t>
                </a:r>
              </a:p>
              <a:p>
                <a:r>
                  <a:rPr lang="en-GB" sz="2000" dirty="0" smtClean="0"/>
                  <a:t>Incompressible</a:t>
                </a:r>
                <a:endParaRPr lang="en-GB" sz="20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2"/>
                <a:stretch>
                  <a:fillRect t="-845"/>
                </a:stretch>
              </a:blipFill>
            </p:spPr>
            <p:txBody>
              <a:bodyPr/>
              <a:lstStyle/>
              <a:p>
                <a:r>
                  <a:rPr lang="es-ES">
                    <a:noFill/>
                  </a:rPr>
                  <a:t> </a:t>
                </a:r>
              </a:p>
            </p:txBody>
          </p:sp>
        </mc:Fallback>
      </mc:AlternateContent>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26089" y="4802562"/>
            <a:ext cx="833943" cy="738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Título"/>
          <p:cNvSpPr>
            <a:spLocks noGrp="1"/>
          </p:cNvSpPr>
          <p:nvPr>
            <p:ph type="title"/>
          </p:nvPr>
        </p:nvSpPr>
        <p:spPr/>
        <p:txBody>
          <a:bodyPr/>
          <a:lstStyle/>
          <a:p>
            <a:r>
              <a:rPr lang="en-GB" dirty="0" smtClean="0"/>
              <a:t>Driven cavity problem</a:t>
            </a:r>
            <a:endParaRPr lang="en-GB" dirty="0"/>
          </a:p>
        </p:txBody>
      </p:sp>
      <p:sp>
        <p:nvSpPr>
          <p:cNvPr id="4" name="3 CuadroTexto"/>
          <p:cNvSpPr txBox="1"/>
          <p:nvPr/>
        </p:nvSpPr>
        <p:spPr>
          <a:xfrm>
            <a:off x="1808735" y="4941164"/>
            <a:ext cx="5400600" cy="461665"/>
          </a:xfrm>
          <a:prstGeom prst="rect">
            <a:avLst/>
          </a:prstGeom>
          <a:noFill/>
        </p:spPr>
        <p:txBody>
          <a:bodyPr wrap="square" rtlCol="0">
            <a:spAutoFit/>
          </a:bodyPr>
          <a:lstStyle/>
          <a:p>
            <a:pPr algn="ctr"/>
            <a:r>
              <a:rPr lang="en-GB" sz="2400" dirty="0" smtClean="0"/>
              <a:t>Velocity	Pressure</a:t>
            </a:r>
            <a:endParaRPr lang="en-GB" sz="2400" dirty="0"/>
          </a:p>
        </p:txBody>
      </p:sp>
      <p:sp>
        <p:nvSpPr>
          <p:cNvPr id="6" name="5 CuadroTexto"/>
          <p:cNvSpPr txBox="1"/>
          <p:nvPr/>
        </p:nvSpPr>
        <p:spPr>
          <a:xfrm>
            <a:off x="5176932" y="0"/>
            <a:ext cx="3967068" cy="369332"/>
          </a:xfrm>
          <a:prstGeom prst="rect">
            <a:avLst/>
          </a:prstGeom>
          <a:noFill/>
        </p:spPr>
        <p:txBody>
          <a:bodyPr wrap="square" rtlCol="0">
            <a:spAutoFit/>
          </a:bodyPr>
          <a:lstStyle/>
          <a:p>
            <a:r>
              <a:rPr lang="en-GB" dirty="0" smtClean="0">
                <a:solidFill>
                  <a:schemeClr val="bg1"/>
                </a:solidFill>
              </a:rPr>
              <a:t>Basic cases – Driven cavity problem</a:t>
            </a:r>
            <a:endParaRPr lang="en-GB" dirty="0">
              <a:solidFill>
                <a:schemeClr val="bg1"/>
              </a:solidFill>
            </a:endParaRPr>
          </a:p>
        </p:txBody>
      </p:sp>
    </p:spTree>
    <p:extLst>
      <p:ext uri="{BB962C8B-B14F-4D97-AF65-F5344CB8AC3E}">
        <p14:creationId xmlns:p14="http://schemas.microsoft.com/office/powerpoint/2010/main" val="2445205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04664"/>
            <a:ext cx="8229600" cy="1066800"/>
          </a:xfrm>
        </p:spPr>
        <p:txBody>
          <a:bodyPr/>
          <a:lstStyle/>
          <a:p>
            <a:r>
              <a:rPr lang="en-GB" dirty="0" smtClean="0"/>
              <a:t>Fractional Step Method</a:t>
            </a:r>
            <a:endParaRPr lang="en-GB" dirty="0"/>
          </a:p>
        </p:txBody>
      </p:sp>
      <mc:AlternateContent xmlns:mc="http://schemas.openxmlformats.org/markup-compatibility/2006" xmlns:a14="http://schemas.microsoft.com/office/drawing/2010/main">
        <mc:Choice Requires="a14">
          <p:sp>
            <p:nvSpPr>
              <p:cNvPr id="4" name="2 Marcador de contenido"/>
              <p:cNvSpPr txBox="1">
                <a:spLocks/>
              </p:cNvSpPr>
              <p:nvPr/>
            </p:nvSpPr>
            <p:spPr>
              <a:xfrm>
                <a:off x="438354" y="1988840"/>
                <a:ext cx="7850832" cy="4771592"/>
              </a:xfrm>
              <a:prstGeom prst="rect">
                <a:avLst/>
              </a:prstGeom>
            </p:spPr>
            <p:style>
              <a:lnRef idx="2">
                <a:schemeClr val="accent1"/>
              </a:lnRef>
              <a:fillRef idx="1">
                <a:schemeClr val="lt1"/>
              </a:fillRef>
              <a:effectRef idx="0">
                <a:schemeClr val="accent1"/>
              </a:effectRef>
              <a:fontRef idx="minor">
                <a:schemeClr val="dk1"/>
              </a:fontRef>
            </p:style>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GB" sz="2000" dirty="0" smtClean="0"/>
                  <a:t>Algorithm</a:t>
                </a:r>
              </a:p>
              <a:p>
                <a:pPr marL="754380" lvl="1" indent="-342900">
                  <a:buFont typeface="+mj-lt"/>
                  <a:buAutoNum type="arabicPeriod"/>
                </a:pPr>
                <a:r>
                  <a:rPr lang="en-GB" sz="1800" dirty="0" smtClean="0"/>
                  <a:t>Evaluate </a:t>
                </a:r>
                <a14:m>
                  <m:oMath xmlns:m="http://schemas.openxmlformats.org/officeDocument/2006/math">
                    <m:sSup>
                      <m:sSupPr>
                        <m:ctrlPr>
                          <a:rPr lang="en-GB" sz="1800" i="1" smtClean="0">
                            <a:latin typeface="Cambria Math"/>
                          </a:rPr>
                        </m:ctrlPr>
                      </m:sSupPr>
                      <m:e>
                        <m:r>
                          <a:rPr lang="es-ES" sz="1800" b="0" i="1" smtClean="0">
                            <a:latin typeface="Cambria Math"/>
                          </a:rPr>
                          <m:t>𝑅</m:t>
                        </m:r>
                      </m:e>
                      <m:sup>
                        <m:r>
                          <a:rPr lang="es-ES" sz="1800" b="0" i="1" smtClean="0">
                            <a:latin typeface="Cambria Math"/>
                          </a:rPr>
                          <m:t>𝑛</m:t>
                        </m:r>
                        <m:r>
                          <a:rPr lang="es-ES" sz="1800" b="0" i="1" smtClean="0">
                            <a:latin typeface="Cambria Math"/>
                          </a:rPr>
                          <m:t>+</m:t>
                        </m:r>
                        <m:f>
                          <m:fPr>
                            <m:ctrlPr>
                              <a:rPr lang="es-ES" sz="1800" b="0" i="1" smtClean="0">
                                <a:latin typeface="Cambria Math"/>
                              </a:rPr>
                            </m:ctrlPr>
                          </m:fPr>
                          <m:num>
                            <m:r>
                              <a:rPr lang="es-ES" sz="1800" b="0" i="1" smtClean="0">
                                <a:latin typeface="Cambria Math"/>
                              </a:rPr>
                              <m:t>1</m:t>
                            </m:r>
                          </m:num>
                          <m:den>
                            <m:r>
                              <a:rPr lang="es-ES" sz="1800" b="0" i="1" smtClean="0">
                                <a:latin typeface="Cambria Math"/>
                              </a:rPr>
                              <m:t>2</m:t>
                            </m:r>
                          </m:den>
                        </m:f>
                      </m:sup>
                    </m:sSup>
                    <m:d>
                      <m:dPr>
                        <m:ctrlPr>
                          <a:rPr lang="en-GB" sz="1800" i="1" smtClean="0">
                            <a:latin typeface="Cambria Math"/>
                          </a:rPr>
                        </m:ctrlPr>
                      </m:dPr>
                      <m:e>
                        <m:acc>
                          <m:accPr>
                            <m:chr m:val="⃗"/>
                            <m:ctrlPr>
                              <a:rPr lang="en-GB" sz="1800" i="1" smtClean="0">
                                <a:latin typeface="Cambria Math"/>
                              </a:rPr>
                            </m:ctrlPr>
                          </m:accPr>
                          <m:e>
                            <m:r>
                              <a:rPr lang="es-ES" sz="1800" b="0" i="1" smtClean="0">
                                <a:latin typeface="Cambria Math"/>
                              </a:rPr>
                              <m:t>𝑣</m:t>
                            </m:r>
                          </m:e>
                        </m:acc>
                      </m:e>
                    </m:d>
                  </m:oMath>
                </a14:m>
                <a:endParaRPr lang="en-GB" sz="1800" dirty="0" smtClean="0"/>
              </a:p>
              <a:p>
                <a:pPr marL="411480" lvl="1" indent="0">
                  <a:buNone/>
                </a:pPr>
                <a14:m>
                  <m:oMathPara xmlns:m="http://schemas.openxmlformats.org/officeDocument/2006/math">
                    <m:oMathParaPr>
                      <m:jc m:val="centerGroup"/>
                    </m:oMathParaPr>
                    <m:oMath xmlns:m="http://schemas.openxmlformats.org/officeDocument/2006/math">
                      <m:r>
                        <a:rPr lang="en-GB" sz="1800" i="1">
                          <a:latin typeface="Cambria Math"/>
                        </a:rPr>
                        <m:t>𝑅</m:t>
                      </m:r>
                      <m:d>
                        <m:dPr>
                          <m:ctrlPr>
                            <a:rPr lang="es-ES" sz="1800" i="1">
                              <a:latin typeface="Cambria Math"/>
                            </a:rPr>
                          </m:ctrlPr>
                        </m:dPr>
                        <m:e>
                          <m:acc>
                            <m:accPr>
                              <m:chr m:val="⃗"/>
                              <m:ctrlPr>
                                <a:rPr lang="es-ES" sz="1800" i="1">
                                  <a:latin typeface="Cambria Math"/>
                                </a:rPr>
                              </m:ctrlPr>
                            </m:accPr>
                            <m:e>
                              <m:r>
                                <a:rPr lang="en-GB" sz="1800" i="1">
                                  <a:latin typeface="Cambria Math"/>
                                </a:rPr>
                                <m:t>𝑣</m:t>
                              </m:r>
                            </m:e>
                          </m:acc>
                        </m:e>
                      </m:d>
                      <m:r>
                        <a:rPr lang="en-GB" sz="1800" i="1">
                          <a:latin typeface="Cambria Math"/>
                        </a:rPr>
                        <m:t>=−</m:t>
                      </m:r>
                      <m:d>
                        <m:dPr>
                          <m:ctrlPr>
                            <a:rPr lang="es-ES" sz="1800" i="1">
                              <a:latin typeface="Cambria Math"/>
                            </a:rPr>
                          </m:ctrlPr>
                        </m:dPr>
                        <m:e>
                          <m:r>
                            <a:rPr lang="en-GB" sz="1800" i="1">
                              <a:latin typeface="Cambria Math"/>
                            </a:rPr>
                            <m:t>𝜌</m:t>
                          </m:r>
                          <m:acc>
                            <m:accPr>
                              <m:chr m:val="⃗"/>
                              <m:ctrlPr>
                                <a:rPr lang="es-ES" sz="1800" i="1">
                                  <a:latin typeface="Cambria Math"/>
                                </a:rPr>
                              </m:ctrlPr>
                            </m:accPr>
                            <m:e>
                              <m:r>
                                <a:rPr lang="en-GB" sz="1800" i="1">
                                  <a:latin typeface="Cambria Math"/>
                                </a:rPr>
                                <m:t>𝑣</m:t>
                              </m:r>
                            </m:e>
                          </m:acc>
                          <m:r>
                            <a:rPr lang="en-GB" sz="1800" i="1">
                              <a:latin typeface="Cambria Math"/>
                            </a:rPr>
                            <m:t>·</m:t>
                          </m:r>
                          <m:r>
                            <a:rPr lang="en-GB" sz="1800">
                              <a:latin typeface="Cambria Math"/>
                            </a:rPr>
                            <m:t>𝛻</m:t>
                          </m:r>
                        </m:e>
                      </m:d>
                      <m:acc>
                        <m:accPr>
                          <m:chr m:val="⃗"/>
                          <m:ctrlPr>
                            <a:rPr lang="es-ES" sz="1800" i="1">
                              <a:latin typeface="Cambria Math"/>
                            </a:rPr>
                          </m:ctrlPr>
                        </m:accPr>
                        <m:e>
                          <m:r>
                            <a:rPr lang="en-GB" sz="1800" i="1">
                              <a:latin typeface="Cambria Math"/>
                            </a:rPr>
                            <m:t>𝑣</m:t>
                          </m:r>
                        </m:e>
                      </m:acc>
                      <m:r>
                        <a:rPr lang="en-GB" sz="1800" i="1">
                          <a:latin typeface="Cambria Math"/>
                        </a:rPr>
                        <m:t>+</m:t>
                      </m:r>
                      <m:r>
                        <a:rPr lang="en-GB" sz="1800" i="1">
                          <a:latin typeface="Cambria Math"/>
                        </a:rPr>
                        <m:t>𝜇</m:t>
                      </m:r>
                      <m:sSup>
                        <m:sSupPr>
                          <m:ctrlPr>
                            <a:rPr lang="es-ES" sz="1800" i="1">
                              <a:latin typeface="Cambria Math"/>
                            </a:rPr>
                          </m:ctrlPr>
                        </m:sSupPr>
                        <m:e>
                          <m:r>
                            <a:rPr lang="en-GB" sz="1800">
                              <a:latin typeface="Cambria Math"/>
                            </a:rPr>
                            <m:t>𝛻</m:t>
                          </m:r>
                        </m:e>
                        <m:sup>
                          <m:r>
                            <a:rPr lang="en-GB" sz="1800">
                              <a:latin typeface="Cambria Math"/>
                            </a:rPr>
                            <m:t>2</m:t>
                          </m:r>
                        </m:sup>
                      </m:sSup>
                      <m:acc>
                        <m:accPr>
                          <m:chr m:val="⃗"/>
                          <m:ctrlPr>
                            <a:rPr lang="es-ES" sz="1800" i="1">
                              <a:latin typeface="Cambria Math"/>
                            </a:rPr>
                          </m:ctrlPr>
                        </m:accPr>
                        <m:e>
                          <m:r>
                            <a:rPr lang="en-GB" sz="1800" i="1">
                              <a:latin typeface="Cambria Math"/>
                            </a:rPr>
                            <m:t>𝑣</m:t>
                          </m:r>
                        </m:e>
                      </m:acc>
                    </m:oMath>
                  </m:oMathPara>
                </a14:m>
                <a:endParaRPr lang="en-GB" sz="1800" dirty="0" smtClean="0"/>
              </a:p>
              <a:p>
                <a:pPr marL="411480" lvl="1" indent="0">
                  <a:buNone/>
                </a:pPr>
                <a14:m>
                  <m:oMathPara xmlns:m="http://schemas.openxmlformats.org/officeDocument/2006/math">
                    <m:oMathParaPr>
                      <m:jc m:val="centerGroup"/>
                    </m:oMathParaPr>
                    <m:oMath xmlns:m="http://schemas.openxmlformats.org/officeDocument/2006/math">
                      <m:sSup>
                        <m:sSupPr>
                          <m:ctrlPr>
                            <a:rPr lang="es-ES" sz="1800" i="1">
                              <a:latin typeface="Cambria Math"/>
                            </a:rPr>
                          </m:ctrlPr>
                        </m:sSupPr>
                        <m:e>
                          <m:r>
                            <a:rPr lang="en-GB" sz="1800" i="1">
                              <a:latin typeface="Cambria Math"/>
                            </a:rPr>
                            <m:t>𝑅</m:t>
                          </m:r>
                        </m:e>
                        <m:sup>
                          <m:r>
                            <a:rPr lang="en-GB" sz="1800" i="1">
                              <a:latin typeface="Cambria Math"/>
                            </a:rPr>
                            <m:t>𝑛</m:t>
                          </m:r>
                          <m:r>
                            <a:rPr lang="en-GB" sz="1800" i="1">
                              <a:latin typeface="Cambria Math"/>
                            </a:rPr>
                            <m:t>+</m:t>
                          </m:r>
                          <m:f>
                            <m:fPr>
                              <m:ctrlPr>
                                <a:rPr lang="es-ES" sz="1800" i="1">
                                  <a:latin typeface="Cambria Math"/>
                                </a:rPr>
                              </m:ctrlPr>
                            </m:fPr>
                            <m:num>
                              <m:r>
                                <a:rPr lang="en-GB" sz="1800" i="1">
                                  <a:latin typeface="Cambria Math"/>
                                </a:rPr>
                                <m:t>1</m:t>
                              </m:r>
                            </m:num>
                            <m:den>
                              <m:r>
                                <a:rPr lang="en-GB" sz="1800" i="1">
                                  <a:latin typeface="Cambria Math"/>
                                </a:rPr>
                                <m:t>2</m:t>
                              </m:r>
                            </m:den>
                          </m:f>
                        </m:sup>
                      </m:sSup>
                      <m:d>
                        <m:dPr>
                          <m:ctrlPr>
                            <a:rPr lang="es-ES" sz="1800" i="1">
                              <a:latin typeface="Cambria Math"/>
                            </a:rPr>
                          </m:ctrlPr>
                        </m:dPr>
                        <m:e>
                          <m:acc>
                            <m:accPr>
                              <m:chr m:val="⃗"/>
                              <m:ctrlPr>
                                <a:rPr lang="es-ES" sz="1800" i="1">
                                  <a:latin typeface="Cambria Math"/>
                                </a:rPr>
                              </m:ctrlPr>
                            </m:accPr>
                            <m:e>
                              <m:r>
                                <a:rPr lang="en-GB" sz="1800" i="1">
                                  <a:latin typeface="Cambria Math"/>
                                </a:rPr>
                                <m:t>𝑣</m:t>
                              </m:r>
                            </m:e>
                          </m:acc>
                        </m:e>
                      </m:d>
                      <m:r>
                        <a:rPr lang="en-GB" sz="1800" i="1">
                          <a:latin typeface="Cambria Math"/>
                        </a:rPr>
                        <m:t>≈</m:t>
                      </m:r>
                      <m:f>
                        <m:fPr>
                          <m:ctrlPr>
                            <a:rPr lang="es-ES" sz="1800" i="1">
                              <a:latin typeface="Cambria Math"/>
                            </a:rPr>
                          </m:ctrlPr>
                        </m:fPr>
                        <m:num>
                          <m:r>
                            <a:rPr lang="en-GB" sz="1800" i="1">
                              <a:latin typeface="Cambria Math"/>
                            </a:rPr>
                            <m:t>3</m:t>
                          </m:r>
                        </m:num>
                        <m:den>
                          <m:r>
                            <a:rPr lang="en-GB" sz="1800" i="1">
                              <a:latin typeface="Cambria Math"/>
                            </a:rPr>
                            <m:t>2</m:t>
                          </m:r>
                        </m:den>
                      </m:f>
                      <m:r>
                        <a:rPr lang="en-GB" sz="1800" i="1">
                          <a:latin typeface="Cambria Math"/>
                        </a:rPr>
                        <m:t>𝑅</m:t>
                      </m:r>
                      <m:d>
                        <m:dPr>
                          <m:ctrlPr>
                            <a:rPr lang="es-ES" sz="1800" i="1">
                              <a:latin typeface="Cambria Math"/>
                            </a:rPr>
                          </m:ctrlPr>
                        </m:dPr>
                        <m:e>
                          <m:sSup>
                            <m:sSupPr>
                              <m:ctrlPr>
                                <a:rPr lang="es-ES" sz="1800" i="1">
                                  <a:latin typeface="Cambria Math"/>
                                </a:rPr>
                              </m:ctrlPr>
                            </m:sSupPr>
                            <m:e>
                              <m:acc>
                                <m:accPr>
                                  <m:chr m:val="⃗"/>
                                  <m:ctrlPr>
                                    <a:rPr lang="es-ES" sz="1800" i="1">
                                      <a:latin typeface="Cambria Math"/>
                                    </a:rPr>
                                  </m:ctrlPr>
                                </m:accPr>
                                <m:e>
                                  <m:r>
                                    <a:rPr lang="en-GB" sz="1800" i="1">
                                      <a:latin typeface="Cambria Math"/>
                                    </a:rPr>
                                    <m:t>𝑣</m:t>
                                  </m:r>
                                </m:e>
                              </m:acc>
                            </m:e>
                            <m:sup>
                              <m:r>
                                <a:rPr lang="en-GB" sz="1800" i="1">
                                  <a:latin typeface="Cambria Math"/>
                                </a:rPr>
                                <m:t>𝑛</m:t>
                              </m:r>
                            </m:sup>
                          </m:sSup>
                        </m:e>
                      </m:d>
                      <m:r>
                        <a:rPr lang="en-GB" sz="1800" i="1">
                          <a:latin typeface="Cambria Math"/>
                        </a:rPr>
                        <m:t>−</m:t>
                      </m:r>
                      <m:f>
                        <m:fPr>
                          <m:ctrlPr>
                            <a:rPr lang="es-ES" sz="1800" i="1">
                              <a:latin typeface="Cambria Math"/>
                            </a:rPr>
                          </m:ctrlPr>
                        </m:fPr>
                        <m:num>
                          <m:r>
                            <a:rPr lang="en-GB" sz="1800" i="1">
                              <a:latin typeface="Cambria Math"/>
                            </a:rPr>
                            <m:t>1</m:t>
                          </m:r>
                        </m:num>
                        <m:den>
                          <m:r>
                            <a:rPr lang="en-GB" sz="1800" i="1">
                              <a:latin typeface="Cambria Math"/>
                            </a:rPr>
                            <m:t>2</m:t>
                          </m:r>
                        </m:den>
                      </m:f>
                      <m:r>
                        <a:rPr lang="en-GB" sz="1800" i="1">
                          <a:latin typeface="Cambria Math"/>
                        </a:rPr>
                        <m:t>𝑅</m:t>
                      </m:r>
                      <m:d>
                        <m:dPr>
                          <m:ctrlPr>
                            <a:rPr lang="es-ES" sz="1800" i="1">
                              <a:latin typeface="Cambria Math"/>
                            </a:rPr>
                          </m:ctrlPr>
                        </m:dPr>
                        <m:e>
                          <m:sSup>
                            <m:sSupPr>
                              <m:ctrlPr>
                                <a:rPr lang="es-ES" sz="1800" i="1">
                                  <a:latin typeface="Cambria Math"/>
                                </a:rPr>
                              </m:ctrlPr>
                            </m:sSupPr>
                            <m:e>
                              <m:acc>
                                <m:accPr>
                                  <m:chr m:val="⃗"/>
                                  <m:ctrlPr>
                                    <a:rPr lang="es-ES" sz="1800" i="1">
                                      <a:latin typeface="Cambria Math"/>
                                    </a:rPr>
                                  </m:ctrlPr>
                                </m:accPr>
                                <m:e>
                                  <m:r>
                                    <a:rPr lang="en-GB" sz="1800" i="1">
                                      <a:latin typeface="Cambria Math"/>
                                    </a:rPr>
                                    <m:t>𝑣</m:t>
                                  </m:r>
                                </m:e>
                              </m:acc>
                            </m:e>
                            <m:sup>
                              <m:r>
                                <a:rPr lang="en-GB" sz="1800" i="1">
                                  <a:latin typeface="Cambria Math"/>
                                </a:rPr>
                                <m:t>𝑛</m:t>
                              </m:r>
                              <m:r>
                                <a:rPr lang="en-GB" sz="1800" i="1">
                                  <a:latin typeface="Cambria Math"/>
                                </a:rPr>
                                <m:t>−1</m:t>
                              </m:r>
                            </m:sup>
                          </m:sSup>
                        </m:e>
                      </m:d>
                    </m:oMath>
                  </m:oMathPara>
                </a14:m>
                <a:endParaRPr lang="en-GB" sz="1800" dirty="0" smtClean="0"/>
              </a:p>
              <a:p>
                <a:pPr marL="754380" lvl="1" indent="-342900">
                  <a:buFont typeface="+mj-lt"/>
                  <a:buAutoNum type="arabicPeriod" startAt="2"/>
                </a:pPr>
                <a:r>
                  <a:rPr lang="en-GB" sz="1800" dirty="0" smtClean="0"/>
                  <a:t>Intermediate velocity </a:t>
                </a:r>
                <a14:m>
                  <m:oMath xmlns:m="http://schemas.openxmlformats.org/officeDocument/2006/math">
                    <m:sSup>
                      <m:sSupPr>
                        <m:ctrlPr>
                          <a:rPr lang="en-GB" sz="1800" i="1" smtClean="0">
                            <a:latin typeface="Cambria Math"/>
                          </a:rPr>
                        </m:ctrlPr>
                      </m:sSupPr>
                      <m:e>
                        <m:acc>
                          <m:accPr>
                            <m:chr m:val="⃗"/>
                            <m:ctrlPr>
                              <a:rPr lang="en-GB" sz="1800" i="1" smtClean="0">
                                <a:latin typeface="Cambria Math"/>
                              </a:rPr>
                            </m:ctrlPr>
                          </m:accPr>
                          <m:e>
                            <m:r>
                              <a:rPr lang="es-ES" sz="1800" b="0" i="1" smtClean="0">
                                <a:latin typeface="Cambria Math"/>
                              </a:rPr>
                              <m:t>𝑣</m:t>
                            </m:r>
                          </m:e>
                        </m:acc>
                      </m:e>
                      <m:sup>
                        <m:r>
                          <a:rPr lang="es-ES" sz="1800" b="0" i="1" smtClean="0">
                            <a:latin typeface="Cambria Math"/>
                          </a:rPr>
                          <m:t>𝑃</m:t>
                        </m:r>
                      </m:sup>
                    </m:sSup>
                  </m:oMath>
                </a14:m>
                <a:endParaRPr lang="en-GB" sz="1800" dirty="0" smtClean="0"/>
              </a:p>
              <a:p>
                <a:pPr marL="411480" lvl="1" indent="0">
                  <a:buNone/>
                </a:pPr>
                <a14:m>
                  <m:oMathPara xmlns:m="http://schemas.openxmlformats.org/officeDocument/2006/math">
                    <m:oMathParaPr>
                      <m:jc m:val="centerGroup"/>
                    </m:oMathParaPr>
                    <m:oMath xmlns:m="http://schemas.openxmlformats.org/officeDocument/2006/math">
                      <m:sSup>
                        <m:sSupPr>
                          <m:ctrlPr>
                            <a:rPr lang="es-ES" sz="1800" i="1">
                              <a:latin typeface="Cambria Math"/>
                            </a:rPr>
                          </m:ctrlPr>
                        </m:sSupPr>
                        <m:e>
                          <m:acc>
                            <m:accPr>
                              <m:chr m:val="⃗"/>
                              <m:ctrlPr>
                                <a:rPr lang="es-ES" sz="1800" i="1">
                                  <a:latin typeface="Cambria Math"/>
                                </a:rPr>
                              </m:ctrlPr>
                            </m:accPr>
                            <m:e>
                              <m:r>
                                <a:rPr lang="en-GB" sz="1800" i="1">
                                  <a:latin typeface="Cambria Math"/>
                                </a:rPr>
                                <m:t>𝑣</m:t>
                              </m:r>
                            </m:e>
                          </m:acc>
                        </m:e>
                        <m:sup>
                          <m:r>
                            <a:rPr lang="en-GB" sz="1800" i="1">
                              <a:latin typeface="Cambria Math"/>
                            </a:rPr>
                            <m:t>𝑃</m:t>
                          </m:r>
                        </m:sup>
                      </m:sSup>
                      <m:r>
                        <a:rPr lang="en-GB" sz="1800" i="1">
                          <a:latin typeface="Cambria Math"/>
                        </a:rPr>
                        <m:t>=</m:t>
                      </m:r>
                      <m:sSup>
                        <m:sSupPr>
                          <m:ctrlPr>
                            <a:rPr lang="es-ES" sz="1800" i="1">
                              <a:latin typeface="Cambria Math"/>
                            </a:rPr>
                          </m:ctrlPr>
                        </m:sSupPr>
                        <m:e>
                          <m:acc>
                            <m:accPr>
                              <m:chr m:val="⃗"/>
                              <m:ctrlPr>
                                <a:rPr lang="es-ES" sz="1800" i="1">
                                  <a:latin typeface="Cambria Math"/>
                                </a:rPr>
                              </m:ctrlPr>
                            </m:accPr>
                            <m:e>
                              <m:r>
                                <a:rPr lang="en-GB" sz="1800" i="1">
                                  <a:latin typeface="Cambria Math"/>
                                </a:rPr>
                                <m:t>𝑣</m:t>
                              </m:r>
                            </m:e>
                          </m:acc>
                        </m:e>
                        <m:sup>
                          <m:r>
                            <a:rPr lang="en-GB" sz="1800" i="1">
                              <a:latin typeface="Cambria Math"/>
                            </a:rPr>
                            <m:t>𝑛</m:t>
                          </m:r>
                        </m:sup>
                      </m:sSup>
                      <m:r>
                        <a:rPr lang="en-GB" sz="1800" i="1">
                          <a:latin typeface="Cambria Math"/>
                        </a:rPr>
                        <m:t>+</m:t>
                      </m:r>
                      <m:f>
                        <m:fPr>
                          <m:ctrlPr>
                            <a:rPr lang="es-ES" sz="1800" i="1">
                              <a:latin typeface="Cambria Math"/>
                            </a:rPr>
                          </m:ctrlPr>
                        </m:fPr>
                        <m:num>
                          <m:r>
                            <m:rPr>
                              <m:sty m:val="p"/>
                            </m:rPr>
                            <a:rPr lang="en-GB" sz="1800">
                              <a:latin typeface="Cambria Math"/>
                            </a:rPr>
                            <m:t>Δ</m:t>
                          </m:r>
                          <m:r>
                            <a:rPr lang="en-GB" sz="1800" i="1">
                              <a:latin typeface="Cambria Math"/>
                            </a:rPr>
                            <m:t>𝑡</m:t>
                          </m:r>
                        </m:num>
                        <m:den>
                          <m:r>
                            <a:rPr lang="en-GB" sz="1800" i="1">
                              <a:latin typeface="Cambria Math"/>
                            </a:rPr>
                            <m:t>𝜌</m:t>
                          </m:r>
                        </m:den>
                      </m:f>
                      <m:sSup>
                        <m:sSupPr>
                          <m:ctrlPr>
                            <a:rPr lang="es-ES" sz="1800" i="1">
                              <a:latin typeface="Cambria Math"/>
                            </a:rPr>
                          </m:ctrlPr>
                        </m:sSupPr>
                        <m:e>
                          <m:acc>
                            <m:accPr>
                              <m:chr m:val="⃗"/>
                              <m:ctrlPr>
                                <a:rPr lang="es-ES" sz="1800" i="1">
                                  <a:latin typeface="Cambria Math"/>
                                </a:rPr>
                              </m:ctrlPr>
                            </m:accPr>
                            <m:e>
                              <m:r>
                                <a:rPr lang="en-GB" sz="1800" i="1">
                                  <a:latin typeface="Cambria Math"/>
                                </a:rPr>
                                <m:t>𝑅</m:t>
                              </m:r>
                            </m:e>
                          </m:acc>
                        </m:e>
                        <m:sup>
                          <m:r>
                            <a:rPr lang="en-GB" sz="1800" i="1">
                              <a:latin typeface="Cambria Math"/>
                            </a:rPr>
                            <m:t>𝑛</m:t>
                          </m:r>
                          <m:r>
                            <a:rPr lang="en-GB" sz="1800" i="1">
                              <a:latin typeface="Cambria Math"/>
                            </a:rPr>
                            <m:t>+</m:t>
                          </m:r>
                          <m:f>
                            <m:fPr>
                              <m:ctrlPr>
                                <a:rPr lang="es-ES" sz="1800" i="1">
                                  <a:latin typeface="Cambria Math"/>
                                </a:rPr>
                              </m:ctrlPr>
                            </m:fPr>
                            <m:num>
                              <m:r>
                                <a:rPr lang="en-GB" sz="1800" i="1">
                                  <a:latin typeface="Cambria Math"/>
                                </a:rPr>
                                <m:t>1</m:t>
                              </m:r>
                            </m:num>
                            <m:den>
                              <m:r>
                                <a:rPr lang="en-GB" sz="1800" i="1">
                                  <a:latin typeface="Cambria Math"/>
                                </a:rPr>
                                <m:t>2</m:t>
                              </m:r>
                            </m:den>
                          </m:f>
                        </m:sup>
                      </m:sSup>
                      <m:d>
                        <m:dPr>
                          <m:ctrlPr>
                            <a:rPr lang="es-ES" sz="1800" i="1">
                              <a:latin typeface="Cambria Math"/>
                            </a:rPr>
                          </m:ctrlPr>
                        </m:dPr>
                        <m:e>
                          <m:acc>
                            <m:accPr>
                              <m:chr m:val="⃗"/>
                              <m:ctrlPr>
                                <a:rPr lang="es-ES" sz="1800" i="1">
                                  <a:latin typeface="Cambria Math"/>
                                </a:rPr>
                              </m:ctrlPr>
                            </m:accPr>
                            <m:e>
                              <m:r>
                                <a:rPr lang="en-GB" sz="1800" i="1">
                                  <a:latin typeface="Cambria Math"/>
                                </a:rPr>
                                <m:t>𝑣</m:t>
                              </m:r>
                            </m:e>
                          </m:acc>
                        </m:e>
                      </m:d>
                    </m:oMath>
                  </m:oMathPara>
                </a14:m>
                <a:endParaRPr lang="en-GB" sz="1800" dirty="0" smtClean="0"/>
              </a:p>
              <a:p>
                <a:pPr marL="754380" lvl="1" indent="-342900">
                  <a:buFont typeface="+mj-lt"/>
                  <a:buAutoNum type="arabicPeriod" startAt="3"/>
                </a:pPr>
                <a:r>
                  <a:rPr lang="en-GB" sz="1800" dirty="0" smtClean="0"/>
                  <a:t>Pressure </a:t>
                </a:r>
                <a14:m>
                  <m:oMath xmlns:m="http://schemas.openxmlformats.org/officeDocument/2006/math">
                    <m:sSup>
                      <m:sSupPr>
                        <m:ctrlPr>
                          <a:rPr lang="en-GB" sz="1800" i="1" smtClean="0">
                            <a:latin typeface="Cambria Math"/>
                          </a:rPr>
                        </m:ctrlPr>
                      </m:sSupPr>
                      <m:e>
                        <m:r>
                          <a:rPr lang="es-ES" sz="1800" b="0" i="1" smtClean="0">
                            <a:latin typeface="Cambria Math"/>
                          </a:rPr>
                          <m:t>𝑝</m:t>
                        </m:r>
                      </m:e>
                      <m:sup>
                        <m:r>
                          <a:rPr lang="es-ES" sz="1800" b="0" i="1" smtClean="0">
                            <a:latin typeface="Cambria Math"/>
                          </a:rPr>
                          <m:t>𝑛</m:t>
                        </m:r>
                        <m:r>
                          <a:rPr lang="es-ES" sz="1800" b="0" i="1" smtClean="0">
                            <a:latin typeface="Cambria Math"/>
                          </a:rPr>
                          <m:t>+1</m:t>
                        </m:r>
                      </m:sup>
                    </m:sSup>
                  </m:oMath>
                </a14:m>
                <a:endParaRPr lang="en-GB" sz="1800" dirty="0" smtClean="0"/>
              </a:p>
              <a:p>
                <a:pPr marL="411480" lvl="1" indent="0">
                  <a:buNone/>
                </a:pPr>
                <a14:m>
                  <m:oMathPara xmlns:m="http://schemas.openxmlformats.org/officeDocument/2006/math">
                    <m:oMathParaPr>
                      <m:jc m:val="centerGroup"/>
                    </m:oMathParaPr>
                    <m:oMath xmlns:m="http://schemas.openxmlformats.org/officeDocument/2006/math">
                      <m:r>
                        <a:rPr lang="en-GB" sz="1800">
                          <a:latin typeface="Cambria Math"/>
                        </a:rPr>
                        <m:t>𝛻</m:t>
                      </m:r>
                      <m:r>
                        <a:rPr lang="en-GB" sz="1800" i="1">
                          <a:latin typeface="Cambria Math"/>
                        </a:rPr>
                        <m:t>·</m:t>
                      </m:r>
                      <m:acc>
                        <m:accPr>
                          <m:chr m:val="⃗"/>
                          <m:ctrlPr>
                            <a:rPr lang="es-ES" sz="1800" i="1">
                              <a:latin typeface="Cambria Math"/>
                            </a:rPr>
                          </m:ctrlPr>
                        </m:accPr>
                        <m:e>
                          <m:r>
                            <a:rPr lang="en-GB" sz="1800" i="1">
                              <a:latin typeface="Cambria Math"/>
                            </a:rPr>
                            <m:t>𝑣</m:t>
                          </m:r>
                        </m:e>
                      </m:acc>
                      <m:r>
                        <a:rPr lang="en-GB" sz="1800" i="1">
                          <a:latin typeface="Cambria Math"/>
                        </a:rPr>
                        <m:t>=</m:t>
                      </m:r>
                      <m:f>
                        <m:fPr>
                          <m:ctrlPr>
                            <a:rPr lang="es-ES" sz="1800" i="1">
                              <a:latin typeface="Cambria Math"/>
                            </a:rPr>
                          </m:ctrlPr>
                        </m:fPr>
                        <m:num>
                          <m:r>
                            <m:rPr>
                              <m:sty m:val="p"/>
                            </m:rPr>
                            <a:rPr lang="en-GB" sz="1800">
                              <a:latin typeface="Cambria Math"/>
                            </a:rPr>
                            <m:t>Δ</m:t>
                          </m:r>
                          <m:r>
                            <a:rPr lang="en-GB" sz="1800" i="1">
                              <a:latin typeface="Cambria Math"/>
                            </a:rPr>
                            <m:t>𝑡</m:t>
                          </m:r>
                        </m:num>
                        <m:den>
                          <m:r>
                            <a:rPr lang="en-GB" sz="1800" i="1">
                              <a:latin typeface="Cambria Math"/>
                            </a:rPr>
                            <m:t>𝜌</m:t>
                          </m:r>
                        </m:den>
                      </m:f>
                      <m:sSup>
                        <m:sSupPr>
                          <m:ctrlPr>
                            <a:rPr lang="es-ES" sz="1800" i="1">
                              <a:latin typeface="Cambria Math"/>
                            </a:rPr>
                          </m:ctrlPr>
                        </m:sSupPr>
                        <m:e>
                          <m:r>
                            <a:rPr lang="en-GB" sz="1800">
                              <a:latin typeface="Cambria Math"/>
                            </a:rPr>
                            <m:t>𝛻</m:t>
                          </m:r>
                        </m:e>
                        <m:sup>
                          <m:r>
                            <a:rPr lang="en-GB" sz="1800" i="1">
                              <a:latin typeface="Cambria Math"/>
                            </a:rPr>
                            <m:t>2</m:t>
                          </m:r>
                        </m:sup>
                      </m:sSup>
                      <m:r>
                        <a:rPr lang="en-GB" sz="1800" i="1">
                          <a:latin typeface="Cambria Math"/>
                        </a:rPr>
                        <m:t>𝑝</m:t>
                      </m:r>
                    </m:oMath>
                  </m:oMathPara>
                </a14:m>
                <a:endParaRPr lang="en-GB" sz="1800" dirty="0" smtClean="0"/>
              </a:p>
              <a:p>
                <a:pPr marL="811530" lvl="1" indent="-400050">
                  <a:buFont typeface="+mj-lt"/>
                  <a:buAutoNum type="arabicPeriod" startAt="4"/>
                </a:pPr>
                <a:r>
                  <a:rPr lang="en-GB" sz="1800" dirty="0" smtClean="0"/>
                  <a:t>Pressure correction </a:t>
                </a:r>
                <a14:m>
                  <m:oMath xmlns:m="http://schemas.openxmlformats.org/officeDocument/2006/math">
                    <m:sSup>
                      <m:sSupPr>
                        <m:ctrlPr>
                          <a:rPr lang="en-GB" sz="1800" i="1" smtClean="0">
                            <a:latin typeface="Cambria Math"/>
                          </a:rPr>
                        </m:ctrlPr>
                      </m:sSupPr>
                      <m:e>
                        <m:acc>
                          <m:accPr>
                            <m:chr m:val="⃗"/>
                            <m:ctrlPr>
                              <a:rPr lang="en-GB" sz="1800" i="1" smtClean="0">
                                <a:latin typeface="Cambria Math"/>
                              </a:rPr>
                            </m:ctrlPr>
                          </m:accPr>
                          <m:e>
                            <m:r>
                              <a:rPr lang="es-ES" sz="1800" b="0" i="1" smtClean="0">
                                <a:latin typeface="Cambria Math"/>
                              </a:rPr>
                              <m:t>𝑣</m:t>
                            </m:r>
                          </m:e>
                        </m:acc>
                      </m:e>
                      <m:sup>
                        <m:r>
                          <a:rPr lang="es-ES" sz="1800" b="0" i="1" smtClean="0">
                            <a:latin typeface="Cambria Math"/>
                          </a:rPr>
                          <m:t>𝑛</m:t>
                        </m:r>
                        <m:r>
                          <a:rPr lang="es-ES" sz="1800" b="0" i="1" smtClean="0">
                            <a:latin typeface="Cambria Math"/>
                          </a:rPr>
                          <m:t>+1</m:t>
                        </m:r>
                      </m:sup>
                    </m:sSup>
                  </m:oMath>
                </a14:m>
                <a:endParaRPr lang="en-GB" sz="1800" dirty="0" smtClean="0"/>
              </a:p>
              <a:p>
                <a:pPr marL="411480" lvl="1" indent="0">
                  <a:buNone/>
                </a:pPr>
                <a14:m>
                  <m:oMathPara xmlns:m="http://schemas.openxmlformats.org/officeDocument/2006/math">
                    <m:oMathParaPr>
                      <m:jc m:val="centerGroup"/>
                    </m:oMathParaPr>
                    <m:oMath xmlns:m="http://schemas.openxmlformats.org/officeDocument/2006/math">
                      <m:sSup>
                        <m:sSupPr>
                          <m:ctrlPr>
                            <a:rPr lang="es-ES" sz="1800" i="1">
                              <a:latin typeface="Cambria Math"/>
                            </a:rPr>
                          </m:ctrlPr>
                        </m:sSupPr>
                        <m:e>
                          <m:acc>
                            <m:accPr>
                              <m:chr m:val="⃗"/>
                              <m:ctrlPr>
                                <a:rPr lang="es-ES" sz="1800" i="1">
                                  <a:latin typeface="Cambria Math"/>
                                </a:rPr>
                              </m:ctrlPr>
                            </m:accPr>
                            <m:e>
                              <m:r>
                                <a:rPr lang="en-GB" sz="1800" i="1">
                                  <a:latin typeface="Cambria Math"/>
                                </a:rPr>
                                <m:t>𝑣</m:t>
                              </m:r>
                            </m:e>
                          </m:acc>
                        </m:e>
                        <m:sup>
                          <m:r>
                            <a:rPr lang="en-GB" sz="1800" i="1">
                              <a:latin typeface="Cambria Math"/>
                            </a:rPr>
                            <m:t>𝑛</m:t>
                          </m:r>
                          <m:r>
                            <a:rPr lang="en-GB" sz="1800" i="1">
                              <a:latin typeface="Cambria Math"/>
                            </a:rPr>
                            <m:t>+1</m:t>
                          </m:r>
                        </m:sup>
                      </m:sSup>
                      <m:r>
                        <a:rPr lang="en-GB" sz="1800" i="1">
                          <a:latin typeface="Cambria Math"/>
                        </a:rPr>
                        <m:t>=</m:t>
                      </m:r>
                      <m:sSup>
                        <m:sSupPr>
                          <m:ctrlPr>
                            <a:rPr lang="es-ES" sz="1800" i="1">
                              <a:latin typeface="Cambria Math"/>
                            </a:rPr>
                          </m:ctrlPr>
                        </m:sSupPr>
                        <m:e>
                          <m:acc>
                            <m:accPr>
                              <m:chr m:val="⃗"/>
                              <m:ctrlPr>
                                <a:rPr lang="es-ES" sz="1800" i="1">
                                  <a:latin typeface="Cambria Math"/>
                                </a:rPr>
                              </m:ctrlPr>
                            </m:accPr>
                            <m:e>
                              <m:r>
                                <a:rPr lang="en-GB" sz="1800" i="1">
                                  <a:latin typeface="Cambria Math"/>
                                </a:rPr>
                                <m:t>𝑣</m:t>
                              </m:r>
                            </m:e>
                          </m:acc>
                        </m:e>
                        <m:sup>
                          <m:r>
                            <a:rPr lang="en-GB" sz="1800" i="1">
                              <a:latin typeface="Cambria Math"/>
                            </a:rPr>
                            <m:t>𝑃</m:t>
                          </m:r>
                        </m:sup>
                      </m:sSup>
                      <m:r>
                        <a:rPr lang="en-GB" sz="1800" i="1">
                          <a:latin typeface="Cambria Math"/>
                        </a:rPr>
                        <m:t>−</m:t>
                      </m:r>
                      <m:f>
                        <m:fPr>
                          <m:ctrlPr>
                            <a:rPr lang="es-ES" sz="1800" i="1">
                              <a:latin typeface="Cambria Math"/>
                            </a:rPr>
                          </m:ctrlPr>
                        </m:fPr>
                        <m:num>
                          <m:r>
                            <m:rPr>
                              <m:sty m:val="p"/>
                            </m:rPr>
                            <a:rPr lang="en-GB" sz="1800">
                              <a:latin typeface="Cambria Math"/>
                            </a:rPr>
                            <m:t>Δ</m:t>
                          </m:r>
                          <m:r>
                            <a:rPr lang="en-GB" sz="1800" i="1">
                              <a:latin typeface="Cambria Math"/>
                            </a:rPr>
                            <m:t>𝑡</m:t>
                          </m:r>
                        </m:num>
                        <m:den>
                          <m:r>
                            <a:rPr lang="en-GB" sz="1800" i="1">
                              <a:latin typeface="Cambria Math"/>
                            </a:rPr>
                            <m:t>𝜌</m:t>
                          </m:r>
                        </m:den>
                      </m:f>
                      <m:r>
                        <a:rPr lang="en-GB" sz="1800">
                          <a:latin typeface="Cambria Math"/>
                        </a:rPr>
                        <m:t>𝛻</m:t>
                      </m:r>
                      <m:sSup>
                        <m:sSupPr>
                          <m:ctrlPr>
                            <a:rPr lang="es-ES" sz="1800" i="1">
                              <a:latin typeface="Cambria Math"/>
                            </a:rPr>
                          </m:ctrlPr>
                        </m:sSupPr>
                        <m:e>
                          <m:r>
                            <a:rPr lang="en-GB" sz="1800" i="1">
                              <a:latin typeface="Cambria Math"/>
                            </a:rPr>
                            <m:t>𝑝</m:t>
                          </m:r>
                        </m:e>
                        <m:sup>
                          <m:r>
                            <a:rPr lang="en-GB" sz="1800" i="1">
                              <a:latin typeface="Cambria Math"/>
                            </a:rPr>
                            <m:t>𝑛</m:t>
                          </m:r>
                          <m:r>
                            <a:rPr lang="en-GB" sz="1800" i="1">
                              <a:latin typeface="Cambria Math"/>
                            </a:rPr>
                            <m:t>+1</m:t>
                          </m:r>
                        </m:sup>
                      </m:sSup>
                    </m:oMath>
                  </m:oMathPara>
                </a14:m>
                <a:endParaRPr lang="en-GB" sz="1800" dirty="0"/>
              </a:p>
            </p:txBody>
          </p:sp>
        </mc:Choice>
        <mc:Fallback xmlns="">
          <p:sp>
            <p:nvSpPr>
              <p:cNvPr id="4" name="2 Marcador de contenido"/>
              <p:cNvSpPr txBox="1">
                <a:spLocks noRot="1" noChangeAspect="1" noMove="1" noResize="1" noEditPoints="1" noAdjustHandles="1" noChangeArrowheads="1" noChangeShapeType="1" noTextEdit="1"/>
              </p:cNvSpPr>
              <p:nvPr/>
            </p:nvSpPr>
            <p:spPr>
              <a:xfrm>
                <a:off x="438354" y="1988840"/>
                <a:ext cx="7850832" cy="4771592"/>
              </a:xfrm>
              <a:prstGeom prst="rect">
                <a:avLst/>
              </a:prstGeom>
              <a:blipFill rotWithShape="1">
                <a:blip r:embed="rId2"/>
                <a:stretch>
                  <a:fillRect t="-636"/>
                </a:stretch>
              </a:blipFill>
            </p:spPr>
            <p:txBody>
              <a:bodyPr/>
              <a:lstStyle/>
              <a:p>
                <a:r>
                  <a:rPr lang="es-ES">
                    <a:noFill/>
                  </a:rPr>
                  <a:t> </a:t>
                </a:r>
              </a:p>
            </p:txBody>
          </p:sp>
        </mc:Fallback>
      </mc:AlternateContent>
      <p:sp>
        <p:nvSpPr>
          <p:cNvPr id="21" name="2 Marcador de contenido"/>
          <p:cNvSpPr>
            <a:spLocks noGrp="1"/>
          </p:cNvSpPr>
          <p:nvPr>
            <p:ph idx="1"/>
          </p:nvPr>
        </p:nvSpPr>
        <p:spPr>
          <a:xfrm>
            <a:off x="462221" y="1268760"/>
            <a:ext cx="8229600" cy="722816"/>
          </a:xfrm>
        </p:spPr>
        <p:txBody>
          <a:bodyPr>
            <a:normAutofit lnSpcReduction="10000"/>
          </a:bodyPr>
          <a:lstStyle/>
          <a:p>
            <a:r>
              <a:rPr lang="en-GB" sz="2000" dirty="0" smtClean="0"/>
              <a:t>Explicit method</a:t>
            </a:r>
          </a:p>
          <a:p>
            <a:r>
              <a:rPr lang="en-GB" sz="2000" dirty="0" smtClean="0"/>
              <a:t>Helmholtz-Hodge decomposition theorem</a:t>
            </a:r>
          </a:p>
        </p:txBody>
      </p:sp>
      <p:grpSp>
        <p:nvGrpSpPr>
          <p:cNvPr id="22" name="21 Grupo"/>
          <p:cNvGrpSpPr/>
          <p:nvPr/>
        </p:nvGrpSpPr>
        <p:grpSpPr>
          <a:xfrm>
            <a:off x="5413332" y="5467744"/>
            <a:ext cx="2646038" cy="1224136"/>
            <a:chOff x="395536" y="4869160"/>
            <a:chExt cx="3240360" cy="1368152"/>
          </a:xfrm>
        </p:grpSpPr>
        <p:sp>
          <p:nvSpPr>
            <p:cNvPr id="23" name="Rectangle 3"/>
            <p:cNvSpPr/>
            <p:nvPr/>
          </p:nvSpPr>
          <p:spPr>
            <a:xfrm>
              <a:off x="395536" y="4869160"/>
              <a:ext cx="1080120" cy="11521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24" name="Rectangle 10"/>
                <p:cNvSpPr/>
                <p:nvPr/>
              </p:nvSpPr>
              <p:spPr>
                <a:xfrm>
                  <a:off x="1475656" y="4869160"/>
                  <a:ext cx="1080120" cy="11521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s-ES" b="1" i="1">
                                <a:latin typeface="Cambria Math"/>
                              </a:rPr>
                            </m:ctrlPr>
                          </m:sSupPr>
                          <m:e>
                            <m:sSub>
                              <m:sSubPr>
                                <m:ctrlPr>
                                  <a:rPr lang="es-ES" b="1" i="1">
                                    <a:latin typeface="Cambria Math"/>
                                  </a:rPr>
                                </m:ctrlPr>
                              </m:sSubPr>
                              <m:e>
                                <m:r>
                                  <a:rPr lang="es-ES" b="1" i="1">
                                    <a:latin typeface="Cambria Math"/>
                                  </a:rPr>
                                  <m:t>𝒑</m:t>
                                </m:r>
                              </m:e>
                              <m:sub>
                                <m:r>
                                  <a:rPr lang="es-ES" b="1" i="1">
                                    <a:latin typeface="Cambria Math"/>
                                  </a:rPr>
                                  <m:t>𝑷</m:t>
                                </m:r>
                              </m:sub>
                            </m:sSub>
                          </m:e>
                          <m:sup>
                            <m:r>
                              <a:rPr lang="es-ES" b="1" i="1">
                                <a:latin typeface="Cambria Math"/>
                              </a:rPr>
                              <m:t>𝒏</m:t>
                            </m:r>
                            <m:r>
                              <a:rPr lang="es-ES" b="1" i="1">
                                <a:latin typeface="Cambria Math"/>
                              </a:rPr>
                              <m:t>+</m:t>
                            </m:r>
                            <m:r>
                              <a:rPr lang="es-ES" b="1" i="1">
                                <a:latin typeface="Cambria Math"/>
                              </a:rPr>
                              <m:t>𝟏</m:t>
                            </m:r>
                          </m:sup>
                        </m:sSup>
                      </m:oMath>
                    </m:oMathPara>
                  </a14:m>
                  <a:endParaRPr lang="en-US" dirty="0">
                    <a:solidFill>
                      <a:schemeClr val="tx1"/>
                    </a:solidFill>
                  </a:endParaRPr>
                </a:p>
              </p:txBody>
            </p:sp>
          </mc:Choice>
          <mc:Fallback xmlns="">
            <p:sp>
              <p:nvSpPr>
                <p:cNvPr id="116" name="Rectangle 10"/>
                <p:cNvSpPr>
                  <a:spLocks noRot="1" noChangeAspect="1" noMove="1" noResize="1" noEditPoints="1" noAdjustHandles="1" noChangeArrowheads="1" noChangeShapeType="1" noTextEdit="1"/>
                </p:cNvSpPr>
                <p:nvPr/>
              </p:nvSpPr>
              <p:spPr>
                <a:xfrm>
                  <a:off x="1475656" y="4869160"/>
                  <a:ext cx="1080120" cy="1152128"/>
                </a:xfrm>
                <a:prstGeom prst="rect">
                  <a:avLst/>
                </a:prstGeom>
                <a:blipFill rotWithShape="1">
                  <a:blip r:embed="rId3"/>
                  <a:stretch>
                    <a:fillRect/>
                  </a:stretch>
                </a:blipFill>
                <a:ln>
                  <a:solidFill>
                    <a:schemeClr val="tx1"/>
                  </a:solidFill>
                </a:ln>
              </p:spPr>
              <p:txBody>
                <a:bodyPr/>
                <a:lstStyle/>
                <a:p>
                  <a:r>
                    <a:rPr lang="es-ES">
                      <a:noFill/>
                    </a:rPr>
                    <a:t> </a:t>
                  </a:r>
                </a:p>
              </p:txBody>
            </p:sp>
          </mc:Fallback>
        </mc:AlternateContent>
        <p:sp>
          <p:nvSpPr>
            <p:cNvPr id="25" name="Rectangle 11"/>
            <p:cNvSpPr/>
            <p:nvPr/>
          </p:nvSpPr>
          <p:spPr>
            <a:xfrm>
              <a:off x="2555776" y="4869160"/>
              <a:ext cx="1080120" cy="11521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6" name="Straight Arrow Connector 32"/>
            <p:cNvCxnSpPr/>
            <p:nvPr/>
          </p:nvCxnSpPr>
          <p:spPr>
            <a:xfrm>
              <a:off x="935596" y="5445224"/>
              <a:ext cx="3240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34"/>
                <p:cNvSpPr txBox="1"/>
                <p:nvPr/>
              </p:nvSpPr>
              <p:spPr>
                <a:xfrm>
                  <a:off x="623263" y="5013176"/>
                  <a:ext cx="661182" cy="504056"/>
                </a:xfrm>
                <a:prstGeom prst="rect">
                  <a:avLst/>
                </a:prstGeom>
                <a:ln>
                  <a:noFill/>
                </a:ln>
              </p:spPr>
              <p:txBody>
                <a:bodyPr vert="horz" wrap="square" lIns="91440" tIns="45720" rIns="91440" bIns="45720" rtlCol="0">
                  <a:normAutofit fontScale="550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a:latin typeface="Cambria Math"/>
                                  </a:rPr>
                                  <m:t>𝒑</m:t>
                                </m:r>
                              </m:e>
                              <m:sub>
                                <m:r>
                                  <a:rPr lang="es-ES" sz="2400" b="1" i="1" smtClean="0">
                                    <a:latin typeface="Cambria Math"/>
                                  </a:rPr>
                                  <m:t>𝑾</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19" name="TextBox 34"/>
                <p:cNvSpPr txBox="1">
                  <a:spLocks noRot="1" noChangeAspect="1" noMove="1" noResize="1" noEditPoints="1" noAdjustHandles="1" noChangeArrowheads="1" noChangeShapeType="1" noTextEdit="1"/>
                </p:cNvSpPr>
                <p:nvPr/>
              </p:nvSpPr>
              <p:spPr>
                <a:xfrm>
                  <a:off x="623263" y="5013176"/>
                  <a:ext cx="661182" cy="504056"/>
                </a:xfrm>
                <a:prstGeom prst="rect">
                  <a:avLst/>
                </a:prstGeom>
                <a:blipFill rotWithShape="1">
                  <a:blip r:embed="rId4"/>
                  <a:stretch>
                    <a:fillRect r="-3670"/>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8" name="TextBox 35"/>
                <p:cNvSpPr txBox="1"/>
                <p:nvPr/>
              </p:nvSpPr>
              <p:spPr>
                <a:xfrm>
                  <a:off x="755576" y="5517232"/>
                  <a:ext cx="733190" cy="720080"/>
                </a:xfrm>
                <a:prstGeom prst="rect">
                  <a:avLst/>
                </a:prstGeom>
                <a:ln>
                  <a:noFill/>
                </a:ln>
              </p:spPr>
              <p:txBody>
                <a:bodyPr vert="horz" wrap="square" lIns="91440" tIns="45720" rIns="91440" bIns="45720" rtlCol="0">
                  <a:normAutofit fontScale="625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smtClean="0">
                                    <a:latin typeface="Cambria Math"/>
                                  </a:rPr>
                                  <m:t>𝒖</m:t>
                                </m:r>
                              </m:e>
                              <m:sub>
                                <m:r>
                                  <a:rPr lang="es-ES" sz="2400" b="1" i="1" smtClean="0">
                                    <a:latin typeface="Cambria Math"/>
                                  </a:rPr>
                                  <m:t>𝑾</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20" name="TextBox 35"/>
                <p:cNvSpPr txBox="1">
                  <a:spLocks noRot="1" noChangeAspect="1" noMove="1" noResize="1" noEditPoints="1" noAdjustHandles="1" noChangeArrowheads="1" noChangeShapeType="1" noTextEdit="1"/>
                </p:cNvSpPr>
                <p:nvPr/>
              </p:nvSpPr>
              <p:spPr>
                <a:xfrm>
                  <a:off x="755576" y="5517232"/>
                  <a:ext cx="733190" cy="720080"/>
                </a:xfrm>
                <a:prstGeom prst="rect">
                  <a:avLst/>
                </a:prstGeom>
                <a:blipFill rotWithShape="1">
                  <a:blip r:embed="rId5"/>
                  <a:stretch>
                    <a:fillRect r="-5000"/>
                  </a:stretch>
                </a:blipFill>
                <a:ln>
                  <a:noFill/>
                </a:ln>
              </p:spPr>
              <p:txBody>
                <a:bodyPr/>
                <a:lstStyle/>
                <a:p>
                  <a:r>
                    <a:rPr lang="es-ES">
                      <a:noFill/>
                    </a:rPr>
                    <a:t> </a:t>
                  </a:r>
                </a:p>
              </p:txBody>
            </p:sp>
          </mc:Fallback>
        </mc:AlternateContent>
        <p:sp>
          <p:nvSpPr>
            <p:cNvPr id="29" name="Oval 27"/>
            <p:cNvSpPr/>
            <p:nvPr/>
          </p:nvSpPr>
          <p:spPr>
            <a:xfrm>
              <a:off x="917850" y="540922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36"/>
            <p:cNvCxnSpPr/>
            <p:nvPr/>
          </p:nvCxnSpPr>
          <p:spPr>
            <a:xfrm>
              <a:off x="2001757" y="5445224"/>
              <a:ext cx="3240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7"/>
                <p:cNvSpPr txBox="1"/>
                <p:nvPr/>
              </p:nvSpPr>
              <p:spPr>
                <a:xfrm>
                  <a:off x="1689424" y="5013176"/>
                  <a:ext cx="661182" cy="504056"/>
                </a:xfrm>
                <a:prstGeom prst="rect">
                  <a:avLst/>
                </a:prstGeom>
                <a:ln>
                  <a:noFill/>
                </a:ln>
              </p:spPr>
              <p:txBody>
                <a:bodyPr vert="horz" wrap="square" lIns="91440" tIns="45720" rIns="91440" bIns="45720" rtlCol="0">
                  <a:normAutofit fontScale="550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a:latin typeface="Cambria Math"/>
                                  </a:rPr>
                                  <m:t>𝒑</m:t>
                                </m:r>
                              </m:e>
                              <m:sub>
                                <m:r>
                                  <a:rPr lang="es-ES" sz="2400" b="1" i="1" smtClean="0">
                                    <a:latin typeface="Cambria Math"/>
                                  </a:rPr>
                                  <m:t>𝑷</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23" name="TextBox 37"/>
                <p:cNvSpPr txBox="1">
                  <a:spLocks noRot="1" noChangeAspect="1" noMove="1" noResize="1" noEditPoints="1" noAdjustHandles="1" noChangeArrowheads="1" noChangeShapeType="1" noTextEdit="1"/>
                </p:cNvSpPr>
                <p:nvPr/>
              </p:nvSpPr>
              <p:spPr>
                <a:xfrm>
                  <a:off x="1689424" y="5013176"/>
                  <a:ext cx="661182" cy="504056"/>
                </a:xfrm>
                <a:prstGeom prst="rect">
                  <a:avLst/>
                </a:prstGeom>
                <a:blipFill rotWithShape="1">
                  <a:blip r:embed="rId6"/>
                  <a:stretch>
                    <a:fillRect r="-8257"/>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2" name="TextBox 38"/>
                <p:cNvSpPr txBox="1"/>
                <p:nvPr/>
              </p:nvSpPr>
              <p:spPr>
                <a:xfrm>
                  <a:off x="1821737" y="5517232"/>
                  <a:ext cx="733190" cy="720080"/>
                </a:xfrm>
                <a:prstGeom prst="rect">
                  <a:avLst/>
                </a:prstGeom>
                <a:ln>
                  <a:noFill/>
                </a:ln>
              </p:spPr>
              <p:txBody>
                <a:bodyPr vert="horz" wrap="square" lIns="91440" tIns="45720" rIns="91440" bIns="45720" rtlCol="0">
                  <a:normAutofit fontScale="625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smtClean="0">
                                    <a:latin typeface="Cambria Math"/>
                                  </a:rPr>
                                  <m:t>𝒖</m:t>
                                </m:r>
                              </m:e>
                              <m:sub>
                                <m:r>
                                  <a:rPr lang="es-ES" sz="2400" b="1" i="1" smtClean="0">
                                    <a:latin typeface="Cambria Math"/>
                                  </a:rPr>
                                  <m:t>𝑷</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24" name="TextBox 38"/>
                <p:cNvSpPr txBox="1">
                  <a:spLocks noRot="1" noChangeAspect="1" noMove="1" noResize="1" noEditPoints="1" noAdjustHandles="1" noChangeArrowheads="1" noChangeShapeType="1" noTextEdit="1"/>
                </p:cNvSpPr>
                <p:nvPr/>
              </p:nvSpPr>
              <p:spPr>
                <a:xfrm>
                  <a:off x="1821737" y="5517232"/>
                  <a:ext cx="733190" cy="720080"/>
                </a:xfrm>
                <a:prstGeom prst="rect">
                  <a:avLst/>
                </a:prstGeom>
                <a:blipFill rotWithShape="1">
                  <a:blip r:embed="rId7"/>
                  <a:stretch>
                    <a:fillRect/>
                  </a:stretch>
                </a:blipFill>
                <a:ln>
                  <a:noFill/>
                </a:ln>
              </p:spPr>
              <p:txBody>
                <a:bodyPr/>
                <a:lstStyle/>
                <a:p>
                  <a:r>
                    <a:rPr lang="es-ES">
                      <a:noFill/>
                    </a:rPr>
                    <a:t> </a:t>
                  </a:r>
                </a:p>
              </p:txBody>
            </p:sp>
          </mc:Fallback>
        </mc:AlternateContent>
        <p:sp>
          <p:nvSpPr>
            <p:cNvPr id="33" name="Oval 39"/>
            <p:cNvSpPr/>
            <p:nvPr/>
          </p:nvSpPr>
          <p:spPr>
            <a:xfrm>
              <a:off x="1984011" y="540922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40"/>
            <p:cNvCxnSpPr/>
            <p:nvPr/>
          </p:nvCxnSpPr>
          <p:spPr>
            <a:xfrm>
              <a:off x="3069053" y="5439977"/>
              <a:ext cx="3240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41"/>
                <p:cNvSpPr txBox="1"/>
                <p:nvPr/>
              </p:nvSpPr>
              <p:spPr>
                <a:xfrm>
                  <a:off x="2756720" y="5007929"/>
                  <a:ext cx="661182" cy="504056"/>
                </a:xfrm>
                <a:prstGeom prst="rect">
                  <a:avLst/>
                </a:prstGeom>
                <a:ln>
                  <a:noFill/>
                </a:ln>
              </p:spPr>
              <p:txBody>
                <a:bodyPr vert="horz" wrap="square" lIns="91440" tIns="45720" rIns="91440" bIns="45720" rtlCol="0">
                  <a:normAutofit fontScale="550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a:latin typeface="Cambria Math"/>
                                  </a:rPr>
                                  <m:t>𝒑</m:t>
                                </m:r>
                              </m:e>
                              <m:sub>
                                <m:r>
                                  <a:rPr lang="es-ES" sz="2400" b="1" i="1" smtClean="0">
                                    <a:latin typeface="Cambria Math"/>
                                  </a:rPr>
                                  <m:t>𝑬</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27" name="TextBox 41"/>
                <p:cNvSpPr txBox="1">
                  <a:spLocks noRot="1" noChangeAspect="1" noMove="1" noResize="1" noEditPoints="1" noAdjustHandles="1" noChangeArrowheads="1" noChangeShapeType="1" noTextEdit="1"/>
                </p:cNvSpPr>
                <p:nvPr/>
              </p:nvSpPr>
              <p:spPr>
                <a:xfrm>
                  <a:off x="2756720" y="5007929"/>
                  <a:ext cx="661182" cy="504056"/>
                </a:xfrm>
                <a:prstGeom prst="rect">
                  <a:avLst/>
                </a:prstGeom>
                <a:blipFill rotWithShape="1">
                  <a:blip r:embed="rId8"/>
                  <a:stretch>
                    <a:fillRect r="-7339"/>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6" name="TextBox 42"/>
                <p:cNvSpPr txBox="1"/>
                <p:nvPr/>
              </p:nvSpPr>
              <p:spPr>
                <a:xfrm>
                  <a:off x="2889033" y="5511985"/>
                  <a:ext cx="733190" cy="720080"/>
                </a:xfrm>
                <a:prstGeom prst="rect">
                  <a:avLst/>
                </a:prstGeom>
                <a:ln>
                  <a:noFill/>
                </a:ln>
              </p:spPr>
              <p:txBody>
                <a:bodyPr vert="horz" wrap="square" lIns="91440" tIns="45720" rIns="91440" bIns="45720" rtlCol="0">
                  <a:normAutofit fontScale="625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smtClean="0">
                                    <a:latin typeface="Cambria Math"/>
                                  </a:rPr>
                                  <m:t>𝒖</m:t>
                                </m:r>
                              </m:e>
                              <m:sub>
                                <m:r>
                                  <a:rPr lang="es-ES" sz="2400" b="1" i="1" smtClean="0">
                                    <a:latin typeface="Cambria Math"/>
                                  </a:rPr>
                                  <m:t>𝑬</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28" name="TextBox 42"/>
                <p:cNvSpPr txBox="1">
                  <a:spLocks noRot="1" noChangeAspect="1" noMove="1" noResize="1" noEditPoints="1" noAdjustHandles="1" noChangeArrowheads="1" noChangeShapeType="1" noTextEdit="1"/>
                </p:cNvSpPr>
                <p:nvPr/>
              </p:nvSpPr>
              <p:spPr>
                <a:xfrm>
                  <a:off x="2889033" y="5511985"/>
                  <a:ext cx="733190" cy="720080"/>
                </a:xfrm>
                <a:prstGeom prst="rect">
                  <a:avLst/>
                </a:prstGeom>
                <a:blipFill rotWithShape="1">
                  <a:blip r:embed="rId9"/>
                  <a:stretch>
                    <a:fillRect/>
                  </a:stretch>
                </a:blipFill>
                <a:ln>
                  <a:noFill/>
                </a:ln>
              </p:spPr>
              <p:txBody>
                <a:bodyPr/>
                <a:lstStyle/>
                <a:p>
                  <a:r>
                    <a:rPr lang="es-ES">
                      <a:noFill/>
                    </a:rPr>
                    <a:t> </a:t>
                  </a:r>
                </a:p>
              </p:txBody>
            </p:sp>
          </mc:Fallback>
        </mc:AlternateContent>
        <p:sp>
          <p:nvSpPr>
            <p:cNvPr id="37" name="Oval 43"/>
            <p:cNvSpPr/>
            <p:nvPr/>
          </p:nvSpPr>
          <p:spPr>
            <a:xfrm>
              <a:off x="3051307" y="5403973"/>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37 CuadroTexto"/>
          <p:cNvSpPr txBox="1"/>
          <p:nvPr/>
        </p:nvSpPr>
        <p:spPr>
          <a:xfrm>
            <a:off x="5176932" y="0"/>
            <a:ext cx="3967068" cy="369332"/>
          </a:xfrm>
          <a:prstGeom prst="rect">
            <a:avLst/>
          </a:prstGeom>
          <a:noFill/>
        </p:spPr>
        <p:txBody>
          <a:bodyPr wrap="square" rtlCol="0">
            <a:spAutoFit/>
          </a:bodyPr>
          <a:lstStyle/>
          <a:p>
            <a:r>
              <a:rPr lang="en-GB" dirty="0" smtClean="0">
                <a:solidFill>
                  <a:schemeClr val="bg1"/>
                </a:solidFill>
              </a:rPr>
              <a:t>Basic cases – Driven cavity problem</a:t>
            </a:r>
            <a:endParaRPr lang="en-GB" dirty="0">
              <a:solidFill>
                <a:schemeClr val="bg1"/>
              </a:solidFill>
            </a:endParaRPr>
          </a:p>
        </p:txBody>
      </p:sp>
    </p:spTree>
    <p:extLst>
      <p:ext uri="{BB962C8B-B14F-4D97-AF65-F5344CB8AC3E}">
        <p14:creationId xmlns:p14="http://schemas.microsoft.com/office/powerpoint/2010/main" val="42125900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695431"/>
            <a:ext cx="8229600" cy="1066800"/>
          </a:xfrm>
        </p:spPr>
        <p:txBody>
          <a:bodyPr/>
          <a:lstStyle/>
          <a:p>
            <a:r>
              <a:rPr lang="en-GB" dirty="0" smtClean="0"/>
              <a:t>Staggered meshes</a:t>
            </a:r>
            <a:endParaRPr lang="en-GB"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457200" y="1819933"/>
                <a:ext cx="3250704" cy="2979953"/>
              </a:xfrm>
            </p:spPr>
            <p:txBody>
              <a:bodyPr>
                <a:normAutofit/>
              </a:bodyPr>
              <a:lstStyle/>
              <a:p>
                <a:r>
                  <a:rPr lang="en-GB" sz="2000" dirty="0" smtClean="0"/>
                  <a:t>To avoid unrealistic solutions</a:t>
                </a:r>
              </a:p>
              <a:p>
                <a:r>
                  <a:rPr lang="en-GB" sz="2000" dirty="0" smtClean="0"/>
                  <a:t>Three control volumes:</a:t>
                </a:r>
              </a:p>
              <a:p>
                <a:pPr lvl="1"/>
                <a:r>
                  <a:rPr lang="en-GB" sz="1800" dirty="0" smtClean="0">
                    <a:solidFill>
                      <a:schemeClr val="tx1"/>
                    </a:solidFill>
                  </a:rPr>
                  <a:t>Pressure</a:t>
                </a:r>
              </a:p>
              <a:p>
                <a:pPr lvl="1"/>
                <a:r>
                  <a:rPr lang="en-GB" sz="1800" dirty="0" smtClean="0"/>
                  <a:t>Horizontal velocity</a:t>
                </a:r>
              </a:p>
              <a:p>
                <a:pPr lvl="1"/>
                <a:r>
                  <a:rPr lang="en-GB" sz="1800" dirty="0" smtClean="0">
                    <a:solidFill>
                      <a:schemeClr val="accent3"/>
                    </a:solidFill>
                  </a:rPr>
                  <a:t>Vertical  velocity</a:t>
                </a:r>
                <a:endParaRPr lang="en-GB" sz="1800" dirty="0">
                  <a:solidFill>
                    <a:schemeClr val="accent3"/>
                  </a:solidFill>
                </a:endParaRPr>
              </a:p>
              <a:p>
                <a:pPr marL="411480" lvl="1" indent="0">
                  <a:buNone/>
                </a:pPr>
                <a:endParaRPr lang="es-ES" sz="1800" i="1" dirty="0" smtClean="0">
                  <a:latin typeface="Cambria Math"/>
                </a:endParaRPr>
              </a:p>
              <a:p>
                <a:pPr marL="411480" lvl="1" indent="0">
                  <a:buNone/>
                </a:pPr>
                <a14:m>
                  <m:oMathPara xmlns:m="http://schemas.openxmlformats.org/officeDocument/2006/math">
                    <m:oMathParaPr>
                      <m:jc m:val="centerGroup"/>
                    </m:oMathParaPr>
                    <m:oMath xmlns:m="http://schemas.openxmlformats.org/officeDocument/2006/math">
                      <m:sSup>
                        <m:sSupPr>
                          <m:ctrlPr>
                            <a:rPr lang="es-ES" sz="1800" i="1">
                              <a:latin typeface="Cambria Math"/>
                            </a:rPr>
                          </m:ctrlPr>
                        </m:sSupPr>
                        <m:e>
                          <m:acc>
                            <m:accPr>
                              <m:chr m:val="⃗"/>
                              <m:ctrlPr>
                                <a:rPr lang="es-ES" sz="1800" i="1">
                                  <a:latin typeface="Cambria Math"/>
                                </a:rPr>
                              </m:ctrlPr>
                            </m:accPr>
                            <m:e>
                              <m:r>
                                <a:rPr lang="en-GB" sz="1800" i="1">
                                  <a:latin typeface="Cambria Math"/>
                                </a:rPr>
                                <m:t>𝑣</m:t>
                              </m:r>
                            </m:e>
                          </m:acc>
                        </m:e>
                        <m:sup>
                          <m:r>
                            <a:rPr lang="en-GB" sz="1800" i="1">
                              <a:latin typeface="Cambria Math"/>
                            </a:rPr>
                            <m:t>𝑛</m:t>
                          </m:r>
                          <m:r>
                            <a:rPr lang="en-GB" sz="1800" i="1">
                              <a:latin typeface="Cambria Math"/>
                            </a:rPr>
                            <m:t>+1</m:t>
                          </m:r>
                        </m:sup>
                      </m:sSup>
                      <m:r>
                        <a:rPr lang="en-GB" sz="1800" i="1">
                          <a:latin typeface="Cambria Math"/>
                        </a:rPr>
                        <m:t>=</m:t>
                      </m:r>
                      <m:sSup>
                        <m:sSupPr>
                          <m:ctrlPr>
                            <a:rPr lang="es-ES" sz="1800" i="1">
                              <a:latin typeface="Cambria Math"/>
                            </a:rPr>
                          </m:ctrlPr>
                        </m:sSupPr>
                        <m:e>
                          <m:acc>
                            <m:accPr>
                              <m:chr m:val="⃗"/>
                              <m:ctrlPr>
                                <a:rPr lang="es-ES" sz="1800" i="1">
                                  <a:latin typeface="Cambria Math"/>
                                </a:rPr>
                              </m:ctrlPr>
                            </m:accPr>
                            <m:e>
                              <m:r>
                                <a:rPr lang="en-GB" sz="1800" i="1">
                                  <a:latin typeface="Cambria Math"/>
                                </a:rPr>
                                <m:t>𝑣</m:t>
                              </m:r>
                            </m:e>
                          </m:acc>
                        </m:e>
                        <m:sup>
                          <m:r>
                            <a:rPr lang="en-GB" sz="1800" i="1">
                              <a:latin typeface="Cambria Math"/>
                            </a:rPr>
                            <m:t>𝑃</m:t>
                          </m:r>
                        </m:sup>
                      </m:sSup>
                      <m:r>
                        <a:rPr lang="en-GB" sz="1800" i="1">
                          <a:latin typeface="Cambria Math"/>
                        </a:rPr>
                        <m:t>−</m:t>
                      </m:r>
                      <m:f>
                        <m:fPr>
                          <m:ctrlPr>
                            <a:rPr lang="es-ES" sz="1800" i="1">
                              <a:latin typeface="Cambria Math"/>
                            </a:rPr>
                          </m:ctrlPr>
                        </m:fPr>
                        <m:num>
                          <m:r>
                            <m:rPr>
                              <m:sty m:val="p"/>
                            </m:rPr>
                            <a:rPr lang="en-GB" sz="1800">
                              <a:latin typeface="Cambria Math"/>
                            </a:rPr>
                            <m:t>Δ</m:t>
                          </m:r>
                          <m:r>
                            <a:rPr lang="en-GB" sz="1800" i="1">
                              <a:latin typeface="Cambria Math"/>
                            </a:rPr>
                            <m:t>𝑡</m:t>
                          </m:r>
                        </m:num>
                        <m:den>
                          <m:r>
                            <a:rPr lang="en-GB" sz="1800" i="1">
                              <a:latin typeface="Cambria Math"/>
                            </a:rPr>
                            <m:t>𝜌</m:t>
                          </m:r>
                        </m:den>
                      </m:f>
                      <m:r>
                        <a:rPr lang="en-GB" sz="1800">
                          <a:latin typeface="Cambria Math"/>
                        </a:rPr>
                        <m:t>𝛻</m:t>
                      </m:r>
                      <m:sSup>
                        <m:sSupPr>
                          <m:ctrlPr>
                            <a:rPr lang="es-ES" sz="1800" i="1">
                              <a:latin typeface="Cambria Math"/>
                            </a:rPr>
                          </m:ctrlPr>
                        </m:sSupPr>
                        <m:e>
                          <m:r>
                            <a:rPr lang="en-GB" sz="1800" i="1">
                              <a:latin typeface="Cambria Math"/>
                            </a:rPr>
                            <m:t>𝑝</m:t>
                          </m:r>
                        </m:e>
                        <m:sup>
                          <m:r>
                            <a:rPr lang="en-GB" sz="1800" i="1">
                              <a:latin typeface="Cambria Math"/>
                            </a:rPr>
                            <m:t>𝑛</m:t>
                          </m:r>
                          <m:r>
                            <a:rPr lang="en-GB" sz="1800" i="1">
                              <a:latin typeface="Cambria Math"/>
                            </a:rPr>
                            <m:t>+1</m:t>
                          </m:r>
                        </m:sup>
                      </m:sSup>
                    </m:oMath>
                  </m:oMathPara>
                </a14:m>
                <a:endParaRPr lang="en-GB" sz="1800" dirty="0"/>
              </a:p>
              <a:p>
                <a:pPr lvl="1"/>
                <a:endParaRPr lang="en-GB" sz="1800" dirty="0" smtClean="0">
                  <a:solidFill>
                    <a:schemeClr val="accent3"/>
                  </a:solidFill>
                </a:endParaRP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457200" y="1819933"/>
                <a:ext cx="3250704" cy="2979953"/>
              </a:xfrm>
              <a:blipFill rotWithShape="1">
                <a:blip r:embed="rId2"/>
                <a:stretch>
                  <a:fillRect t="-1230"/>
                </a:stretch>
              </a:blipFill>
            </p:spPr>
            <p:txBody>
              <a:bodyPr/>
              <a:lstStyle/>
              <a:p>
                <a:r>
                  <a:rPr lang="es-ES">
                    <a:noFill/>
                  </a:rPr>
                  <a:t> </a:t>
                </a:r>
              </a:p>
            </p:txBody>
          </p:sp>
        </mc:Fallback>
      </mc:AlternateContent>
      <p:grpSp>
        <p:nvGrpSpPr>
          <p:cNvPr id="4" name="519 Grupo"/>
          <p:cNvGrpSpPr/>
          <p:nvPr/>
        </p:nvGrpSpPr>
        <p:grpSpPr>
          <a:xfrm>
            <a:off x="4016604" y="1619684"/>
            <a:ext cx="4973955" cy="4926330"/>
            <a:chOff x="0" y="0"/>
            <a:chExt cx="4973955" cy="4926330"/>
          </a:xfrm>
        </p:grpSpPr>
        <p:grpSp>
          <p:nvGrpSpPr>
            <p:cNvPr id="5" name="453 Grupo"/>
            <p:cNvGrpSpPr/>
            <p:nvPr/>
          </p:nvGrpSpPr>
          <p:grpSpPr>
            <a:xfrm>
              <a:off x="209550" y="248603"/>
              <a:ext cx="4533900" cy="4467225"/>
              <a:chOff x="0" y="0"/>
              <a:chExt cx="4533900" cy="4467225"/>
            </a:xfrm>
          </p:grpSpPr>
          <p:sp>
            <p:nvSpPr>
              <p:cNvPr id="26" name="452 Rectángulo"/>
              <p:cNvSpPr/>
              <p:nvPr/>
            </p:nvSpPr>
            <p:spPr>
              <a:xfrm>
                <a:off x="892454" y="3123590"/>
                <a:ext cx="926821" cy="915010"/>
              </a:xfrm>
              <a:prstGeom prst="rect">
                <a:avLst/>
              </a:prstGeom>
              <a:solidFill>
                <a:schemeClr val="accent3">
                  <a:lumMod val="40000"/>
                  <a:lumOff val="60000"/>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7" name="451 Rectángulo"/>
              <p:cNvSpPr/>
              <p:nvPr/>
            </p:nvSpPr>
            <p:spPr>
              <a:xfrm>
                <a:off x="468173" y="885139"/>
                <a:ext cx="904723" cy="867461"/>
              </a:xfrm>
              <a:prstGeom prst="rect">
                <a:avLst/>
              </a:prstGeom>
              <a:solidFill>
                <a:schemeClr val="accent2">
                  <a:lumMod val="40000"/>
                  <a:lumOff val="60000"/>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28" name="450 Grupo"/>
              <p:cNvGrpSpPr/>
              <p:nvPr/>
            </p:nvGrpSpPr>
            <p:grpSpPr>
              <a:xfrm>
                <a:off x="0" y="0"/>
                <a:ext cx="4533900" cy="4467225"/>
                <a:chOff x="0" y="0"/>
                <a:chExt cx="4533900" cy="4467225"/>
              </a:xfrm>
            </p:grpSpPr>
            <p:grpSp>
              <p:nvGrpSpPr>
                <p:cNvPr id="29" name="428 Grupo"/>
                <p:cNvGrpSpPr/>
                <p:nvPr/>
              </p:nvGrpSpPr>
              <p:grpSpPr>
                <a:xfrm>
                  <a:off x="0" y="0"/>
                  <a:ext cx="4533900" cy="4467225"/>
                  <a:chOff x="0" y="0"/>
                  <a:chExt cx="4533900" cy="4467225"/>
                </a:xfrm>
              </p:grpSpPr>
              <p:grpSp>
                <p:nvGrpSpPr>
                  <p:cNvPr id="51" name="258 Grupo"/>
                  <p:cNvGrpSpPr/>
                  <p:nvPr/>
                </p:nvGrpSpPr>
                <p:grpSpPr>
                  <a:xfrm>
                    <a:off x="0" y="0"/>
                    <a:ext cx="4533900" cy="4467225"/>
                    <a:chOff x="0" y="0"/>
                    <a:chExt cx="4533900" cy="4467225"/>
                  </a:xfrm>
                </p:grpSpPr>
                <p:sp>
                  <p:nvSpPr>
                    <p:cNvPr id="73" name="295 Rectángulo"/>
                    <p:cNvSpPr/>
                    <p:nvPr/>
                  </p:nvSpPr>
                  <p:spPr>
                    <a:xfrm>
                      <a:off x="1819275" y="1752600"/>
                      <a:ext cx="895350" cy="923925"/>
                    </a:xfrm>
                    <a:prstGeom prst="rect">
                      <a:avLst/>
                    </a:prstGeom>
                    <a:solidFill>
                      <a:schemeClr val="bg1">
                        <a:lumMod val="85000"/>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74" name="341 Grupo"/>
                    <p:cNvGrpSpPr/>
                    <p:nvPr/>
                  </p:nvGrpSpPr>
                  <p:grpSpPr>
                    <a:xfrm>
                      <a:off x="0" y="0"/>
                      <a:ext cx="4533900" cy="4467225"/>
                      <a:chOff x="0" y="0"/>
                      <a:chExt cx="4533900" cy="4467225"/>
                    </a:xfrm>
                  </p:grpSpPr>
                  <p:sp>
                    <p:nvSpPr>
                      <p:cNvPr id="75" name="342 Elipse"/>
                      <p:cNvSpPr/>
                      <p:nvPr/>
                    </p:nvSpPr>
                    <p:spPr>
                      <a:xfrm>
                        <a:off x="314325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76" name="343 Grupo"/>
                      <p:cNvGrpSpPr/>
                      <p:nvPr/>
                    </p:nvGrpSpPr>
                    <p:grpSpPr>
                      <a:xfrm>
                        <a:off x="0" y="0"/>
                        <a:ext cx="4533900" cy="4467225"/>
                        <a:chOff x="0" y="0"/>
                        <a:chExt cx="4533900" cy="4467225"/>
                      </a:xfrm>
                    </p:grpSpPr>
                    <p:sp>
                      <p:nvSpPr>
                        <p:cNvPr id="77" name="344 Elipse"/>
                        <p:cNvSpPr/>
                        <p:nvPr/>
                      </p:nvSpPr>
                      <p:spPr>
                        <a:xfrm>
                          <a:off x="133350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78" name="345 Grupo"/>
                        <p:cNvGrpSpPr/>
                        <p:nvPr/>
                      </p:nvGrpSpPr>
                      <p:grpSpPr>
                        <a:xfrm>
                          <a:off x="0" y="0"/>
                          <a:ext cx="4533900" cy="4467225"/>
                          <a:chOff x="0" y="0"/>
                          <a:chExt cx="4533900" cy="4467225"/>
                        </a:xfrm>
                      </p:grpSpPr>
                      <p:grpSp>
                        <p:nvGrpSpPr>
                          <p:cNvPr id="79" name="346 Grupo"/>
                          <p:cNvGrpSpPr/>
                          <p:nvPr/>
                        </p:nvGrpSpPr>
                        <p:grpSpPr>
                          <a:xfrm>
                            <a:off x="0" y="0"/>
                            <a:ext cx="4533900" cy="4467225"/>
                            <a:chOff x="0" y="0"/>
                            <a:chExt cx="4533900" cy="4467225"/>
                          </a:xfrm>
                        </p:grpSpPr>
                        <p:cxnSp>
                          <p:nvCxnSpPr>
                            <p:cNvPr id="103" name="347 Conector recto"/>
                            <p:cNvCxnSpPr/>
                            <p:nvPr/>
                          </p:nvCxnSpPr>
                          <p:spPr>
                            <a:xfrm>
                              <a:off x="0" y="9525"/>
                              <a:ext cx="0" cy="4457700"/>
                            </a:xfrm>
                            <a:prstGeom prst="line">
                              <a:avLst/>
                            </a:prstGeom>
                            <a:ln w="19050"/>
                          </p:spPr>
                          <p:style>
                            <a:lnRef idx="1">
                              <a:schemeClr val="dk1"/>
                            </a:lnRef>
                            <a:fillRef idx="0">
                              <a:schemeClr val="dk1"/>
                            </a:fillRef>
                            <a:effectRef idx="0">
                              <a:schemeClr val="dk1"/>
                            </a:effectRef>
                            <a:fontRef idx="minor">
                              <a:schemeClr val="tx1"/>
                            </a:fontRef>
                          </p:style>
                        </p:cxnSp>
                        <p:cxnSp>
                          <p:nvCxnSpPr>
                            <p:cNvPr id="104" name="348 Conector recto"/>
                            <p:cNvCxnSpPr/>
                            <p:nvPr/>
                          </p:nvCxnSpPr>
                          <p:spPr>
                            <a:xfrm flipH="1">
                              <a:off x="0" y="0"/>
                              <a:ext cx="453326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5" name="349 Conector recto"/>
                            <p:cNvCxnSpPr/>
                            <p:nvPr/>
                          </p:nvCxnSpPr>
                          <p:spPr>
                            <a:xfrm flipH="1">
                              <a:off x="0" y="4467225"/>
                              <a:ext cx="453326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6" name="350 Conector recto"/>
                            <p:cNvCxnSpPr/>
                            <p:nvPr/>
                          </p:nvCxnSpPr>
                          <p:spPr>
                            <a:xfrm>
                              <a:off x="895350" y="0"/>
                              <a:ext cx="0" cy="4467225"/>
                            </a:xfrm>
                            <a:prstGeom prst="line">
                              <a:avLst/>
                            </a:prstGeom>
                          </p:spPr>
                          <p:style>
                            <a:lnRef idx="1">
                              <a:schemeClr val="dk1"/>
                            </a:lnRef>
                            <a:fillRef idx="0">
                              <a:schemeClr val="dk1"/>
                            </a:fillRef>
                            <a:effectRef idx="0">
                              <a:schemeClr val="dk1"/>
                            </a:effectRef>
                            <a:fontRef idx="minor">
                              <a:schemeClr val="tx1"/>
                            </a:fontRef>
                          </p:style>
                        </p:cxnSp>
                        <p:cxnSp>
                          <p:nvCxnSpPr>
                            <p:cNvPr id="107" name="351 Conector recto"/>
                            <p:cNvCxnSpPr/>
                            <p:nvPr/>
                          </p:nvCxnSpPr>
                          <p:spPr>
                            <a:xfrm>
                              <a:off x="1819275" y="0"/>
                              <a:ext cx="0" cy="4467225"/>
                            </a:xfrm>
                            <a:prstGeom prst="line">
                              <a:avLst/>
                            </a:prstGeom>
                          </p:spPr>
                          <p:style>
                            <a:lnRef idx="1">
                              <a:schemeClr val="dk1"/>
                            </a:lnRef>
                            <a:fillRef idx="0">
                              <a:schemeClr val="dk1"/>
                            </a:fillRef>
                            <a:effectRef idx="0">
                              <a:schemeClr val="dk1"/>
                            </a:effectRef>
                            <a:fontRef idx="minor">
                              <a:schemeClr val="tx1"/>
                            </a:fontRef>
                          </p:style>
                        </p:cxnSp>
                        <p:cxnSp>
                          <p:nvCxnSpPr>
                            <p:cNvPr id="108" name="352 Conector recto"/>
                            <p:cNvCxnSpPr/>
                            <p:nvPr/>
                          </p:nvCxnSpPr>
                          <p:spPr>
                            <a:xfrm>
                              <a:off x="2714625" y="9525"/>
                              <a:ext cx="0" cy="4457700"/>
                            </a:xfrm>
                            <a:prstGeom prst="line">
                              <a:avLst/>
                            </a:prstGeom>
                          </p:spPr>
                          <p:style>
                            <a:lnRef idx="1">
                              <a:schemeClr val="dk1"/>
                            </a:lnRef>
                            <a:fillRef idx="0">
                              <a:schemeClr val="dk1"/>
                            </a:fillRef>
                            <a:effectRef idx="0">
                              <a:schemeClr val="dk1"/>
                            </a:effectRef>
                            <a:fontRef idx="minor">
                              <a:schemeClr val="tx1"/>
                            </a:fontRef>
                          </p:style>
                        </p:cxnSp>
                        <p:cxnSp>
                          <p:nvCxnSpPr>
                            <p:cNvPr id="109" name="377 Conector recto"/>
                            <p:cNvCxnSpPr/>
                            <p:nvPr/>
                          </p:nvCxnSpPr>
                          <p:spPr>
                            <a:xfrm>
                              <a:off x="3609975" y="9525"/>
                              <a:ext cx="0" cy="4457700"/>
                            </a:xfrm>
                            <a:prstGeom prst="line">
                              <a:avLst/>
                            </a:prstGeom>
                          </p:spPr>
                          <p:style>
                            <a:lnRef idx="1">
                              <a:schemeClr val="dk1"/>
                            </a:lnRef>
                            <a:fillRef idx="0">
                              <a:schemeClr val="dk1"/>
                            </a:fillRef>
                            <a:effectRef idx="0">
                              <a:schemeClr val="dk1"/>
                            </a:effectRef>
                            <a:fontRef idx="minor">
                              <a:schemeClr val="tx1"/>
                            </a:fontRef>
                          </p:style>
                        </p:cxnSp>
                        <p:cxnSp>
                          <p:nvCxnSpPr>
                            <p:cNvPr id="110" name="380 Conector recto"/>
                            <p:cNvCxnSpPr/>
                            <p:nvPr/>
                          </p:nvCxnSpPr>
                          <p:spPr>
                            <a:xfrm>
                              <a:off x="4533900" y="0"/>
                              <a:ext cx="0" cy="4467225"/>
                            </a:xfrm>
                            <a:prstGeom prst="line">
                              <a:avLst/>
                            </a:prstGeom>
                            <a:ln w="19050"/>
                          </p:spPr>
                          <p:style>
                            <a:lnRef idx="1">
                              <a:schemeClr val="dk1"/>
                            </a:lnRef>
                            <a:fillRef idx="0">
                              <a:schemeClr val="dk1"/>
                            </a:fillRef>
                            <a:effectRef idx="0">
                              <a:schemeClr val="dk1"/>
                            </a:effectRef>
                            <a:fontRef idx="minor">
                              <a:schemeClr val="tx1"/>
                            </a:fontRef>
                          </p:style>
                        </p:cxnSp>
                        <p:cxnSp>
                          <p:nvCxnSpPr>
                            <p:cNvPr id="111" name="381 Conector recto"/>
                            <p:cNvCxnSpPr/>
                            <p:nvPr/>
                          </p:nvCxnSpPr>
                          <p:spPr>
                            <a:xfrm flipH="1">
                              <a:off x="0" y="885825"/>
                              <a:ext cx="4533265" cy="0"/>
                            </a:xfrm>
                            <a:prstGeom prst="line">
                              <a:avLst/>
                            </a:prstGeom>
                          </p:spPr>
                          <p:style>
                            <a:lnRef idx="1">
                              <a:schemeClr val="dk1"/>
                            </a:lnRef>
                            <a:fillRef idx="0">
                              <a:schemeClr val="dk1"/>
                            </a:fillRef>
                            <a:effectRef idx="0">
                              <a:schemeClr val="dk1"/>
                            </a:effectRef>
                            <a:fontRef idx="minor">
                              <a:schemeClr val="tx1"/>
                            </a:fontRef>
                          </p:style>
                        </p:cxnSp>
                        <p:cxnSp>
                          <p:nvCxnSpPr>
                            <p:cNvPr id="112" name="382 Conector recto"/>
                            <p:cNvCxnSpPr/>
                            <p:nvPr/>
                          </p:nvCxnSpPr>
                          <p:spPr>
                            <a:xfrm flipH="1">
                              <a:off x="0" y="1752600"/>
                              <a:ext cx="4533265" cy="0"/>
                            </a:xfrm>
                            <a:prstGeom prst="line">
                              <a:avLst/>
                            </a:prstGeom>
                          </p:spPr>
                          <p:style>
                            <a:lnRef idx="1">
                              <a:schemeClr val="dk1"/>
                            </a:lnRef>
                            <a:fillRef idx="0">
                              <a:schemeClr val="dk1"/>
                            </a:fillRef>
                            <a:effectRef idx="0">
                              <a:schemeClr val="dk1"/>
                            </a:effectRef>
                            <a:fontRef idx="minor">
                              <a:schemeClr val="tx1"/>
                            </a:fontRef>
                          </p:style>
                        </p:cxnSp>
                        <p:cxnSp>
                          <p:nvCxnSpPr>
                            <p:cNvPr id="113" name="383 Conector recto"/>
                            <p:cNvCxnSpPr/>
                            <p:nvPr/>
                          </p:nvCxnSpPr>
                          <p:spPr>
                            <a:xfrm flipH="1">
                              <a:off x="0" y="2676525"/>
                              <a:ext cx="4533265" cy="0"/>
                            </a:xfrm>
                            <a:prstGeom prst="line">
                              <a:avLst/>
                            </a:prstGeom>
                          </p:spPr>
                          <p:style>
                            <a:lnRef idx="1">
                              <a:schemeClr val="dk1"/>
                            </a:lnRef>
                            <a:fillRef idx="0">
                              <a:schemeClr val="dk1"/>
                            </a:fillRef>
                            <a:effectRef idx="0">
                              <a:schemeClr val="dk1"/>
                            </a:effectRef>
                            <a:fontRef idx="minor">
                              <a:schemeClr val="tx1"/>
                            </a:fontRef>
                          </p:style>
                        </p:cxnSp>
                        <p:cxnSp>
                          <p:nvCxnSpPr>
                            <p:cNvPr id="114" name="384 Conector recto"/>
                            <p:cNvCxnSpPr/>
                            <p:nvPr/>
                          </p:nvCxnSpPr>
                          <p:spPr>
                            <a:xfrm flipH="1">
                              <a:off x="0" y="3581400"/>
                              <a:ext cx="4533265" cy="0"/>
                            </a:xfrm>
                            <a:prstGeom prst="line">
                              <a:avLst/>
                            </a:prstGeom>
                          </p:spPr>
                          <p:style>
                            <a:lnRef idx="1">
                              <a:schemeClr val="dk1"/>
                            </a:lnRef>
                            <a:fillRef idx="0">
                              <a:schemeClr val="dk1"/>
                            </a:fillRef>
                            <a:effectRef idx="0">
                              <a:schemeClr val="dk1"/>
                            </a:effectRef>
                            <a:fontRef idx="minor">
                              <a:schemeClr val="tx1"/>
                            </a:fontRef>
                          </p:style>
                        </p:cxnSp>
                      </p:grpSp>
                      <p:sp>
                        <p:nvSpPr>
                          <p:cNvPr id="80" name="385 Elipse"/>
                          <p:cNvSpPr/>
                          <p:nvPr/>
                        </p:nvSpPr>
                        <p:spPr>
                          <a:xfrm>
                            <a:off x="133350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1" name="386 Elipse"/>
                          <p:cNvSpPr/>
                          <p:nvPr/>
                        </p:nvSpPr>
                        <p:spPr>
                          <a:xfrm>
                            <a:off x="222885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2" name="387 Elipse"/>
                          <p:cNvSpPr/>
                          <p:nvPr/>
                        </p:nvSpPr>
                        <p:spPr>
                          <a:xfrm>
                            <a:off x="41910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3" name="388 Elipse"/>
                          <p:cNvSpPr/>
                          <p:nvPr/>
                        </p:nvSpPr>
                        <p:spPr>
                          <a:xfrm>
                            <a:off x="314325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4" name="389 Elipse"/>
                          <p:cNvSpPr/>
                          <p:nvPr/>
                        </p:nvSpPr>
                        <p:spPr>
                          <a:xfrm>
                            <a:off x="405765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5" name="390 Elipse"/>
                          <p:cNvSpPr/>
                          <p:nvPr/>
                        </p:nvSpPr>
                        <p:spPr>
                          <a:xfrm>
                            <a:off x="41910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6" name="391 Elipse"/>
                          <p:cNvSpPr/>
                          <p:nvPr/>
                        </p:nvSpPr>
                        <p:spPr>
                          <a:xfrm>
                            <a:off x="133350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7" name="392 Elipse"/>
                          <p:cNvSpPr/>
                          <p:nvPr/>
                        </p:nvSpPr>
                        <p:spPr>
                          <a:xfrm>
                            <a:off x="222885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8" name="393 Elipse"/>
                          <p:cNvSpPr/>
                          <p:nvPr/>
                        </p:nvSpPr>
                        <p:spPr>
                          <a:xfrm>
                            <a:off x="314325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9" name="394 Elipse"/>
                          <p:cNvSpPr/>
                          <p:nvPr/>
                        </p:nvSpPr>
                        <p:spPr>
                          <a:xfrm>
                            <a:off x="405765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0" name="395 Elipse"/>
                          <p:cNvSpPr/>
                          <p:nvPr/>
                        </p:nvSpPr>
                        <p:spPr>
                          <a:xfrm>
                            <a:off x="41910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1" name="396 Elipse"/>
                          <p:cNvSpPr/>
                          <p:nvPr/>
                        </p:nvSpPr>
                        <p:spPr>
                          <a:xfrm>
                            <a:off x="222885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2" name="397 Elipse"/>
                          <p:cNvSpPr/>
                          <p:nvPr/>
                        </p:nvSpPr>
                        <p:spPr>
                          <a:xfrm>
                            <a:off x="405765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3" name="398 Elipse"/>
                          <p:cNvSpPr/>
                          <p:nvPr/>
                        </p:nvSpPr>
                        <p:spPr>
                          <a:xfrm>
                            <a:off x="41910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4" name="399 Elipse"/>
                          <p:cNvSpPr/>
                          <p:nvPr/>
                        </p:nvSpPr>
                        <p:spPr>
                          <a:xfrm>
                            <a:off x="133350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5" name="400 Elipse"/>
                          <p:cNvSpPr/>
                          <p:nvPr/>
                        </p:nvSpPr>
                        <p:spPr>
                          <a:xfrm>
                            <a:off x="222885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6" name="401 Elipse"/>
                          <p:cNvSpPr/>
                          <p:nvPr/>
                        </p:nvSpPr>
                        <p:spPr>
                          <a:xfrm>
                            <a:off x="314325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7" name="402 Elipse"/>
                          <p:cNvSpPr/>
                          <p:nvPr/>
                        </p:nvSpPr>
                        <p:spPr>
                          <a:xfrm>
                            <a:off x="403860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8" name="403 Elipse"/>
                          <p:cNvSpPr/>
                          <p:nvPr/>
                        </p:nvSpPr>
                        <p:spPr>
                          <a:xfrm>
                            <a:off x="419100" y="397192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9" name="404 Elipse"/>
                          <p:cNvSpPr/>
                          <p:nvPr/>
                        </p:nvSpPr>
                        <p:spPr>
                          <a:xfrm>
                            <a:off x="1333500" y="397192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00" name="405 Elipse"/>
                          <p:cNvSpPr/>
                          <p:nvPr/>
                        </p:nvSpPr>
                        <p:spPr>
                          <a:xfrm>
                            <a:off x="2228850" y="397192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01" name="406 Elipse"/>
                          <p:cNvSpPr/>
                          <p:nvPr/>
                        </p:nvSpPr>
                        <p:spPr>
                          <a:xfrm>
                            <a:off x="3143250" y="3962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02" name="407 Elipse"/>
                          <p:cNvSpPr/>
                          <p:nvPr/>
                        </p:nvSpPr>
                        <p:spPr>
                          <a:xfrm>
                            <a:off x="4038600" y="3962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grpSp>
              </p:grpSp>
              <p:grpSp>
                <p:nvGrpSpPr>
                  <p:cNvPr id="52" name="427 Grupo"/>
                  <p:cNvGrpSpPr/>
                  <p:nvPr/>
                </p:nvGrpSpPr>
                <p:grpSpPr>
                  <a:xfrm>
                    <a:off x="695325" y="447675"/>
                    <a:ext cx="3145155" cy="3581400"/>
                    <a:chOff x="0" y="0"/>
                    <a:chExt cx="3145155" cy="3581400"/>
                  </a:xfrm>
                </p:grpSpPr>
                <p:cxnSp>
                  <p:nvCxnSpPr>
                    <p:cNvPr id="53" name="420 Conector recto de flecha"/>
                    <p:cNvCxnSpPr/>
                    <p:nvPr/>
                  </p:nvCxnSpPr>
                  <p:spPr>
                    <a:xfrm>
                      <a:off x="0" y="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54" name="421 Conector recto de flecha"/>
                    <p:cNvCxnSpPr/>
                    <p:nvPr/>
                  </p:nvCxnSpPr>
                  <p:spPr>
                    <a:xfrm>
                      <a:off x="0" y="1781175"/>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55" name="299 Conector recto de flecha"/>
                    <p:cNvCxnSpPr/>
                    <p:nvPr/>
                  </p:nvCxnSpPr>
                  <p:spPr>
                    <a:xfrm>
                      <a:off x="0" y="87630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56" name="408 Conector recto de flecha"/>
                    <p:cNvCxnSpPr/>
                    <p:nvPr/>
                  </p:nvCxnSpPr>
                  <p:spPr>
                    <a:xfrm>
                      <a:off x="0" y="266700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57" name="409 Conector recto de flecha"/>
                    <p:cNvCxnSpPr/>
                    <p:nvPr/>
                  </p:nvCxnSpPr>
                  <p:spPr>
                    <a:xfrm>
                      <a:off x="0" y="358140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58" name="410 Conector recto de flecha"/>
                    <p:cNvCxnSpPr/>
                    <p:nvPr/>
                  </p:nvCxnSpPr>
                  <p:spPr>
                    <a:xfrm>
                      <a:off x="933450" y="358140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59" name="411 Conector recto de flecha"/>
                    <p:cNvCxnSpPr/>
                    <p:nvPr/>
                  </p:nvCxnSpPr>
                  <p:spPr>
                    <a:xfrm>
                      <a:off x="933450" y="2676525"/>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0" name="412 Conector recto de flecha"/>
                    <p:cNvCxnSpPr/>
                    <p:nvPr/>
                  </p:nvCxnSpPr>
                  <p:spPr>
                    <a:xfrm>
                      <a:off x="933450" y="1781175"/>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1" name="413 Conector recto de flecha"/>
                    <p:cNvCxnSpPr/>
                    <p:nvPr/>
                  </p:nvCxnSpPr>
                  <p:spPr>
                    <a:xfrm>
                      <a:off x="933450" y="87630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2" name="414 Conector recto de flecha"/>
                    <p:cNvCxnSpPr/>
                    <p:nvPr/>
                  </p:nvCxnSpPr>
                  <p:spPr>
                    <a:xfrm>
                      <a:off x="933450" y="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3" name="415 Conector recto de flecha"/>
                    <p:cNvCxnSpPr/>
                    <p:nvPr/>
                  </p:nvCxnSpPr>
                  <p:spPr>
                    <a:xfrm>
                      <a:off x="1809750" y="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4" name="416 Conector recto de flecha"/>
                    <p:cNvCxnSpPr/>
                    <p:nvPr/>
                  </p:nvCxnSpPr>
                  <p:spPr>
                    <a:xfrm>
                      <a:off x="1809750" y="87630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5" name="417 Conector recto de flecha"/>
                    <p:cNvCxnSpPr/>
                    <p:nvPr/>
                  </p:nvCxnSpPr>
                  <p:spPr>
                    <a:xfrm>
                      <a:off x="1809750" y="1781175"/>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6" name="418 Conector recto de flecha"/>
                    <p:cNvCxnSpPr/>
                    <p:nvPr/>
                  </p:nvCxnSpPr>
                  <p:spPr>
                    <a:xfrm>
                      <a:off x="1809750" y="2676525"/>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7" name="419 Conector recto de flecha"/>
                    <p:cNvCxnSpPr/>
                    <p:nvPr/>
                  </p:nvCxnSpPr>
                  <p:spPr>
                    <a:xfrm>
                      <a:off x="1809750" y="3571875"/>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8" name="422 Conector recto de flecha"/>
                    <p:cNvCxnSpPr/>
                    <p:nvPr/>
                  </p:nvCxnSpPr>
                  <p:spPr>
                    <a:xfrm>
                      <a:off x="2724150" y="3571875"/>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9" name="423 Conector recto de flecha"/>
                    <p:cNvCxnSpPr/>
                    <p:nvPr/>
                  </p:nvCxnSpPr>
                  <p:spPr>
                    <a:xfrm>
                      <a:off x="2724150" y="2676525"/>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70" name="424 Conector recto de flecha"/>
                    <p:cNvCxnSpPr/>
                    <p:nvPr/>
                  </p:nvCxnSpPr>
                  <p:spPr>
                    <a:xfrm>
                      <a:off x="2724150" y="1781175"/>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71" name="425 Conector recto de flecha"/>
                    <p:cNvCxnSpPr/>
                    <p:nvPr/>
                  </p:nvCxnSpPr>
                  <p:spPr>
                    <a:xfrm>
                      <a:off x="2724150" y="87630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72" name="426 Conector recto de flecha"/>
                    <p:cNvCxnSpPr/>
                    <p:nvPr/>
                  </p:nvCxnSpPr>
                  <p:spPr>
                    <a:xfrm>
                      <a:off x="2724150" y="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grpSp>
            <p:grpSp>
              <p:nvGrpSpPr>
                <p:cNvPr id="30" name="449 Grupo"/>
                <p:cNvGrpSpPr/>
                <p:nvPr/>
              </p:nvGrpSpPr>
              <p:grpSpPr>
                <a:xfrm>
                  <a:off x="466725" y="638175"/>
                  <a:ext cx="3648075" cy="3116580"/>
                  <a:chOff x="0" y="0"/>
                  <a:chExt cx="3648075" cy="3116580"/>
                </a:xfrm>
              </p:grpSpPr>
              <p:cxnSp>
                <p:nvCxnSpPr>
                  <p:cNvPr id="31" name="429 Conector recto de flecha"/>
                  <p:cNvCxnSpPr/>
                  <p:nvPr/>
                </p:nvCxnSpPr>
                <p:spPr>
                  <a:xfrm rot="16200000">
                    <a:off x="-210503" y="2200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2" name="430 Conector recto de flecha"/>
                  <p:cNvCxnSpPr/>
                  <p:nvPr/>
                </p:nvCxnSpPr>
                <p:spPr>
                  <a:xfrm rot="16200000">
                    <a:off x="-210503" y="10868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3" name="431 Conector recto de flecha"/>
                  <p:cNvCxnSpPr/>
                  <p:nvPr/>
                </p:nvCxnSpPr>
                <p:spPr>
                  <a:xfrm rot="16200000">
                    <a:off x="-210503" y="20107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4" name="432 Conector recto de flecha"/>
                  <p:cNvCxnSpPr/>
                  <p:nvPr/>
                </p:nvCxnSpPr>
                <p:spPr>
                  <a:xfrm rot="16200000">
                    <a:off x="-210503" y="290607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5" name="433 Conector recto de flecha"/>
                  <p:cNvCxnSpPr/>
                  <p:nvPr/>
                </p:nvCxnSpPr>
                <p:spPr>
                  <a:xfrm rot="16200000">
                    <a:off x="694372" y="2200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6" name="434 Conector recto de flecha"/>
                  <p:cNvCxnSpPr/>
                  <p:nvPr/>
                </p:nvCxnSpPr>
                <p:spPr>
                  <a:xfrm rot="16200000">
                    <a:off x="694372" y="10868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7" name="435 Conector recto de flecha"/>
                  <p:cNvCxnSpPr/>
                  <p:nvPr/>
                </p:nvCxnSpPr>
                <p:spPr>
                  <a:xfrm rot="16200000">
                    <a:off x="694372" y="20107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8" name="436 Conector recto de flecha"/>
                  <p:cNvCxnSpPr/>
                  <p:nvPr/>
                </p:nvCxnSpPr>
                <p:spPr>
                  <a:xfrm rot="16200000">
                    <a:off x="694372" y="290607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9" name="437 Conector recto de flecha"/>
                  <p:cNvCxnSpPr/>
                  <p:nvPr/>
                </p:nvCxnSpPr>
                <p:spPr>
                  <a:xfrm rot="16200000">
                    <a:off x="1589722" y="290607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0" name="438 Conector recto de flecha"/>
                  <p:cNvCxnSpPr/>
                  <p:nvPr/>
                </p:nvCxnSpPr>
                <p:spPr>
                  <a:xfrm rot="16200000">
                    <a:off x="1589722" y="20107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1" name="439 Conector recto de flecha"/>
                  <p:cNvCxnSpPr/>
                  <p:nvPr/>
                </p:nvCxnSpPr>
                <p:spPr>
                  <a:xfrm rot="16200000">
                    <a:off x="1589722" y="10868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2" name="440 Conector recto de flecha"/>
                  <p:cNvCxnSpPr/>
                  <p:nvPr/>
                </p:nvCxnSpPr>
                <p:spPr>
                  <a:xfrm rot="16200000">
                    <a:off x="1589722" y="2105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3" name="441 Conector recto de flecha"/>
                  <p:cNvCxnSpPr/>
                  <p:nvPr/>
                </p:nvCxnSpPr>
                <p:spPr>
                  <a:xfrm rot="16200000">
                    <a:off x="2504122" y="2200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4" name="442 Conector recto de flecha"/>
                  <p:cNvCxnSpPr/>
                  <p:nvPr/>
                </p:nvCxnSpPr>
                <p:spPr>
                  <a:xfrm rot="16200000">
                    <a:off x="2513647" y="10868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5" name="443 Conector recto de flecha"/>
                  <p:cNvCxnSpPr/>
                  <p:nvPr/>
                </p:nvCxnSpPr>
                <p:spPr>
                  <a:xfrm rot="16200000">
                    <a:off x="2504122" y="20107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6" name="444 Conector recto de flecha"/>
                  <p:cNvCxnSpPr/>
                  <p:nvPr/>
                </p:nvCxnSpPr>
                <p:spPr>
                  <a:xfrm rot="16200000">
                    <a:off x="2504122" y="290607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7" name="445 Conector recto de flecha"/>
                  <p:cNvCxnSpPr/>
                  <p:nvPr/>
                </p:nvCxnSpPr>
                <p:spPr>
                  <a:xfrm rot="16200000">
                    <a:off x="3389947" y="290607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8" name="446 Conector recto de flecha"/>
                  <p:cNvCxnSpPr/>
                  <p:nvPr/>
                </p:nvCxnSpPr>
                <p:spPr>
                  <a:xfrm rot="16200000">
                    <a:off x="3399472" y="20107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9" name="447 Conector recto de flecha"/>
                  <p:cNvCxnSpPr/>
                  <p:nvPr/>
                </p:nvCxnSpPr>
                <p:spPr>
                  <a:xfrm rot="16200000">
                    <a:off x="3437572" y="10868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50" name="448 Conector recto de flecha"/>
                  <p:cNvCxnSpPr/>
                  <p:nvPr/>
                </p:nvCxnSpPr>
                <p:spPr>
                  <a:xfrm rot="16200000">
                    <a:off x="3437572" y="2200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grpSp>
          </p:grpSp>
        </p:grpSp>
        <p:cxnSp>
          <p:nvCxnSpPr>
            <p:cNvPr id="6" name="499 Conector recto de flecha"/>
            <p:cNvCxnSpPr/>
            <p:nvPr/>
          </p:nvCxnSpPr>
          <p:spPr>
            <a:xfrm>
              <a:off x="0" y="696278"/>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7" name="500 Conector recto de flecha"/>
            <p:cNvCxnSpPr/>
            <p:nvPr/>
          </p:nvCxnSpPr>
          <p:spPr>
            <a:xfrm>
              <a:off x="0" y="1572578"/>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8" name="501 Conector recto de flecha"/>
            <p:cNvCxnSpPr/>
            <p:nvPr/>
          </p:nvCxnSpPr>
          <p:spPr>
            <a:xfrm>
              <a:off x="0" y="2477453"/>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9" name="502 Conector recto de flecha"/>
            <p:cNvCxnSpPr/>
            <p:nvPr/>
          </p:nvCxnSpPr>
          <p:spPr>
            <a:xfrm>
              <a:off x="0" y="3372803"/>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0" name="503 Conector recto de flecha"/>
            <p:cNvCxnSpPr/>
            <p:nvPr/>
          </p:nvCxnSpPr>
          <p:spPr>
            <a:xfrm>
              <a:off x="0" y="4277678"/>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1" name="504 Conector recto de flecha"/>
            <p:cNvCxnSpPr/>
            <p:nvPr/>
          </p:nvCxnSpPr>
          <p:spPr>
            <a:xfrm>
              <a:off x="4552950" y="696278"/>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2" name="505 Conector recto de flecha"/>
            <p:cNvCxnSpPr/>
            <p:nvPr/>
          </p:nvCxnSpPr>
          <p:spPr>
            <a:xfrm>
              <a:off x="4552950" y="1572578"/>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3" name="506 Conector recto de flecha"/>
            <p:cNvCxnSpPr/>
            <p:nvPr/>
          </p:nvCxnSpPr>
          <p:spPr>
            <a:xfrm>
              <a:off x="4552950" y="2477453"/>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4" name="507 Conector recto de flecha"/>
            <p:cNvCxnSpPr/>
            <p:nvPr/>
          </p:nvCxnSpPr>
          <p:spPr>
            <a:xfrm>
              <a:off x="4552950" y="3372803"/>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5" name="508 Conector recto de flecha"/>
            <p:cNvCxnSpPr/>
            <p:nvPr/>
          </p:nvCxnSpPr>
          <p:spPr>
            <a:xfrm>
              <a:off x="4552950" y="4268153"/>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6" name="509 Conector recto de flecha"/>
            <p:cNvCxnSpPr/>
            <p:nvPr/>
          </p:nvCxnSpPr>
          <p:spPr>
            <a:xfrm rot="16200000">
              <a:off x="438150" y="2105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7" name="510 Conector recto de flecha"/>
            <p:cNvCxnSpPr/>
            <p:nvPr/>
          </p:nvCxnSpPr>
          <p:spPr>
            <a:xfrm rot="16200000">
              <a:off x="1371600" y="2105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8" name="511 Conector recto de flecha"/>
            <p:cNvCxnSpPr/>
            <p:nvPr/>
          </p:nvCxnSpPr>
          <p:spPr>
            <a:xfrm rot="16200000">
              <a:off x="2276475" y="2105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9" name="512 Conector recto de flecha"/>
            <p:cNvCxnSpPr/>
            <p:nvPr/>
          </p:nvCxnSpPr>
          <p:spPr>
            <a:xfrm rot="16200000">
              <a:off x="3190875" y="2105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0" name="513 Conector recto de flecha"/>
            <p:cNvCxnSpPr/>
            <p:nvPr/>
          </p:nvCxnSpPr>
          <p:spPr>
            <a:xfrm rot="16200000">
              <a:off x="4114800" y="2105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1" name="514 Conector recto de flecha"/>
            <p:cNvCxnSpPr/>
            <p:nvPr/>
          </p:nvCxnSpPr>
          <p:spPr>
            <a:xfrm rot="16200000">
              <a:off x="447675" y="47158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2" name="515 Conector recto de flecha"/>
            <p:cNvCxnSpPr/>
            <p:nvPr/>
          </p:nvCxnSpPr>
          <p:spPr>
            <a:xfrm rot="16200000">
              <a:off x="1371600" y="47158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3" name="516 Conector recto de flecha"/>
            <p:cNvCxnSpPr/>
            <p:nvPr/>
          </p:nvCxnSpPr>
          <p:spPr>
            <a:xfrm rot="16200000">
              <a:off x="2266950" y="47158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4" name="517 Conector recto de flecha"/>
            <p:cNvCxnSpPr/>
            <p:nvPr/>
          </p:nvCxnSpPr>
          <p:spPr>
            <a:xfrm rot="16200000">
              <a:off x="3171825" y="47158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5" name="518 Conector recto de flecha"/>
            <p:cNvCxnSpPr/>
            <p:nvPr/>
          </p:nvCxnSpPr>
          <p:spPr>
            <a:xfrm rot="16200000">
              <a:off x="4076700" y="47063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grpSp>
      <p:grpSp>
        <p:nvGrpSpPr>
          <p:cNvPr id="130" name="129 Grupo"/>
          <p:cNvGrpSpPr/>
          <p:nvPr/>
        </p:nvGrpSpPr>
        <p:grpSpPr>
          <a:xfrm>
            <a:off x="395536" y="4799887"/>
            <a:ext cx="3240360" cy="1368152"/>
            <a:chOff x="395536" y="4869160"/>
            <a:chExt cx="3240360" cy="1368152"/>
          </a:xfrm>
        </p:grpSpPr>
        <p:sp>
          <p:nvSpPr>
            <p:cNvPr id="115" name="Rectangle 3"/>
            <p:cNvSpPr/>
            <p:nvPr/>
          </p:nvSpPr>
          <p:spPr>
            <a:xfrm>
              <a:off x="395536" y="4869160"/>
              <a:ext cx="1080120" cy="11521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16" name="Rectangle 10"/>
                <p:cNvSpPr/>
                <p:nvPr/>
              </p:nvSpPr>
              <p:spPr>
                <a:xfrm>
                  <a:off x="1475656" y="4869160"/>
                  <a:ext cx="1080120" cy="11521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s-ES" b="1" i="1">
                                <a:latin typeface="Cambria Math"/>
                              </a:rPr>
                            </m:ctrlPr>
                          </m:sSupPr>
                          <m:e>
                            <m:sSub>
                              <m:sSubPr>
                                <m:ctrlPr>
                                  <a:rPr lang="es-ES" b="1" i="1">
                                    <a:latin typeface="Cambria Math"/>
                                  </a:rPr>
                                </m:ctrlPr>
                              </m:sSubPr>
                              <m:e>
                                <m:r>
                                  <a:rPr lang="es-ES" b="1" i="1">
                                    <a:latin typeface="Cambria Math"/>
                                  </a:rPr>
                                  <m:t>𝒑</m:t>
                                </m:r>
                              </m:e>
                              <m:sub>
                                <m:r>
                                  <a:rPr lang="es-ES" b="1" i="1">
                                    <a:latin typeface="Cambria Math"/>
                                  </a:rPr>
                                  <m:t>𝑷</m:t>
                                </m:r>
                              </m:sub>
                            </m:sSub>
                          </m:e>
                          <m:sup>
                            <m:r>
                              <a:rPr lang="es-ES" b="1" i="1">
                                <a:latin typeface="Cambria Math"/>
                              </a:rPr>
                              <m:t>𝒏</m:t>
                            </m:r>
                            <m:r>
                              <a:rPr lang="es-ES" b="1" i="1">
                                <a:latin typeface="Cambria Math"/>
                              </a:rPr>
                              <m:t>+</m:t>
                            </m:r>
                            <m:r>
                              <a:rPr lang="es-ES" b="1" i="1">
                                <a:latin typeface="Cambria Math"/>
                              </a:rPr>
                              <m:t>𝟏</m:t>
                            </m:r>
                          </m:sup>
                        </m:sSup>
                      </m:oMath>
                    </m:oMathPara>
                  </a14:m>
                  <a:endParaRPr lang="en-US" dirty="0">
                    <a:solidFill>
                      <a:schemeClr val="tx1"/>
                    </a:solidFill>
                  </a:endParaRPr>
                </a:p>
              </p:txBody>
            </p:sp>
          </mc:Choice>
          <mc:Fallback xmlns="">
            <p:sp>
              <p:nvSpPr>
                <p:cNvPr id="116" name="Rectangle 10"/>
                <p:cNvSpPr>
                  <a:spLocks noRot="1" noChangeAspect="1" noMove="1" noResize="1" noEditPoints="1" noAdjustHandles="1" noChangeArrowheads="1" noChangeShapeType="1" noTextEdit="1"/>
                </p:cNvSpPr>
                <p:nvPr/>
              </p:nvSpPr>
              <p:spPr>
                <a:xfrm>
                  <a:off x="1475656" y="4869160"/>
                  <a:ext cx="1080120" cy="1152128"/>
                </a:xfrm>
                <a:prstGeom prst="rect">
                  <a:avLst/>
                </a:prstGeom>
                <a:blipFill rotWithShape="1">
                  <a:blip r:embed="rId3"/>
                  <a:stretch>
                    <a:fillRect/>
                  </a:stretch>
                </a:blipFill>
                <a:ln>
                  <a:solidFill>
                    <a:schemeClr val="tx1"/>
                  </a:solidFill>
                </a:ln>
              </p:spPr>
              <p:txBody>
                <a:bodyPr/>
                <a:lstStyle/>
                <a:p>
                  <a:r>
                    <a:rPr lang="es-ES">
                      <a:noFill/>
                    </a:rPr>
                    <a:t> </a:t>
                  </a:r>
                </a:p>
              </p:txBody>
            </p:sp>
          </mc:Fallback>
        </mc:AlternateContent>
        <p:sp>
          <p:nvSpPr>
            <p:cNvPr id="117" name="Rectangle 11"/>
            <p:cNvSpPr/>
            <p:nvPr/>
          </p:nvSpPr>
          <p:spPr>
            <a:xfrm>
              <a:off x="2555776" y="4869160"/>
              <a:ext cx="1080120" cy="11521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18" name="Straight Arrow Connector 32"/>
            <p:cNvCxnSpPr/>
            <p:nvPr/>
          </p:nvCxnSpPr>
          <p:spPr>
            <a:xfrm>
              <a:off x="935596" y="5445224"/>
              <a:ext cx="3240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9" name="TextBox 34"/>
                <p:cNvSpPr txBox="1"/>
                <p:nvPr/>
              </p:nvSpPr>
              <p:spPr>
                <a:xfrm>
                  <a:off x="623263" y="5013176"/>
                  <a:ext cx="661182" cy="504056"/>
                </a:xfrm>
                <a:prstGeom prst="rect">
                  <a:avLst/>
                </a:prstGeom>
                <a:ln>
                  <a:noFill/>
                </a:ln>
              </p:spPr>
              <p:txBody>
                <a:bodyPr vert="horz" wrap="square" lIns="91440" tIns="45720" rIns="91440" bIns="45720" rtlCol="0">
                  <a:normAutofit fontScale="625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a:latin typeface="Cambria Math"/>
                                  </a:rPr>
                                  <m:t>𝒑</m:t>
                                </m:r>
                              </m:e>
                              <m:sub>
                                <m:r>
                                  <a:rPr lang="es-ES" sz="2400" b="1" i="1" smtClean="0">
                                    <a:latin typeface="Cambria Math"/>
                                  </a:rPr>
                                  <m:t>𝑾</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19" name="TextBox 34"/>
                <p:cNvSpPr txBox="1">
                  <a:spLocks noRot="1" noChangeAspect="1" noMove="1" noResize="1" noEditPoints="1" noAdjustHandles="1" noChangeArrowheads="1" noChangeShapeType="1" noTextEdit="1"/>
                </p:cNvSpPr>
                <p:nvPr/>
              </p:nvSpPr>
              <p:spPr>
                <a:xfrm>
                  <a:off x="623263" y="5013176"/>
                  <a:ext cx="661182" cy="504056"/>
                </a:xfrm>
                <a:prstGeom prst="rect">
                  <a:avLst/>
                </a:prstGeom>
                <a:blipFill rotWithShape="1">
                  <a:blip r:embed="rId4"/>
                  <a:stretch>
                    <a:fillRect r="-3670"/>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0" name="TextBox 35"/>
                <p:cNvSpPr txBox="1"/>
                <p:nvPr/>
              </p:nvSpPr>
              <p:spPr>
                <a:xfrm>
                  <a:off x="755576" y="5517232"/>
                  <a:ext cx="733190" cy="720080"/>
                </a:xfrm>
                <a:prstGeom prst="rect">
                  <a:avLst/>
                </a:prstGeom>
                <a:ln>
                  <a:noFill/>
                </a:ln>
              </p:spPr>
              <p:txBody>
                <a:bodyPr vert="horz" wrap="square" lIns="91440" tIns="45720" rIns="91440" bIns="45720" rtlCol="0">
                  <a:normAutofit fontScale="700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smtClean="0">
                                    <a:latin typeface="Cambria Math"/>
                                  </a:rPr>
                                  <m:t>𝒖</m:t>
                                </m:r>
                              </m:e>
                              <m:sub>
                                <m:r>
                                  <a:rPr lang="es-ES" sz="2400" b="1" i="1" smtClean="0">
                                    <a:latin typeface="Cambria Math"/>
                                  </a:rPr>
                                  <m:t>𝑾</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20" name="TextBox 35"/>
                <p:cNvSpPr txBox="1">
                  <a:spLocks noRot="1" noChangeAspect="1" noMove="1" noResize="1" noEditPoints="1" noAdjustHandles="1" noChangeArrowheads="1" noChangeShapeType="1" noTextEdit="1"/>
                </p:cNvSpPr>
                <p:nvPr/>
              </p:nvSpPr>
              <p:spPr>
                <a:xfrm>
                  <a:off x="755576" y="5517232"/>
                  <a:ext cx="733190" cy="720080"/>
                </a:xfrm>
                <a:prstGeom prst="rect">
                  <a:avLst/>
                </a:prstGeom>
                <a:blipFill rotWithShape="1">
                  <a:blip r:embed="rId5"/>
                  <a:stretch>
                    <a:fillRect r="-5000"/>
                  </a:stretch>
                </a:blipFill>
                <a:ln>
                  <a:noFill/>
                </a:ln>
              </p:spPr>
              <p:txBody>
                <a:bodyPr/>
                <a:lstStyle/>
                <a:p>
                  <a:r>
                    <a:rPr lang="es-ES">
                      <a:noFill/>
                    </a:rPr>
                    <a:t> </a:t>
                  </a:r>
                </a:p>
              </p:txBody>
            </p:sp>
          </mc:Fallback>
        </mc:AlternateContent>
        <p:sp>
          <p:nvSpPr>
            <p:cNvPr id="121" name="Oval 27"/>
            <p:cNvSpPr/>
            <p:nvPr/>
          </p:nvSpPr>
          <p:spPr>
            <a:xfrm>
              <a:off x="917850" y="540922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Arrow Connector 36"/>
            <p:cNvCxnSpPr/>
            <p:nvPr/>
          </p:nvCxnSpPr>
          <p:spPr>
            <a:xfrm>
              <a:off x="2001757" y="5445224"/>
              <a:ext cx="3240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3" name="TextBox 37"/>
                <p:cNvSpPr txBox="1"/>
                <p:nvPr/>
              </p:nvSpPr>
              <p:spPr>
                <a:xfrm>
                  <a:off x="1689424" y="5013176"/>
                  <a:ext cx="661182" cy="504056"/>
                </a:xfrm>
                <a:prstGeom prst="rect">
                  <a:avLst/>
                </a:prstGeom>
                <a:ln>
                  <a:noFill/>
                </a:ln>
              </p:spPr>
              <p:txBody>
                <a:bodyPr vert="horz" wrap="square" lIns="91440" tIns="45720" rIns="91440" bIns="45720" rtlCol="0">
                  <a:normAutofit fontScale="700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a:latin typeface="Cambria Math"/>
                                  </a:rPr>
                                  <m:t>𝒑</m:t>
                                </m:r>
                              </m:e>
                              <m:sub>
                                <m:r>
                                  <a:rPr lang="es-ES" sz="2400" b="1" i="1" smtClean="0">
                                    <a:latin typeface="Cambria Math"/>
                                  </a:rPr>
                                  <m:t>𝑷</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23" name="TextBox 37"/>
                <p:cNvSpPr txBox="1">
                  <a:spLocks noRot="1" noChangeAspect="1" noMove="1" noResize="1" noEditPoints="1" noAdjustHandles="1" noChangeArrowheads="1" noChangeShapeType="1" noTextEdit="1"/>
                </p:cNvSpPr>
                <p:nvPr/>
              </p:nvSpPr>
              <p:spPr>
                <a:xfrm>
                  <a:off x="1689424" y="5013176"/>
                  <a:ext cx="661182" cy="504056"/>
                </a:xfrm>
                <a:prstGeom prst="rect">
                  <a:avLst/>
                </a:prstGeom>
                <a:blipFill rotWithShape="1">
                  <a:blip r:embed="rId6"/>
                  <a:stretch>
                    <a:fillRect r="-8257"/>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4" name="TextBox 38"/>
                <p:cNvSpPr txBox="1"/>
                <p:nvPr/>
              </p:nvSpPr>
              <p:spPr>
                <a:xfrm>
                  <a:off x="1821737" y="5517232"/>
                  <a:ext cx="733190" cy="720080"/>
                </a:xfrm>
                <a:prstGeom prst="rect">
                  <a:avLst/>
                </a:prstGeom>
                <a:ln>
                  <a:noFill/>
                </a:ln>
              </p:spPr>
              <p:txBody>
                <a:bodyPr vert="horz" wrap="square" lIns="91440" tIns="45720" rIns="91440" bIns="45720" rtlCol="0">
                  <a:normAutofit fontScale="775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smtClean="0">
                                    <a:latin typeface="Cambria Math"/>
                                  </a:rPr>
                                  <m:t>𝒖</m:t>
                                </m:r>
                              </m:e>
                              <m:sub>
                                <m:r>
                                  <a:rPr lang="es-ES" sz="2400" b="1" i="1" smtClean="0">
                                    <a:latin typeface="Cambria Math"/>
                                  </a:rPr>
                                  <m:t>𝑷</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24" name="TextBox 38"/>
                <p:cNvSpPr txBox="1">
                  <a:spLocks noRot="1" noChangeAspect="1" noMove="1" noResize="1" noEditPoints="1" noAdjustHandles="1" noChangeArrowheads="1" noChangeShapeType="1" noTextEdit="1"/>
                </p:cNvSpPr>
                <p:nvPr/>
              </p:nvSpPr>
              <p:spPr>
                <a:xfrm>
                  <a:off x="1821737" y="5517232"/>
                  <a:ext cx="733190" cy="720080"/>
                </a:xfrm>
                <a:prstGeom prst="rect">
                  <a:avLst/>
                </a:prstGeom>
                <a:blipFill rotWithShape="1">
                  <a:blip r:embed="rId7"/>
                  <a:stretch>
                    <a:fillRect/>
                  </a:stretch>
                </a:blipFill>
                <a:ln>
                  <a:noFill/>
                </a:ln>
              </p:spPr>
              <p:txBody>
                <a:bodyPr/>
                <a:lstStyle/>
                <a:p>
                  <a:r>
                    <a:rPr lang="es-ES">
                      <a:noFill/>
                    </a:rPr>
                    <a:t> </a:t>
                  </a:r>
                </a:p>
              </p:txBody>
            </p:sp>
          </mc:Fallback>
        </mc:AlternateContent>
        <p:sp>
          <p:nvSpPr>
            <p:cNvPr id="125" name="Oval 39"/>
            <p:cNvSpPr/>
            <p:nvPr/>
          </p:nvSpPr>
          <p:spPr>
            <a:xfrm>
              <a:off x="1984011" y="540922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Arrow Connector 40"/>
            <p:cNvCxnSpPr/>
            <p:nvPr/>
          </p:nvCxnSpPr>
          <p:spPr>
            <a:xfrm>
              <a:off x="3069053" y="5439977"/>
              <a:ext cx="3240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7" name="TextBox 41"/>
                <p:cNvSpPr txBox="1"/>
                <p:nvPr/>
              </p:nvSpPr>
              <p:spPr>
                <a:xfrm>
                  <a:off x="2756720" y="5007929"/>
                  <a:ext cx="661182" cy="504056"/>
                </a:xfrm>
                <a:prstGeom prst="rect">
                  <a:avLst/>
                </a:prstGeom>
                <a:ln>
                  <a:noFill/>
                </a:ln>
              </p:spPr>
              <p:txBody>
                <a:bodyPr vert="horz" wrap="square" lIns="91440" tIns="45720" rIns="91440" bIns="45720" rtlCol="0">
                  <a:normAutofit fontScale="700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a:latin typeface="Cambria Math"/>
                                  </a:rPr>
                                  <m:t>𝒑</m:t>
                                </m:r>
                              </m:e>
                              <m:sub>
                                <m:r>
                                  <a:rPr lang="es-ES" sz="2400" b="1" i="1" smtClean="0">
                                    <a:latin typeface="Cambria Math"/>
                                  </a:rPr>
                                  <m:t>𝑬</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27" name="TextBox 41"/>
                <p:cNvSpPr txBox="1">
                  <a:spLocks noRot="1" noChangeAspect="1" noMove="1" noResize="1" noEditPoints="1" noAdjustHandles="1" noChangeArrowheads="1" noChangeShapeType="1" noTextEdit="1"/>
                </p:cNvSpPr>
                <p:nvPr/>
              </p:nvSpPr>
              <p:spPr>
                <a:xfrm>
                  <a:off x="2756720" y="5007929"/>
                  <a:ext cx="661182" cy="504056"/>
                </a:xfrm>
                <a:prstGeom prst="rect">
                  <a:avLst/>
                </a:prstGeom>
                <a:blipFill rotWithShape="1">
                  <a:blip r:embed="rId8"/>
                  <a:stretch>
                    <a:fillRect r="-7339"/>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8" name="TextBox 42"/>
                <p:cNvSpPr txBox="1"/>
                <p:nvPr/>
              </p:nvSpPr>
              <p:spPr>
                <a:xfrm>
                  <a:off x="2889033" y="5511985"/>
                  <a:ext cx="733190" cy="720080"/>
                </a:xfrm>
                <a:prstGeom prst="rect">
                  <a:avLst/>
                </a:prstGeom>
                <a:ln>
                  <a:noFill/>
                </a:ln>
              </p:spPr>
              <p:txBody>
                <a:bodyPr vert="horz" wrap="square" lIns="91440" tIns="45720" rIns="91440" bIns="45720" rtlCol="0">
                  <a:normAutofit fontScale="775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smtClean="0">
                                    <a:latin typeface="Cambria Math"/>
                                  </a:rPr>
                                  <m:t>𝒖</m:t>
                                </m:r>
                              </m:e>
                              <m:sub>
                                <m:r>
                                  <a:rPr lang="es-ES" sz="2400" b="1" i="1" smtClean="0">
                                    <a:latin typeface="Cambria Math"/>
                                  </a:rPr>
                                  <m:t>𝑬</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28" name="TextBox 42"/>
                <p:cNvSpPr txBox="1">
                  <a:spLocks noRot="1" noChangeAspect="1" noMove="1" noResize="1" noEditPoints="1" noAdjustHandles="1" noChangeArrowheads="1" noChangeShapeType="1" noTextEdit="1"/>
                </p:cNvSpPr>
                <p:nvPr/>
              </p:nvSpPr>
              <p:spPr>
                <a:xfrm>
                  <a:off x="2889033" y="5511985"/>
                  <a:ext cx="733190" cy="720080"/>
                </a:xfrm>
                <a:prstGeom prst="rect">
                  <a:avLst/>
                </a:prstGeom>
                <a:blipFill rotWithShape="1">
                  <a:blip r:embed="rId9"/>
                  <a:stretch>
                    <a:fillRect/>
                  </a:stretch>
                </a:blipFill>
                <a:ln>
                  <a:noFill/>
                </a:ln>
              </p:spPr>
              <p:txBody>
                <a:bodyPr/>
                <a:lstStyle/>
                <a:p>
                  <a:r>
                    <a:rPr lang="es-ES">
                      <a:noFill/>
                    </a:rPr>
                    <a:t> </a:t>
                  </a:r>
                </a:p>
              </p:txBody>
            </p:sp>
          </mc:Fallback>
        </mc:AlternateContent>
        <p:sp>
          <p:nvSpPr>
            <p:cNvPr id="129" name="Oval 43"/>
            <p:cNvSpPr/>
            <p:nvPr/>
          </p:nvSpPr>
          <p:spPr>
            <a:xfrm>
              <a:off x="3051307" y="5403973"/>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1" name="130 CuadroTexto"/>
          <p:cNvSpPr txBox="1"/>
          <p:nvPr/>
        </p:nvSpPr>
        <p:spPr>
          <a:xfrm>
            <a:off x="5176932" y="0"/>
            <a:ext cx="3967068" cy="369332"/>
          </a:xfrm>
          <a:prstGeom prst="rect">
            <a:avLst/>
          </a:prstGeom>
          <a:noFill/>
        </p:spPr>
        <p:txBody>
          <a:bodyPr wrap="square" rtlCol="0">
            <a:spAutoFit/>
          </a:bodyPr>
          <a:lstStyle/>
          <a:p>
            <a:r>
              <a:rPr lang="en-GB" dirty="0" smtClean="0">
                <a:solidFill>
                  <a:schemeClr val="bg1"/>
                </a:solidFill>
              </a:rPr>
              <a:t>Basic cases – Driven cavity problem</a:t>
            </a:r>
            <a:endParaRPr lang="en-GB" dirty="0">
              <a:solidFill>
                <a:schemeClr val="bg1"/>
              </a:solidFill>
            </a:endParaRPr>
          </a:p>
        </p:txBody>
      </p:sp>
    </p:spTree>
    <p:extLst>
      <p:ext uri="{BB962C8B-B14F-4D97-AF65-F5344CB8AC3E}">
        <p14:creationId xmlns:p14="http://schemas.microsoft.com/office/powerpoint/2010/main" val="1220874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81399" y="719660"/>
            <a:ext cx="8229600" cy="1066800"/>
          </a:xfrm>
        </p:spPr>
        <p:txBody>
          <a:bodyPr/>
          <a:lstStyle/>
          <a:p>
            <a:r>
              <a:rPr lang="en-GB" dirty="0" smtClean="0"/>
              <a:t>Driven cavity problem ― Results</a:t>
            </a:r>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47" y="1700808"/>
            <a:ext cx="3024336" cy="2974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3884895"/>
            <a:ext cx="2994074" cy="2907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1897" y="1743560"/>
            <a:ext cx="2975279" cy="2931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995647" y="4710872"/>
            <a:ext cx="1224136" cy="380951"/>
          </a:xfrm>
          <a:prstGeom prst="rect">
            <a:avLst/>
          </a:prstGeom>
          <a:noFill/>
        </p:spPr>
        <p:txBody>
          <a:bodyPr wrap="square" rtlCol="0">
            <a:spAutoFit/>
          </a:bodyPr>
          <a:lstStyle/>
          <a:p>
            <a:pPr algn="ctr"/>
            <a:r>
              <a:rPr lang="es-ES" dirty="0" smtClean="0"/>
              <a:t>Re = 100</a:t>
            </a:r>
            <a:endParaRPr lang="es-ES" dirty="0"/>
          </a:p>
        </p:txBody>
      </p:sp>
      <p:sp>
        <p:nvSpPr>
          <p:cNvPr id="8" name="7 CuadroTexto"/>
          <p:cNvSpPr txBox="1"/>
          <p:nvPr/>
        </p:nvSpPr>
        <p:spPr>
          <a:xfrm>
            <a:off x="3729623" y="3433131"/>
            <a:ext cx="1510475" cy="369332"/>
          </a:xfrm>
          <a:prstGeom prst="rect">
            <a:avLst/>
          </a:prstGeom>
          <a:noFill/>
        </p:spPr>
        <p:txBody>
          <a:bodyPr wrap="square" rtlCol="0">
            <a:spAutoFit/>
          </a:bodyPr>
          <a:lstStyle/>
          <a:p>
            <a:pPr algn="ctr"/>
            <a:r>
              <a:rPr lang="es-ES" dirty="0" smtClean="0"/>
              <a:t>Re = 1000</a:t>
            </a:r>
            <a:endParaRPr lang="es-ES" dirty="0"/>
          </a:p>
        </p:txBody>
      </p:sp>
      <p:sp>
        <p:nvSpPr>
          <p:cNvPr id="9" name="8 CuadroTexto"/>
          <p:cNvSpPr txBox="1"/>
          <p:nvPr/>
        </p:nvSpPr>
        <p:spPr>
          <a:xfrm>
            <a:off x="6712694" y="4732912"/>
            <a:ext cx="1510475" cy="369332"/>
          </a:xfrm>
          <a:prstGeom prst="rect">
            <a:avLst/>
          </a:prstGeom>
          <a:noFill/>
        </p:spPr>
        <p:txBody>
          <a:bodyPr wrap="square" rtlCol="0">
            <a:spAutoFit/>
          </a:bodyPr>
          <a:lstStyle/>
          <a:p>
            <a:pPr algn="ctr"/>
            <a:r>
              <a:rPr lang="es-ES" dirty="0" smtClean="0"/>
              <a:t>Re = 5000</a:t>
            </a:r>
            <a:endParaRPr lang="es-ES" dirty="0"/>
          </a:p>
        </p:txBody>
      </p:sp>
      <p:sp>
        <p:nvSpPr>
          <p:cNvPr id="10" name="9 CuadroTexto"/>
          <p:cNvSpPr txBox="1"/>
          <p:nvPr/>
        </p:nvSpPr>
        <p:spPr>
          <a:xfrm>
            <a:off x="5176932" y="0"/>
            <a:ext cx="3967068" cy="369332"/>
          </a:xfrm>
          <a:prstGeom prst="rect">
            <a:avLst/>
          </a:prstGeom>
          <a:noFill/>
        </p:spPr>
        <p:txBody>
          <a:bodyPr wrap="square" rtlCol="0">
            <a:spAutoFit/>
          </a:bodyPr>
          <a:lstStyle/>
          <a:p>
            <a:r>
              <a:rPr lang="en-GB" dirty="0" smtClean="0">
                <a:solidFill>
                  <a:schemeClr val="bg1"/>
                </a:solidFill>
              </a:rPr>
              <a:t>Basic cases – Driven cavity problem</a:t>
            </a:r>
            <a:endParaRPr lang="en-GB" dirty="0">
              <a:solidFill>
                <a:schemeClr val="bg1"/>
              </a:solidFill>
            </a:endParaRPr>
          </a:p>
        </p:txBody>
      </p:sp>
    </p:spTree>
    <p:extLst>
      <p:ext uri="{BB962C8B-B14F-4D97-AF65-F5344CB8AC3E}">
        <p14:creationId xmlns:p14="http://schemas.microsoft.com/office/powerpoint/2010/main" val="11342003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836712"/>
            <a:ext cx="8229600" cy="1066800"/>
          </a:xfrm>
        </p:spPr>
        <p:txBody>
          <a:bodyPr/>
          <a:lstStyle/>
          <a:p>
            <a:r>
              <a:rPr lang="en-GB" dirty="0" smtClean="0"/>
              <a:t>Differentially heated cavity</a:t>
            </a:r>
            <a:endParaRPr lang="en-GB"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5868144" y="2532888"/>
                <a:ext cx="2747744" cy="2192256"/>
              </a:xfrm>
            </p:spPr>
            <p:txBody>
              <a:bodyPr>
                <a:normAutofit/>
              </a:bodyPr>
              <a:lstStyle/>
              <a:p>
                <a:pPr marL="109728" indent="0">
                  <a:buNone/>
                </a:pPr>
                <a14:m>
                  <m:oMathPara xmlns:m="http://schemas.openxmlformats.org/officeDocument/2006/math">
                    <m:oMathParaPr>
                      <m:jc m:val="centerGroup"/>
                    </m:oMathParaPr>
                    <m:oMath xmlns:m="http://schemas.openxmlformats.org/officeDocument/2006/math">
                      <m:r>
                        <a:rPr lang="es-ES" sz="2000" b="0" i="1" smtClean="0">
                          <a:latin typeface="Cambria Math"/>
                        </a:rPr>
                        <m:t>𝑃𝑟</m:t>
                      </m:r>
                      <m:r>
                        <a:rPr lang="es-ES" sz="2000" b="0" i="1" smtClean="0">
                          <a:latin typeface="Cambria Math"/>
                        </a:rPr>
                        <m:t>=</m:t>
                      </m:r>
                      <m:f>
                        <m:fPr>
                          <m:ctrlPr>
                            <a:rPr lang="es-ES" sz="2000" b="0" i="1" smtClean="0">
                              <a:latin typeface="Cambria Math"/>
                            </a:rPr>
                          </m:ctrlPr>
                        </m:fPr>
                        <m:num>
                          <m:sSub>
                            <m:sSubPr>
                              <m:ctrlPr>
                                <a:rPr lang="es-ES" sz="2000" b="0" i="1" smtClean="0">
                                  <a:latin typeface="Cambria Math"/>
                                </a:rPr>
                              </m:ctrlPr>
                            </m:sSubPr>
                            <m:e>
                              <m:r>
                                <a:rPr lang="es-ES" sz="2000" b="0" i="1" smtClean="0">
                                  <a:latin typeface="Cambria Math"/>
                                </a:rPr>
                                <m:t>𝑐</m:t>
                              </m:r>
                            </m:e>
                            <m:sub>
                              <m:r>
                                <a:rPr lang="es-ES" sz="2000" b="0" i="1" smtClean="0">
                                  <a:latin typeface="Cambria Math"/>
                                </a:rPr>
                                <m:t>𝑝</m:t>
                              </m:r>
                            </m:sub>
                          </m:sSub>
                          <m:r>
                            <a:rPr lang="es-ES" sz="2000" b="0" i="1" smtClean="0">
                              <a:latin typeface="Cambria Math"/>
                            </a:rPr>
                            <m:t>𝜇</m:t>
                          </m:r>
                        </m:num>
                        <m:den>
                          <m:r>
                            <a:rPr lang="es-ES" sz="2000" b="0" i="1" smtClean="0">
                              <a:latin typeface="Cambria Math"/>
                            </a:rPr>
                            <m:t>𝜆</m:t>
                          </m:r>
                        </m:den>
                      </m:f>
                      <m:r>
                        <a:rPr lang="es-ES" sz="2000" b="0" i="1" smtClean="0">
                          <a:latin typeface="Cambria Math"/>
                        </a:rPr>
                        <m:t>=0.71</m:t>
                      </m:r>
                    </m:oMath>
                  </m:oMathPara>
                </a14:m>
                <a:endParaRPr lang="en-GB" sz="2000" dirty="0" smtClean="0"/>
              </a:p>
              <a:p>
                <a:pPr marL="109728" indent="0">
                  <a:buNone/>
                </a:pPr>
                <a:endParaRPr lang="en-GB" sz="2000" dirty="0" smtClean="0"/>
              </a:p>
              <a:p>
                <a:pPr marL="109728" indent="0">
                  <a:buNone/>
                </a:pPr>
                <a14:m>
                  <m:oMathPara xmlns:m="http://schemas.openxmlformats.org/officeDocument/2006/math">
                    <m:oMathParaPr>
                      <m:jc m:val="centerGroup"/>
                    </m:oMathParaPr>
                    <m:oMath xmlns:m="http://schemas.openxmlformats.org/officeDocument/2006/math">
                      <m:r>
                        <a:rPr lang="es-ES" sz="2000" b="0" i="1" smtClean="0">
                          <a:latin typeface="Cambria Math"/>
                        </a:rPr>
                        <m:t>𝑅𝑎</m:t>
                      </m:r>
                      <m:r>
                        <a:rPr lang="es-ES" sz="2000" b="0" i="1" smtClean="0">
                          <a:latin typeface="Cambria Math"/>
                        </a:rPr>
                        <m:t>=</m:t>
                      </m:r>
                      <m:f>
                        <m:fPr>
                          <m:ctrlPr>
                            <a:rPr lang="es-ES" sz="2000" b="0" i="1" smtClean="0">
                              <a:latin typeface="Cambria Math"/>
                            </a:rPr>
                          </m:ctrlPr>
                        </m:fPr>
                        <m:num>
                          <m:sSup>
                            <m:sSupPr>
                              <m:ctrlPr>
                                <a:rPr lang="es-ES" sz="2000" b="0" i="1" smtClean="0">
                                  <a:latin typeface="Cambria Math"/>
                                </a:rPr>
                              </m:ctrlPr>
                            </m:sSupPr>
                            <m:e>
                              <m:r>
                                <a:rPr lang="es-ES" sz="2000" b="0" i="1" smtClean="0">
                                  <a:latin typeface="Cambria Math"/>
                                </a:rPr>
                                <m:t>𝜌</m:t>
                              </m:r>
                            </m:e>
                            <m:sup>
                              <m:r>
                                <a:rPr lang="es-ES" sz="2000" b="0" i="1" smtClean="0">
                                  <a:latin typeface="Cambria Math"/>
                                </a:rPr>
                                <m:t>2</m:t>
                              </m:r>
                            </m:sup>
                          </m:sSup>
                          <m:r>
                            <a:rPr lang="es-ES" sz="2000" b="0" i="1" smtClean="0">
                              <a:latin typeface="Cambria Math"/>
                            </a:rPr>
                            <m:t>𝑔</m:t>
                          </m:r>
                          <m:r>
                            <a:rPr lang="es-ES" sz="2000" b="0" i="1" smtClean="0">
                              <a:latin typeface="Cambria Math"/>
                            </a:rPr>
                            <m:t>𝛽</m:t>
                          </m:r>
                          <m:r>
                            <m:rPr>
                              <m:sty m:val="p"/>
                            </m:rPr>
                            <a:rPr lang="es-ES" sz="2000" b="0" i="0" smtClean="0">
                              <a:latin typeface="Cambria Math"/>
                            </a:rPr>
                            <m:t>Δ</m:t>
                          </m:r>
                          <m:r>
                            <a:rPr lang="es-ES" sz="2000" b="0" i="1" smtClean="0">
                              <a:latin typeface="Cambria Math"/>
                            </a:rPr>
                            <m:t>𝑇</m:t>
                          </m:r>
                          <m:sSup>
                            <m:sSupPr>
                              <m:ctrlPr>
                                <a:rPr lang="es-ES" sz="2000" b="0" i="1" smtClean="0">
                                  <a:latin typeface="Cambria Math"/>
                                </a:rPr>
                              </m:ctrlPr>
                            </m:sSupPr>
                            <m:e>
                              <m:r>
                                <a:rPr lang="es-ES" sz="2000" b="0" i="1" smtClean="0">
                                  <a:latin typeface="Cambria Math"/>
                                </a:rPr>
                                <m:t>𝐿</m:t>
                              </m:r>
                            </m:e>
                            <m:sup>
                              <m:r>
                                <a:rPr lang="es-ES" sz="2000" b="0" i="1" smtClean="0">
                                  <a:latin typeface="Cambria Math"/>
                                </a:rPr>
                                <m:t>3</m:t>
                              </m:r>
                            </m:sup>
                          </m:sSup>
                          <m:sSub>
                            <m:sSubPr>
                              <m:ctrlPr>
                                <a:rPr lang="es-ES" sz="2000" b="0" i="1" smtClean="0">
                                  <a:latin typeface="Cambria Math"/>
                                </a:rPr>
                              </m:ctrlPr>
                            </m:sSubPr>
                            <m:e>
                              <m:r>
                                <a:rPr lang="es-ES" sz="2000" b="0" i="1" smtClean="0">
                                  <a:latin typeface="Cambria Math"/>
                                </a:rPr>
                                <m:t>𝑐</m:t>
                              </m:r>
                            </m:e>
                            <m:sub>
                              <m:r>
                                <a:rPr lang="es-ES" sz="2000" b="0" i="1" smtClean="0">
                                  <a:latin typeface="Cambria Math"/>
                                </a:rPr>
                                <m:t>𝑃</m:t>
                              </m:r>
                            </m:sub>
                          </m:sSub>
                        </m:num>
                        <m:den>
                          <m:r>
                            <a:rPr lang="es-ES" sz="2000" b="0" i="1" smtClean="0">
                              <a:latin typeface="Cambria Math"/>
                            </a:rPr>
                            <m:t>𝜇𝜆</m:t>
                          </m:r>
                        </m:den>
                      </m:f>
                    </m:oMath>
                  </m:oMathPara>
                </a14:m>
                <a:endParaRPr lang="en-GB" sz="20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5868144" y="2532888"/>
                <a:ext cx="2747744" cy="2192256"/>
              </a:xfrm>
              <a:blipFill rotWithShape="1">
                <a:blip r:embed="rId2"/>
                <a:stretch>
                  <a:fillRect/>
                </a:stretch>
              </a:blipFill>
            </p:spPr>
            <p:txBody>
              <a:bodyPr/>
              <a:lstStyle/>
              <a:p>
                <a:r>
                  <a:rPr lang="es-ES">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060848"/>
            <a:ext cx="4885256" cy="4139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4593186" y="0"/>
            <a:ext cx="4427984" cy="369332"/>
          </a:xfrm>
          <a:prstGeom prst="rect">
            <a:avLst/>
          </a:prstGeom>
          <a:noFill/>
        </p:spPr>
        <p:txBody>
          <a:bodyPr wrap="square" rtlCol="0">
            <a:spAutoFit/>
          </a:bodyPr>
          <a:lstStyle/>
          <a:p>
            <a:r>
              <a:rPr lang="en-GB" dirty="0" smtClean="0">
                <a:solidFill>
                  <a:schemeClr val="bg1"/>
                </a:solidFill>
              </a:rPr>
              <a:t>Basic cases – Differentially heated cavity</a:t>
            </a:r>
            <a:endParaRPr lang="en-GB" dirty="0">
              <a:solidFill>
                <a:schemeClr val="bg1"/>
              </a:solidFill>
            </a:endParaRPr>
          </a:p>
        </p:txBody>
      </p:sp>
    </p:spTree>
    <p:extLst>
      <p:ext uri="{BB962C8B-B14F-4D97-AF65-F5344CB8AC3E}">
        <p14:creationId xmlns:p14="http://schemas.microsoft.com/office/powerpoint/2010/main" val="41569513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764704"/>
            <a:ext cx="8229600" cy="1066800"/>
          </a:xfrm>
        </p:spPr>
        <p:txBody>
          <a:bodyPr/>
          <a:lstStyle/>
          <a:p>
            <a:r>
              <a:rPr lang="en-GB" dirty="0" smtClean="0"/>
              <a:t>Differentially heated cavity</a:t>
            </a:r>
            <a:endParaRPr lang="en-GB"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a:bodyPr>
              <a:lstStyle/>
              <a:p>
                <a:r>
                  <a:rPr lang="en-GB" sz="2000" dirty="0" smtClean="0"/>
                  <a:t>Conservation of mass, momentum and energy</a:t>
                </a:r>
              </a:p>
              <a:p>
                <a:pPr marL="109728" indent="0">
                  <a:buNone/>
                </a:pPr>
                <a14:m>
                  <m:oMathPara xmlns:m="http://schemas.openxmlformats.org/officeDocument/2006/math">
                    <m:oMathParaPr>
                      <m:jc m:val="centerGroup"/>
                    </m:oMathParaPr>
                    <m:oMath xmlns:m="http://schemas.openxmlformats.org/officeDocument/2006/math">
                      <m:d>
                        <m:dPr>
                          <m:begChr m:val="{"/>
                          <m:endChr m:val=""/>
                          <m:ctrlPr>
                            <a:rPr lang="es-ES" sz="2000" i="1">
                              <a:latin typeface="Cambria Math"/>
                            </a:rPr>
                          </m:ctrlPr>
                        </m:dPr>
                        <m:e>
                          <m:eqArr>
                            <m:eqArrPr>
                              <m:ctrlPr>
                                <a:rPr lang="es-ES" sz="2000" i="1">
                                  <a:latin typeface="Cambria Math"/>
                                </a:rPr>
                              </m:ctrlPr>
                            </m:eqArrPr>
                            <m:e>
                              <m:r>
                                <a:rPr lang="en-GB" sz="2000">
                                  <a:latin typeface="Cambria Math"/>
                                </a:rPr>
                                <m:t>𝛻</m:t>
                              </m:r>
                              <m:r>
                                <a:rPr lang="en-GB" sz="2000" i="1">
                                  <a:latin typeface="Cambria Math"/>
                                </a:rPr>
                                <m:t>·</m:t>
                              </m:r>
                              <m:acc>
                                <m:accPr>
                                  <m:chr m:val="⃗"/>
                                  <m:ctrlPr>
                                    <a:rPr lang="es-ES" sz="2000" i="1">
                                      <a:latin typeface="Cambria Math"/>
                                    </a:rPr>
                                  </m:ctrlPr>
                                </m:accPr>
                                <m:e>
                                  <m:r>
                                    <a:rPr lang="en-GB" sz="2000" i="1">
                                      <a:latin typeface="Cambria Math"/>
                                    </a:rPr>
                                    <m:t>𝑣</m:t>
                                  </m:r>
                                </m:e>
                              </m:acc>
                              <m:r>
                                <a:rPr lang="en-GB" sz="2000" i="1">
                                  <a:latin typeface="Cambria Math"/>
                                </a:rPr>
                                <m:t>=0</m:t>
                              </m:r>
                            </m:e>
                            <m:e>
                              <m:sSub>
                                <m:sSubPr>
                                  <m:ctrlPr>
                                    <a:rPr lang="es-ES" sz="2000" b="0" i="1" smtClean="0">
                                      <a:latin typeface="Cambria Math"/>
                                    </a:rPr>
                                  </m:ctrlPr>
                                </m:sSubPr>
                                <m:e>
                                  <m:r>
                                    <a:rPr lang="en-GB" sz="2000" i="1">
                                      <a:latin typeface="Cambria Math"/>
                                    </a:rPr>
                                    <m:t>𝜌</m:t>
                                  </m:r>
                                </m:e>
                                <m:sub>
                                  <m:r>
                                    <a:rPr lang="es-ES" sz="2000" b="0" i="1" smtClean="0">
                                      <a:latin typeface="Cambria Math"/>
                                    </a:rPr>
                                    <m:t>0</m:t>
                                  </m:r>
                                </m:sub>
                              </m:sSub>
                              <m:f>
                                <m:fPr>
                                  <m:ctrlPr>
                                    <a:rPr lang="es-ES" sz="2000" i="1">
                                      <a:latin typeface="Cambria Math"/>
                                    </a:rPr>
                                  </m:ctrlPr>
                                </m:fPr>
                                <m:num>
                                  <m:r>
                                    <a:rPr lang="en-GB" sz="2000" i="1">
                                      <a:latin typeface="Cambria Math"/>
                                    </a:rPr>
                                    <m:t>𝜕</m:t>
                                  </m:r>
                                  <m:acc>
                                    <m:accPr>
                                      <m:chr m:val="⃗"/>
                                      <m:ctrlPr>
                                        <a:rPr lang="es-ES" sz="2000" i="1">
                                          <a:latin typeface="Cambria Math"/>
                                        </a:rPr>
                                      </m:ctrlPr>
                                    </m:accPr>
                                    <m:e>
                                      <m:r>
                                        <a:rPr lang="en-GB" sz="2000" i="1">
                                          <a:latin typeface="Cambria Math"/>
                                        </a:rPr>
                                        <m:t>𝑣</m:t>
                                      </m:r>
                                    </m:e>
                                  </m:acc>
                                </m:num>
                                <m:den>
                                  <m:r>
                                    <a:rPr lang="en-GB" sz="2000" i="1">
                                      <a:latin typeface="Cambria Math"/>
                                    </a:rPr>
                                    <m:t>𝜕</m:t>
                                  </m:r>
                                  <m:r>
                                    <a:rPr lang="en-GB" sz="2000" i="1">
                                      <a:latin typeface="Cambria Math"/>
                                    </a:rPr>
                                    <m:t>𝑡</m:t>
                                  </m:r>
                                </m:den>
                              </m:f>
                              <m:r>
                                <a:rPr lang="en-GB" sz="2000" i="1">
                                  <a:latin typeface="Cambria Math"/>
                                </a:rPr>
                                <m:t>+</m:t>
                              </m:r>
                              <m:sSub>
                                <m:sSubPr>
                                  <m:ctrlPr>
                                    <a:rPr lang="es-ES" sz="2000" b="0" i="1" smtClean="0">
                                      <a:latin typeface="Cambria Math"/>
                                    </a:rPr>
                                  </m:ctrlPr>
                                </m:sSubPr>
                                <m:e>
                                  <m:r>
                                    <a:rPr lang="en-GB" sz="2000" i="1">
                                      <a:latin typeface="Cambria Math"/>
                                    </a:rPr>
                                    <m:t>𝜌</m:t>
                                  </m:r>
                                </m:e>
                                <m:sub>
                                  <m:r>
                                    <a:rPr lang="es-ES" sz="2000" b="0" i="1" smtClean="0">
                                      <a:latin typeface="Cambria Math"/>
                                    </a:rPr>
                                    <m:t>0</m:t>
                                  </m:r>
                                </m:sub>
                              </m:sSub>
                              <m:d>
                                <m:dPr>
                                  <m:ctrlPr>
                                    <a:rPr lang="es-ES" sz="2000" i="1">
                                      <a:latin typeface="Cambria Math"/>
                                    </a:rPr>
                                  </m:ctrlPr>
                                </m:dPr>
                                <m:e>
                                  <m:acc>
                                    <m:accPr>
                                      <m:chr m:val="⃗"/>
                                      <m:ctrlPr>
                                        <a:rPr lang="es-ES" sz="2000" i="1">
                                          <a:latin typeface="Cambria Math"/>
                                        </a:rPr>
                                      </m:ctrlPr>
                                    </m:accPr>
                                    <m:e>
                                      <m:r>
                                        <a:rPr lang="en-GB" sz="2000" i="1">
                                          <a:latin typeface="Cambria Math"/>
                                        </a:rPr>
                                        <m:t>𝑣</m:t>
                                      </m:r>
                                    </m:e>
                                  </m:acc>
                                  <m:r>
                                    <a:rPr lang="en-GB" sz="2000" i="1">
                                      <a:latin typeface="Cambria Math"/>
                                    </a:rPr>
                                    <m:t>·</m:t>
                                  </m:r>
                                  <m:r>
                                    <a:rPr lang="en-GB" sz="2000">
                                      <a:latin typeface="Cambria Math"/>
                                    </a:rPr>
                                    <m:t>𝛻</m:t>
                                  </m:r>
                                </m:e>
                              </m:d>
                              <m:acc>
                                <m:accPr>
                                  <m:chr m:val="⃗"/>
                                  <m:ctrlPr>
                                    <a:rPr lang="es-ES" sz="2000" i="1">
                                      <a:latin typeface="Cambria Math"/>
                                    </a:rPr>
                                  </m:ctrlPr>
                                </m:accPr>
                                <m:e>
                                  <m:r>
                                    <a:rPr lang="en-GB" sz="2000" i="1">
                                      <a:latin typeface="Cambria Math"/>
                                    </a:rPr>
                                    <m:t>𝑣</m:t>
                                  </m:r>
                                </m:e>
                              </m:acc>
                              <m:r>
                                <a:rPr lang="en-GB" sz="2000" i="1">
                                  <a:latin typeface="Cambria Math"/>
                                </a:rPr>
                                <m:t>=−</m:t>
                              </m:r>
                              <m:r>
                                <a:rPr lang="en-GB" sz="2000">
                                  <a:latin typeface="Cambria Math"/>
                                </a:rPr>
                                <m:t>𝛻</m:t>
                              </m:r>
                              <m:r>
                                <a:rPr lang="en-GB" sz="2000" i="1">
                                  <a:latin typeface="Cambria Math"/>
                                </a:rPr>
                                <m:t>𝑝</m:t>
                              </m:r>
                              <m:r>
                                <a:rPr lang="en-GB" sz="2000" i="1">
                                  <a:latin typeface="Cambria Math"/>
                                </a:rPr>
                                <m:t>+</m:t>
                              </m:r>
                              <m:r>
                                <a:rPr lang="en-GB" sz="2000" i="1">
                                  <a:latin typeface="Cambria Math"/>
                                </a:rPr>
                                <m:t>𝜇</m:t>
                              </m:r>
                              <m:sSup>
                                <m:sSupPr>
                                  <m:ctrlPr>
                                    <a:rPr lang="es-ES" sz="2000" i="1">
                                      <a:latin typeface="Cambria Math"/>
                                    </a:rPr>
                                  </m:ctrlPr>
                                </m:sSupPr>
                                <m:e>
                                  <m:r>
                                    <a:rPr lang="en-GB" sz="2000">
                                      <a:latin typeface="Cambria Math"/>
                                    </a:rPr>
                                    <m:t>𝛻</m:t>
                                  </m:r>
                                </m:e>
                                <m:sup>
                                  <m:r>
                                    <a:rPr lang="en-GB" sz="2000" i="1">
                                      <a:latin typeface="Cambria Math"/>
                                    </a:rPr>
                                    <m:t>2</m:t>
                                  </m:r>
                                </m:sup>
                              </m:sSup>
                              <m:acc>
                                <m:accPr>
                                  <m:chr m:val="⃗"/>
                                  <m:ctrlPr>
                                    <a:rPr lang="es-ES" sz="2000" i="1">
                                      <a:latin typeface="Cambria Math"/>
                                    </a:rPr>
                                  </m:ctrlPr>
                                </m:accPr>
                                <m:e>
                                  <m:r>
                                    <a:rPr lang="en-GB" sz="2000" i="1">
                                      <a:latin typeface="Cambria Math"/>
                                    </a:rPr>
                                    <m:t>𝑣</m:t>
                                  </m:r>
                                </m:e>
                              </m:acc>
                              <m:r>
                                <a:rPr lang="es-ES" sz="2000" b="0" i="1" smtClean="0">
                                  <a:latin typeface="Cambria Math"/>
                                </a:rPr>
                                <m:t>+</m:t>
                              </m:r>
                              <m:r>
                                <a:rPr lang="es-ES" sz="2000" b="0" i="1" smtClean="0">
                                  <a:latin typeface="Cambria Math"/>
                                </a:rPr>
                                <m:t>𝜌</m:t>
                              </m:r>
                              <m:acc>
                                <m:accPr>
                                  <m:chr m:val="⃗"/>
                                  <m:ctrlPr>
                                    <a:rPr lang="es-ES" sz="2000" b="0" i="1" smtClean="0">
                                      <a:latin typeface="Cambria Math"/>
                                    </a:rPr>
                                  </m:ctrlPr>
                                </m:accPr>
                                <m:e>
                                  <m:r>
                                    <a:rPr lang="es-ES" sz="2000" b="0" i="1" smtClean="0">
                                      <a:latin typeface="Cambria Math"/>
                                    </a:rPr>
                                    <m:t>𝑔</m:t>
                                  </m:r>
                                </m:e>
                              </m:acc>
                            </m:e>
                          </m:eqArr>
                        </m:e>
                      </m:d>
                    </m:oMath>
                  </m:oMathPara>
                </a14:m>
                <a:endParaRPr lang="en-GB" sz="2000" dirty="0" smtClean="0"/>
              </a:p>
              <a:p>
                <a:pPr marL="109728" indent="0">
                  <a:buNone/>
                </a:pPr>
                <a14:m>
                  <m:oMathPara xmlns:m="http://schemas.openxmlformats.org/officeDocument/2006/math">
                    <m:oMathParaPr>
                      <m:jc m:val="centerGroup"/>
                    </m:oMathParaPr>
                    <m:oMath xmlns:m="http://schemas.openxmlformats.org/officeDocument/2006/math">
                      <m:r>
                        <a:rPr lang="es-ES" sz="2000" b="0" i="1" smtClean="0">
                          <a:latin typeface="Cambria Math"/>
                        </a:rPr>
                        <m:t>+</m:t>
                      </m:r>
                    </m:oMath>
                  </m:oMathPara>
                </a14:m>
                <a:endParaRPr lang="en-GB" sz="2000" dirty="0" smtClean="0"/>
              </a:p>
              <a:p>
                <a:pPr marL="109728" indent="0">
                  <a:buNone/>
                </a:pPr>
                <a14:m>
                  <m:oMathPara xmlns:m="http://schemas.openxmlformats.org/officeDocument/2006/math">
                    <m:oMathParaPr>
                      <m:jc m:val="centerGroup"/>
                    </m:oMathParaPr>
                    <m:oMath xmlns:m="http://schemas.openxmlformats.org/officeDocument/2006/math">
                      <m:sSub>
                        <m:sSubPr>
                          <m:ctrlPr>
                            <a:rPr lang="es-ES" sz="2000" b="0" i="1" smtClean="0">
                              <a:latin typeface="Cambria Math"/>
                            </a:rPr>
                          </m:ctrlPr>
                        </m:sSubPr>
                        <m:e>
                          <m:r>
                            <a:rPr lang="en-GB" sz="2000" i="1">
                              <a:latin typeface="Cambria Math"/>
                            </a:rPr>
                            <m:t>𝜌</m:t>
                          </m:r>
                        </m:e>
                        <m:sub>
                          <m:r>
                            <a:rPr lang="es-ES" sz="2000" b="0" i="1" smtClean="0">
                              <a:latin typeface="Cambria Math"/>
                            </a:rPr>
                            <m:t>0</m:t>
                          </m:r>
                        </m:sub>
                      </m:sSub>
                      <m:sSub>
                        <m:sSubPr>
                          <m:ctrlPr>
                            <a:rPr lang="es-ES" sz="2000" i="1">
                              <a:latin typeface="Cambria Math"/>
                            </a:rPr>
                          </m:ctrlPr>
                        </m:sSubPr>
                        <m:e>
                          <m:r>
                            <a:rPr lang="en-GB" sz="2000" i="1">
                              <a:latin typeface="Cambria Math"/>
                            </a:rPr>
                            <m:t>𝑐</m:t>
                          </m:r>
                        </m:e>
                        <m:sub>
                          <m:r>
                            <a:rPr lang="en-GB" sz="2000" i="1">
                              <a:latin typeface="Cambria Math"/>
                            </a:rPr>
                            <m:t>𝑝</m:t>
                          </m:r>
                        </m:sub>
                      </m:sSub>
                      <m:d>
                        <m:dPr>
                          <m:ctrlPr>
                            <a:rPr lang="es-ES" sz="2000" i="1">
                              <a:latin typeface="Cambria Math"/>
                            </a:rPr>
                          </m:ctrlPr>
                        </m:dPr>
                        <m:e>
                          <m:f>
                            <m:fPr>
                              <m:ctrlPr>
                                <a:rPr lang="es-ES" sz="2000" i="1">
                                  <a:latin typeface="Cambria Math"/>
                                </a:rPr>
                              </m:ctrlPr>
                            </m:fPr>
                            <m:num>
                              <m:r>
                                <a:rPr lang="en-GB" sz="2000" i="1">
                                  <a:latin typeface="Cambria Math"/>
                                </a:rPr>
                                <m:t>𝜕</m:t>
                              </m:r>
                              <m:r>
                                <a:rPr lang="en-GB" sz="2000" i="1">
                                  <a:latin typeface="Cambria Math"/>
                                </a:rPr>
                                <m:t>𝑇</m:t>
                              </m:r>
                            </m:num>
                            <m:den>
                              <m:r>
                                <a:rPr lang="en-GB" sz="2000" i="1">
                                  <a:latin typeface="Cambria Math"/>
                                </a:rPr>
                                <m:t>𝜕</m:t>
                              </m:r>
                              <m:r>
                                <a:rPr lang="en-GB" sz="2000" i="1">
                                  <a:latin typeface="Cambria Math"/>
                                </a:rPr>
                                <m:t>𝑡</m:t>
                              </m:r>
                            </m:den>
                          </m:f>
                          <m:r>
                            <a:rPr lang="en-GB" sz="2000" i="1">
                              <a:latin typeface="Cambria Math"/>
                            </a:rPr>
                            <m:t>+</m:t>
                          </m:r>
                          <m:acc>
                            <m:accPr>
                              <m:chr m:val="⃗"/>
                              <m:ctrlPr>
                                <a:rPr lang="es-ES" sz="2000" i="1">
                                  <a:latin typeface="Cambria Math"/>
                                </a:rPr>
                              </m:ctrlPr>
                            </m:accPr>
                            <m:e>
                              <m:r>
                                <a:rPr lang="en-GB" sz="2000" i="1">
                                  <a:latin typeface="Cambria Math"/>
                                </a:rPr>
                                <m:t>𝑣</m:t>
                              </m:r>
                            </m:e>
                          </m:acc>
                          <m:r>
                            <a:rPr lang="en-GB" sz="2000" i="1">
                              <a:latin typeface="Cambria Math"/>
                            </a:rPr>
                            <m:t>·</m:t>
                          </m:r>
                          <m:r>
                            <a:rPr lang="en-GB" sz="2000">
                              <a:latin typeface="Cambria Math"/>
                            </a:rPr>
                            <m:t>𝛻</m:t>
                          </m:r>
                          <m:r>
                            <a:rPr lang="en-GB" sz="2000" i="1">
                              <a:latin typeface="Cambria Math"/>
                            </a:rPr>
                            <m:t>𝑇</m:t>
                          </m:r>
                        </m:e>
                      </m:d>
                      <m:r>
                        <a:rPr lang="en-GB" sz="2000" i="1">
                          <a:latin typeface="Cambria Math"/>
                        </a:rPr>
                        <m:t>=</m:t>
                      </m:r>
                      <m:r>
                        <a:rPr lang="en-GB" sz="2000">
                          <a:latin typeface="Cambria Math"/>
                        </a:rPr>
                        <m:t>𝛻</m:t>
                      </m:r>
                      <m:r>
                        <a:rPr lang="en-GB" sz="2000" i="1">
                          <a:latin typeface="Cambria Math"/>
                        </a:rPr>
                        <m:t>·</m:t>
                      </m:r>
                      <m:d>
                        <m:dPr>
                          <m:ctrlPr>
                            <a:rPr lang="es-ES" sz="2000" i="1">
                              <a:latin typeface="Cambria Math"/>
                            </a:rPr>
                          </m:ctrlPr>
                        </m:dPr>
                        <m:e>
                          <m:r>
                            <a:rPr lang="en-GB" sz="2000" i="1">
                              <a:latin typeface="Cambria Math"/>
                            </a:rPr>
                            <m:t>𝜆</m:t>
                          </m:r>
                          <m:r>
                            <a:rPr lang="en-GB" sz="2000">
                              <a:latin typeface="Cambria Math"/>
                            </a:rPr>
                            <m:t>𝛻</m:t>
                          </m:r>
                          <m:r>
                            <a:rPr lang="en-GB" sz="2000" i="1">
                              <a:latin typeface="Cambria Math"/>
                            </a:rPr>
                            <m:t>𝑇</m:t>
                          </m:r>
                        </m:e>
                      </m:d>
                    </m:oMath>
                  </m:oMathPara>
                </a14:m>
                <a:endParaRPr lang="en-GB" sz="2000" dirty="0" smtClean="0"/>
              </a:p>
              <a:p>
                <a:r>
                  <a:rPr lang="en-GB" sz="2000" dirty="0" smtClean="0"/>
                  <a:t>Transient</a:t>
                </a:r>
              </a:p>
              <a:p>
                <a:r>
                  <a:rPr lang="en-GB" sz="2000" dirty="0" smtClean="0"/>
                  <a:t>Incompressible (except the gravitational term)</a:t>
                </a:r>
              </a:p>
              <a:p>
                <a:r>
                  <a:rPr lang="en-GB" sz="2000" dirty="0" err="1" smtClean="0"/>
                  <a:t>Boussinesq</a:t>
                </a:r>
                <a:r>
                  <a:rPr lang="en-GB" sz="2000" dirty="0" smtClean="0"/>
                  <a:t> approximation</a:t>
                </a:r>
              </a:p>
              <a:p>
                <a:pPr marL="109728" indent="0">
                  <a:buNone/>
                </a:pPr>
                <a14:m>
                  <m:oMathPara xmlns:m="http://schemas.openxmlformats.org/officeDocument/2006/math">
                    <m:oMathParaPr>
                      <m:jc m:val="centerGroup"/>
                    </m:oMathParaPr>
                    <m:oMath xmlns:m="http://schemas.openxmlformats.org/officeDocument/2006/math">
                      <m:r>
                        <a:rPr lang="es-ES" sz="2000" b="0" i="1" smtClean="0">
                          <a:latin typeface="Cambria Math"/>
                        </a:rPr>
                        <m:t>𝜌</m:t>
                      </m:r>
                      <m:r>
                        <a:rPr lang="es-ES" sz="2000" b="0" i="1" smtClean="0">
                          <a:latin typeface="Cambria Math"/>
                        </a:rPr>
                        <m:t>=</m:t>
                      </m:r>
                      <m:sSub>
                        <m:sSubPr>
                          <m:ctrlPr>
                            <a:rPr lang="es-ES" sz="2000" b="0" i="1" smtClean="0">
                              <a:latin typeface="Cambria Math"/>
                            </a:rPr>
                          </m:ctrlPr>
                        </m:sSubPr>
                        <m:e>
                          <m:r>
                            <a:rPr lang="es-ES" sz="2000" b="0" i="1" smtClean="0">
                              <a:latin typeface="Cambria Math"/>
                            </a:rPr>
                            <m:t>𝜌</m:t>
                          </m:r>
                        </m:e>
                        <m:sub>
                          <m:r>
                            <a:rPr lang="es-ES" sz="2000" b="0" i="1" smtClean="0">
                              <a:latin typeface="Cambria Math"/>
                            </a:rPr>
                            <m:t>0</m:t>
                          </m:r>
                        </m:sub>
                      </m:sSub>
                      <m:d>
                        <m:dPr>
                          <m:ctrlPr>
                            <a:rPr lang="es-ES" sz="2000" b="0" i="1" smtClean="0">
                              <a:latin typeface="Cambria Math"/>
                            </a:rPr>
                          </m:ctrlPr>
                        </m:dPr>
                        <m:e>
                          <m:r>
                            <a:rPr lang="es-ES" sz="2000" b="0" i="1" smtClean="0">
                              <a:latin typeface="Cambria Math"/>
                            </a:rPr>
                            <m:t>1−</m:t>
                          </m:r>
                          <m:r>
                            <a:rPr lang="es-ES" sz="2000" b="0" i="1" smtClean="0">
                              <a:latin typeface="Cambria Math"/>
                            </a:rPr>
                            <m:t>𝛽</m:t>
                          </m:r>
                          <m:d>
                            <m:dPr>
                              <m:ctrlPr>
                                <a:rPr lang="es-ES" sz="2000" b="0" i="1" smtClean="0">
                                  <a:latin typeface="Cambria Math"/>
                                </a:rPr>
                              </m:ctrlPr>
                            </m:dPr>
                            <m:e>
                              <m:r>
                                <a:rPr lang="es-ES" sz="2000" b="0" i="1" smtClean="0">
                                  <a:latin typeface="Cambria Math"/>
                                </a:rPr>
                                <m:t>𝑇</m:t>
                              </m:r>
                              <m:r>
                                <a:rPr lang="es-ES" sz="2000" b="0" i="1" smtClean="0">
                                  <a:latin typeface="Cambria Math"/>
                                </a:rPr>
                                <m:t>−</m:t>
                              </m:r>
                              <m:sSub>
                                <m:sSubPr>
                                  <m:ctrlPr>
                                    <a:rPr lang="es-ES" sz="2000" b="0" i="1" smtClean="0">
                                      <a:latin typeface="Cambria Math"/>
                                    </a:rPr>
                                  </m:ctrlPr>
                                </m:sSubPr>
                                <m:e>
                                  <m:r>
                                    <a:rPr lang="es-ES" sz="2000" b="0" i="1" smtClean="0">
                                      <a:latin typeface="Cambria Math"/>
                                    </a:rPr>
                                    <m:t>𝑇</m:t>
                                  </m:r>
                                </m:e>
                                <m:sub>
                                  <m:r>
                                    <a:rPr lang="es-ES" sz="2000" b="0" i="1" smtClean="0">
                                      <a:latin typeface="Cambria Math"/>
                                    </a:rPr>
                                    <m:t>0</m:t>
                                  </m:r>
                                </m:sub>
                              </m:sSub>
                            </m:e>
                          </m:d>
                        </m:e>
                      </m:d>
                    </m:oMath>
                  </m:oMathPara>
                </a14:m>
                <a:endParaRPr lang="en-GB" sz="20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2"/>
                <a:stretch>
                  <a:fillRect t="-845"/>
                </a:stretch>
              </a:blipFill>
            </p:spPr>
            <p:txBody>
              <a:bodyPr/>
              <a:lstStyle/>
              <a:p>
                <a:r>
                  <a:rPr lang="es-ES">
                    <a:noFill/>
                  </a:rPr>
                  <a:t> </a:t>
                </a:r>
              </a:p>
            </p:txBody>
          </p:sp>
        </mc:Fallback>
      </mc:AlternateContent>
      <p:sp>
        <p:nvSpPr>
          <p:cNvPr id="4" name="3 CuadroTexto"/>
          <p:cNvSpPr txBox="1"/>
          <p:nvPr/>
        </p:nvSpPr>
        <p:spPr>
          <a:xfrm>
            <a:off x="4593186" y="0"/>
            <a:ext cx="4427984" cy="369332"/>
          </a:xfrm>
          <a:prstGeom prst="rect">
            <a:avLst/>
          </a:prstGeom>
          <a:noFill/>
        </p:spPr>
        <p:txBody>
          <a:bodyPr wrap="square" rtlCol="0">
            <a:spAutoFit/>
          </a:bodyPr>
          <a:lstStyle/>
          <a:p>
            <a:r>
              <a:rPr lang="en-GB" dirty="0" smtClean="0">
                <a:solidFill>
                  <a:schemeClr val="bg1"/>
                </a:solidFill>
              </a:rPr>
              <a:t>Basic cases – Differentially heated cavity</a:t>
            </a:r>
            <a:endParaRPr lang="en-GB" dirty="0">
              <a:solidFill>
                <a:schemeClr val="bg1"/>
              </a:solidFill>
            </a:endParaRPr>
          </a:p>
        </p:txBody>
      </p:sp>
    </p:spTree>
    <p:extLst>
      <p:ext uri="{BB962C8B-B14F-4D97-AF65-F5344CB8AC3E}">
        <p14:creationId xmlns:p14="http://schemas.microsoft.com/office/powerpoint/2010/main" val="21951213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84493" y="643048"/>
            <a:ext cx="8229600" cy="1066800"/>
          </a:xfrm>
        </p:spPr>
        <p:txBody>
          <a:bodyPr>
            <a:normAutofit fontScale="90000"/>
          </a:bodyPr>
          <a:lstStyle/>
          <a:p>
            <a:r>
              <a:rPr lang="en-GB" dirty="0" smtClean="0"/>
              <a:t>Differentially heated cavity ― Results</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905" y="1725960"/>
            <a:ext cx="4486275"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7270" y="1725960"/>
            <a:ext cx="4448175"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4593186" y="0"/>
            <a:ext cx="4427984" cy="369332"/>
          </a:xfrm>
          <a:prstGeom prst="rect">
            <a:avLst/>
          </a:prstGeom>
          <a:noFill/>
        </p:spPr>
        <p:txBody>
          <a:bodyPr wrap="square" rtlCol="0">
            <a:spAutoFit/>
          </a:bodyPr>
          <a:lstStyle/>
          <a:p>
            <a:r>
              <a:rPr lang="en-GB" dirty="0" smtClean="0">
                <a:solidFill>
                  <a:schemeClr val="bg1"/>
                </a:solidFill>
              </a:rPr>
              <a:t>Basic cases – Differentially heated cavity</a:t>
            </a:r>
            <a:endParaRPr lang="en-GB" dirty="0">
              <a:solidFill>
                <a:schemeClr val="bg1"/>
              </a:solidFill>
            </a:endParaRPr>
          </a:p>
        </p:txBody>
      </p:sp>
    </p:spTree>
    <p:extLst>
      <p:ext uri="{BB962C8B-B14F-4D97-AF65-F5344CB8AC3E}">
        <p14:creationId xmlns:p14="http://schemas.microsoft.com/office/powerpoint/2010/main" val="14059161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908720"/>
            <a:ext cx="8229600" cy="1066800"/>
          </a:xfrm>
        </p:spPr>
        <p:txBody>
          <a:bodyPr/>
          <a:lstStyle/>
          <a:p>
            <a:r>
              <a:rPr lang="en-GB" dirty="0" smtClean="0"/>
              <a:t>Square cylinder</a:t>
            </a:r>
            <a:endParaRPr lang="en-GB"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4692254" y="2204864"/>
                <a:ext cx="4186808" cy="4325112"/>
              </a:xfrm>
            </p:spPr>
            <p:txBody>
              <a:bodyPr>
                <a:normAutofit/>
              </a:bodyPr>
              <a:lstStyle/>
              <a:p>
                <a:r>
                  <a:rPr lang="en-GB" sz="2000" dirty="0" smtClean="0"/>
                  <a:t>Inlet</a:t>
                </a:r>
              </a:p>
              <a:p>
                <a:pPr marL="109728" indent="0">
                  <a:buNone/>
                </a:pPr>
                <a14:m>
                  <m:oMathPara xmlns:m="http://schemas.openxmlformats.org/officeDocument/2006/math">
                    <m:oMathParaPr>
                      <m:jc m:val="centerGroup"/>
                    </m:oMathParaPr>
                    <m:oMath xmlns:m="http://schemas.openxmlformats.org/officeDocument/2006/math">
                      <m:r>
                        <a:rPr lang="en-GB" sz="1800" b="0" i="1" smtClean="0">
                          <a:latin typeface="Cambria Math"/>
                        </a:rPr>
                        <m:t>𝑢</m:t>
                      </m:r>
                      <m:d>
                        <m:dPr>
                          <m:ctrlPr>
                            <a:rPr lang="en-GB" sz="1800" b="0" i="1" smtClean="0">
                              <a:latin typeface="Cambria Math"/>
                            </a:rPr>
                          </m:ctrlPr>
                        </m:dPr>
                        <m:e>
                          <m:r>
                            <a:rPr lang="en-GB" sz="1800" b="0" i="1" smtClean="0">
                              <a:latin typeface="Cambria Math"/>
                            </a:rPr>
                            <m:t>𝑦</m:t>
                          </m:r>
                        </m:e>
                      </m:d>
                      <m:r>
                        <a:rPr lang="en-GB" sz="1800" b="0" i="1" smtClean="0">
                          <a:latin typeface="Cambria Math"/>
                        </a:rPr>
                        <m:t>=4</m:t>
                      </m:r>
                      <m:sSub>
                        <m:sSubPr>
                          <m:ctrlPr>
                            <a:rPr lang="en-GB" sz="1800" b="0" i="1" smtClean="0">
                              <a:latin typeface="Cambria Math"/>
                            </a:rPr>
                          </m:ctrlPr>
                        </m:sSubPr>
                        <m:e>
                          <m:r>
                            <a:rPr lang="en-GB" sz="1800" b="0" i="1" smtClean="0">
                              <a:latin typeface="Cambria Math"/>
                            </a:rPr>
                            <m:t>𝑢</m:t>
                          </m:r>
                        </m:e>
                        <m:sub>
                          <m:r>
                            <a:rPr lang="en-GB" sz="1800" b="0" i="1" smtClean="0">
                              <a:latin typeface="Cambria Math"/>
                            </a:rPr>
                            <m:t>𝑚𝑎𝑥</m:t>
                          </m:r>
                        </m:sub>
                      </m:sSub>
                      <m:d>
                        <m:dPr>
                          <m:begChr m:val="["/>
                          <m:endChr m:val="]"/>
                          <m:ctrlPr>
                            <a:rPr lang="en-GB" sz="1800" b="0" i="1" smtClean="0">
                              <a:latin typeface="Cambria Math"/>
                            </a:rPr>
                          </m:ctrlPr>
                        </m:dPr>
                        <m:e>
                          <m:d>
                            <m:dPr>
                              <m:ctrlPr>
                                <a:rPr lang="en-GB" sz="1800" b="0" i="1" smtClean="0">
                                  <a:latin typeface="Cambria Math"/>
                                </a:rPr>
                              </m:ctrlPr>
                            </m:dPr>
                            <m:e>
                              <m:f>
                                <m:fPr>
                                  <m:ctrlPr>
                                    <a:rPr lang="en-GB" sz="1800" b="0" i="1" smtClean="0">
                                      <a:latin typeface="Cambria Math"/>
                                    </a:rPr>
                                  </m:ctrlPr>
                                </m:fPr>
                                <m:num>
                                  <m:r>
                                    <a:rPr lang="en-GB" sz="1800" b="0" i="1" smtClean="0">
                                      <a:latin typeface="Cambria Math"/>
                                    </a:rPr>
                                    <m:t>𝑦</m:t>
                                  </m:r>
                                </m:num>
                                <m:den>
                                  <m:r>
                                    <a:rPr lang="en-GB" sz="1800" b="0" i="1" smtClean="0">
                                      <a:latin typeface="Cambria Math"/>
                                    </a:rPr>
                                    <m:t>𝐻</m:t>
                                  </m:r>
                                </m:den>
                              </m:f>
                            </m:e>
                          </m:d>
                          <m:r>
                            <a:rPr lang="en-GB" sz="1800" b="0" i="1" smtClean="0">
                              <a:latin typeface="Cambria Math"/>
                            </a:rPr>
                            <m:t>−</m:t>
                          </m:r>
                          <m:sSup>
                            <m:sSupPr>
                              <m:ctrlPr>
                                <a:rPr lang="en-GB" sz="1800" b="0" i="1" smtClean="0">
                                  <a:latin typeface="Cambria Math"/>
                                </a:rPr>
                              </m:ctrlPr>
                            </m:sSupPr>
                            <m:e>
                              <m:d>
                                <m:dPr>
                                  <m:ctrlPr>
                                    <a:rPr lang="en-GB" sz="1800" i="1">
                                      <a:latin typeface="Cambria Math"/>
                                    </a:rPr>
                                  </m:ctrlPr>
                                </m:dPr>
                                <m:e>
                                  <m:f>
                                    <m:fPr>
                                      <m:ctrlPr>
                                        <a:rPr lang="en-GB" sz="1800" i="1">
                                          <a:latin typeface="Cambria Math"/>
                                        </a:rPr>
                                      </m:ctrlPr>
                                    </m:fPr>
                                    <m:num>
                                      <m:r>
                                        <a:rPr lang="en-GB" sz="1800" i="1">
                                          <a:latin typeface="Cambria Math"/>
                                        </a:rPr>
                                        <m:t>𝑦</m:t>
                                      </m:r>
                                    </m:num>
                                    <m:den>
                                      <m:r>
                                        <a:rPr lang="en-GB" sz="1800" i="1">
                                          <a:latin typeface="Cambria Math"/>
                                        </a:rPr>
                                        <m:t>𝐻</m:t>
                                      </m:r>
                                    </m:den>
                                  </m:f>
                                </m:e>
                              </m:d>
                            </m:e>
                            <m:sup>
                              <m:r>
                                <a:rPr lang="en-GB" sz="1800" b="0" i="1" smtClean="0">
                                  <a:latin typeface="Cambria Math"/>
                                </a:rPr>
                                <m:t>2</m:t>
                              </m:r>
                            </m:sup>
                          </m:sSup>
                        </m:e>
                      </m:d>
                    </m:oMath>
                  </m:oMathPara>
                </a14:m>
                <a:endParaRPr lang="en-GB" sz="1800" b="0" dirty="0" smtClean="0"/>
              </a:p>
              <a:p>
                <a:pPr marL="109728" indent="0">
                  <a:buNone/>
                </a:pPr>
                <a14:m>
                  <m:oMathPara xmlns:m="http://schemas.openxmlformats.org/officeDocument/2006/math">
                    <m:oMathParaPr>
                      <m:jc m:val="centerGroup"/>
                    </m:oMathParaPr>
                    <m:oMath xmlns:m="http://schemas.openxmlformats.org/officeDocument/2006/math">
                      <m:f>
                        <m:fPr>
                          <m:ctrlPr>
                            <a:rPr lang="en-GB" sz="1800" i="1" smtClean="0">
                              <a:latin typeface="Cambria Math"/>
                            </a:rPr>
                          </m:ctrlPr>
                        </m:fPr>
                        <m:num>
                          <m:r>
                            <a:rPr lang="en-GB" sz="1800" i="1" smtClean="0">
                              <a:latin typeface="Cambria Math"/>
                            </a:rPr>
                            <m:t>𝜕</m:t>
                          </m:r>
                          <m:r>
                            <a:rPr lang="en-GB" sz="1800" b="0" i="1" smtClean="0">
                              <a:latin typeface="Cambria Math"/>
                            </a:rPr>
                            <m:t>𝑝</m:t>
                          </m:r>
                        </m:num>
                        <m:den>
                          <m:r>
                            <a:rPr lang="en-GB" sz="1800" i="1" smtClean="0">
                              <a:latin typeface="Cambria Math"/>
                            </a:rPr>
                            <m:t>𝜕</m:t>
                          </m:r>
                          <m:r>
                            <a:rPr lang="en-GB" sz="1800" i="1" smtClean="0">
                              <a:latin typeface="Cambria Math"/>
                            </a:rPr>
                            <m:t>𝑥</m:t>
                          </m:r>
                        </m:den>
                      </m:f>
                      <m:r>
                        <a:rPr lang="en-GB" sz="1800" b="0" i="1" smtClean="0">
                          <a:latin typeface="Cambria Math"/>
                        </a:rPr>
                        <m:t>=0</m:t>
                      </m:r>
                    </m:oMath>
                  </m:oMathPara>
                </a14:m>
                <a:endParaRPr lang="en-GB" sz="1800" dirty="0" smtClean="0"/>
              </a:p>
              <a:p>
                <a:r>
                  <a:rPr lang="en-GB" sz="2000" dirty="0" smtClean="0"/>
                  <a:t>Outlet</a:t>
                </a:r>
              </a:p>
              <a:p>
                <a:pPr marL="109728" indent="0">
                  <a:buNone/>
                </a:pPr>
                <a14:m>
                  <m:oMathPara xmlns:m="http://schemas.openxmlformats.org/officeDocument/2006/math">
                    <m:oMathParaPr>
                      <m:jc m:val="centerGroup"/>
                    </m:oMathParaPr>
                    <m:oMath xmlns:m="http://schemas.openxmlformats.org/officeDocument/2006/math">
                      <m:f>
                        <m:fPr>
                          <m:ctrlPr>
                            <a:rPr lang="en-GB" sz="1800" i="1" smtClean="0">
                              <a:latin typeface="Cambria Math"/>
                            </a:rPr>
                          </m:ctrlPr>
                        </m:fPr>
                        <m:num>
                          <m:r>
                            <a:rPr lang="en-GB" sz="1800" i="1" smtClean="0">
                              <a:latin typeface="Cambria Math"/>
                            </a:rPr>
                            <m:t>𝜕</m:t>
                          </m:r>
                          <m:r>
                            <a:rPr lang="en-GB" sz="1800" b="0" i="1" smtClean="0">
                              <a:latin typeface="Cambria Math"/>
                            </a:rPr>
                            <m:t>𝑢</m:t>
                          </m:r>
                        </m:num>
                        <m:den>
                          <m:r>
                            <a:rPr lang="en-GB" sz="1800" i="1" smtClean="0">
                              <a:latin typeface="Cambria Math"/>
                            </a:rPr>
                            <m:t>𝜕</m:t>
                          </m:r>
                          <m:r>
                            <a:rPr lang="en-GB" sz="1800" b="0" i="1" smtClean="0">
                              <a:latin typeface="Cambria Math"/>
                            </a:rPr>
                            <m:t>𝑡</m:t>
                          </m:r>
                        </m:den>
                      </m:f>
                      <m:r>
                        <a:rPr lang="en-GB" sz="1800" b="0" i="1" smtClean="0">
                          <a:latin typeface="Cambria Math"/>
                        </a:rPr>
                        <m:t>+</m:t>
                      </m:r>
                      <m:sSub>
                        <m:sSubPr>
                          <m:ctrlPr>
                            <a:rPr lang="en-GB" sz="1800" b="0" i="1" smtClean="0">
                              <a:latin typeface="Cambria Math"/>
                            </a:rPr>
                          </m:ctrlPr>
                        </m:sSubPr>
                        <m:e>
                          <m:r>
                            <a:rPr lang="en-GB" sz="1800" b="0" i="1" smtClean="0">
                              <a:latin typeface="Cambria Math"/>
                            </a:rPr>
                            <m:t>𝑢</m:t>
                          </m:r>
                        </m:e>
                        <m:sub>
                          <m:r>
                            <a:rPr lang="en-GB" sz="1800" b="0" i="1" smtClean="0">
                              <a:latin typeface="Cambria Math"/>
                            </a:rPr>
                            <m:t>𝑚𝑎𝑥</m:t>
                          </m:r>
                        </m:sub>
                      </m:sSub>
                      <m:f>
                        <m:fPr>
                          <m:ctrlPr>
                            <a:rPr lang="en-GB" sz="1800" b="0" i="1" smtClean="0">
                              <a:latin typeface="Cambria Math"/>
                            </a:rPr>
                          </m:ctrlPr>
                        </m:fPr>
                        <m:num>
                          <m:r>
                            <a:rPr lang="en-GB" sz="1800" b="0" i="1" smtClean="0">
                              <a:latin typeface="Cambria Math"/>
                            </a:rPr>
                            <m:t>𝜕</m:t>
                          </m:r>
                          <m:r>
                            <a:rPr lang="en-GB" sz="1800" b="0" i="1" smtClean="0">
                              <a:latin typeface="Cambria Math"/>
                            </a:rPr>
                            <m:t>𝑢</m:t>
                          </m:r>
                        </m:num>
                        <m:den>
                          <m:r>
                            <a:rPr lang="en-GB" sz="1800" b="0" i="1" smtClean="0">
                              <a:latin typeface="Cambria Math"/>
                            </a:rPr>
                            <m:t>𝜕</m:t>
                          </m:r>
                          <m:r>
                            <a:rPr lang="en-GB" sz="1800" b="0" i="1" smtClean="0">
                              <a:latin typeface="Cambria Math"/>
                            </a:rPr>
                            <m:t>𝑥</m:t>
                          </m:r>
                        </m:den>
                      </m:f>
                      <m:r>
                        <a:rPr lang="en-GB" sz="1800" b="0" i="1" smtClean="0">
                          <a:latin typeface="Cambria Math"/>
                        </a:rPr>
                        <m:t>=0</m:t>
                      </m:r>
                    </m:oMath>
                  </m:oMathPara>
                </a14:m>
                <a:endParaRPr lang="en-GB" sz="1800" dirty="0" smtClean="0"/>
              </a:p>
              <a:p>
                <a:pPr marL="109728" indent="0">
                  <a:buNone/>
                </a:pPr>
                <a14:m>
                  <m:oMathPara xmlns:m="http://schemas.openxmlformats.org/officeDocument/2006/math">
                    <m:oMathParaPr>
                      <m:jc m:val="centerGroup"/>
                    </m:oMathParaPr>
                    <m:oMath xmlns:m="http://schemas.openxmlformats.org/officeDocument/2006/math">
                      <m:r>
                        <a:rPr lang="en-GB" sz="1800" b="0" i="1" smtClean="0">
                          <a:latin typeface="Cambria Math"/>
                        </a:rPr>
                        <m:t>𝑝</m:t>
                      </m:r>
                      <m:r>
                        <a:rPr lang="en-GB" sz="1800" b="0" i="1" smtClean="0">
                          <a:latin typeface="Cambria Math"/>
                        </a:rPr>
                        <m:t>=0</m:t>
                      </m:r>
                    </m:oMath>
                  </m:oMathPara>
                </a14:m>
                <a:endParaRPr lang="en-GB" sz="1800" dirty="0" smtClean="0"/>
              </a:p>
              <a:p>
                <a:r>
                  <a:rPr lang="en-GB" sz="2000" dirty="0" smtClean="0"/>
                  <a:t>Walls</a:t>
                </a:r>
              </a:p>
              <a:p>
                <a:pPr marL="109728" indent="0">
                  <a:buNone/>
                </a:pPr>
                <a14:m>
                  <m:oMathPara xmlns:m="http://schemas.openxmlformats.org/officeDocument/2006/math">
                    <m:oMathParaPr>
                      <m:jc m:val="centerGroup"/>
                    </m:oMathParaPr>
                    <m:oMath xmlns:m="http://schemas.openxmlformats.org/officeDocument/2006/math">
                      <m:acc>
                        <m:accPr>
                          <m:chr m:val="⃗"/>
                          <m:ctrlPr>
                            <a:rPr lang="en-GB" sz="1800" i="1" smtClean="0">
                              <a:latin typeface="Cambria Math"/>
                            </a:rPr>
                          </m:ctrlPr>
                        </m:accPr>
                        <m:e>
                          <m:r>
                            <a:rPr lang="en-GB" sz="1800" b="0" i="1" smtClean="0">
                              <a:latin typeface="Cambria Math"/>
                            </a:rPr>
                            <m:t>𝑣</m:t>
                          </m:r>
                        </m:e>
                      </m:acc>
                      <m:r>
                        <a:rPr lang="en-GB" sz="1800" b="0" i="1" smtClean="0">
                          <a:latin typeface="Cambria Math"/>
                        </a:rPr>
                        <m:t>=0</m:t>
                      </m:r>
                    </m:oMath>
                  </m:oMathPara>
                </a14:m>
                <a:endParaRPr lang="en-GB" sz="1800" dirty="0" smtClean="0"/>
              </a:p>
              <a:p>
                <a:pPr marL="109728" indent="0">
                  <a:buNone/>
                </a:pPr>
                <a14:m>
                  <m:oMathPara xmlns:m="http://schemas.openxmlformats.org/officeDocument/2006/math">
                    <m:oMathParaPr>
                      <m:jc m:val="centerGroup"/>
                    </m:oMathParaPr>
                    <m:oMath xmlns:m="http://schemas.openxmlformats.org/officeDocument/2006/math">
                      <m:f>
                        <m:fPr>
                          <m:ctrlPr>
                            <a:rPr lang="en-GB" sz="1800" i="1" smtClean="0">
                              <a:latin typeface="Cambria Math"/>
                            </a:rPr>
                          </m:ctrlPr>
                        </m:fPr>
                        <m:num>
                          <m:r>
                            <a:rPr lang="en-GB" sz="1800" i="1" smtClean="0">
                              <a:latin typeface="Cambria Math"/>
                            </a:rPr>
                            <m:t>𝜕</m:t>
                          </m:r>
                          <m:r>
                            <a:rPr lang="en-GB" sz="1800" b="0" i="1" smtClean="0">
                              <a:latin typeface="Cambria Math"/>
                            </a:rPr>
                            <m:t>𝑝</m:t>
                          </m:r>
                        </m:num>
                        <m:den>
                          <m:r>
                            <a:rPr lang="en-GB" sz="1800" i="1" smtClean="0">
                              <a:latin typeface="Cambria Math"/>
                            </a:rPr>
                            <m:t>𝜕</m:t>
                          </m:r>
                          <m:r>
                            <a:rPr lang="en-GB" sz="1800" b="0" i="1" smtClean="0">
                              <a:latin typeface="Cambria Math"/>
                            </a:rPr>
                            <m:t>𝑛</m:t>
                          </m:r>
                        </m:den>
                      </m:f>
                      <m:r>
                        <a:rPr lang="en-GB" sz="1800" b="0" i="1" smtClean="0">
                          <a:latin typeface="Cambria Math"/>
                        </a:rPr>
                        <m:t>=0</m:t>
                      </m:r>
                    </m:oMath>
                  </m:oMathPara>
                </a14:m>
                <a:endParaRPr lang="en-GB" sz="18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4692254" y="2204864"/>
                <a:ext cx="4186808" cy="4325112"/>
              </a:xfrm>
              <a:blipFill rotWithShape="1">
                <a:blip r:embed="rId2"/>
                <a:stretch>
                  <a:fillRect t="-846"/>
                </a:stretch>
              </a:blipFill>
            </p:spPr>
            <p:txBody>
              <a:bodyPr/>
              <a:lstStyle/>
              <a:p>
                <a:r>
                  <a:rPr lang="es-ES">
                    <a:noFill/>
                  </a:rPr>
                  <a:t> </a:t>
                </a:r>
              </a:p>
            </p:txBody>
          </p:sp>
        </mc:Fallback>
      </mc:AlternateContent>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780928"/>
            <a:ext cx="4224710" cy="2430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5724128" y="0"/>
            <a:ext cx="3219174" cy="369332"/>
          </a:xfrm>
          <a:prstGeom prst="rect">
            <a:avLst/>
          </a:prstGeom>
          <a:noFill/>
        </p:spPr>
        <p:txBody>
          <a:bodyPr wrap="square" rtlCol="0">
            <a:spAutoFit/>
          </a:bodyPr>
          <a:lstStyle/>
          <a:p>
            <a:r>
              <a:rPr lang="en-GB" dirty="0" smtClean="0">
                <a:solidFill>
                  <a:schemeClr val="bg1"/>
                </a:solidFill>
              </a:rPr>
              <a:t>Application – Square cylinder</a:t>
            </a:r>
            <a:endParaRPr lang="en-GB" dirty="0">
              <a:solidFill>
                <a:schemeClr val="bg1"/>
              </a:solidFill>
            </a:endParaRPr>
          </a:p>
        </p:txBody>
      </p:sp>
    </p:spTree>
    <p:extLst>
      <p:ext uri="{BB962C8B-B14F-4D97-AF65-F5344CB8AC3E}">
        <p14:creationId xmlns:p14="http://schemas.microsoft.com/office/powerpoint/2010/main" val="9059129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Square cylinder</a:t>
            </a:r>
            <a:endParaRPr lang="en-GB"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a:bodyPr>
              <a:lstStyle/>
              <a:p>
                <a:r>
                  <a:rPr lang="en-GB" sz="2000" dirty="0"/>
                  <a:t>Conservation of mass and momentum</a:t>
                </a:r>
              </a:p>
              <a:p>
                <a:pPr marL="109728" indent="0">
                  <a:buNone/>
                </a:pPr>
                <a14:m>
                  <m:oMathPara xmlns:m="http://schemas.openxmlformats.org/officeDocument/2006/math">
                    <m:oMathParaPr>
                      <m:jc m:val="centerGroup"/>
                    </m:oMathParaPr>
                    <m:oMath xmlns:m="http://schemas.openxmlformats.org/officeDocument/2006/math">
                      <m:d>
                        <m:dPr>
                          <m:begChr m:val="{"/>
                          <m:endChr m:val=""/>
                          <m:ctrlPr>
                            <a:rPr lang="es-ES" sz="2000" i="1">
                              <a:latin typeface="Cambria Math"/>
                            </a:rPr>
                          </m:ctrlPr>
                        </m:dPr>
                        <m:e>
                          <m:eqArr>
                            <m:eqArrPr>
                              <m:ctrlPr>
                                <a:rPr lang="es-ES" sz="2000" i="1">
                                  <a:latin typeface="Cambria Math"/>
                                </a:rPr>
                              </m:ctrlPr>
                            </m:eqArrPr>
                            <m:e>
                              <m:r>
                                <a:rPr lang="en-GB" sz="2000">
                                  <a:latin typeface="Cambria Math"/>
                                </a:rPr>
                                <m:t>𝛻</m:t>
                              </m:r>
                              <m:r>
                                <a:rPr lang="en-GB" sz="2000" i="1">
                                  <a:latin typeface="Cambria Math"/>
                                </a:rPr>
                                <m:t>·</m:t>
                              </m:r>
                              <m:acc>
                                <m:accPr>
                                  <m:chr m:val="⃗"/>
                                  <m:ctrlPr>
                                    <a:rPr lang="es-ES" sz="2000" i="1">
                                      <a:latin typeface="Cambria Math"/>
                                    </a:rPr>
                                  </m:ctrlPr>
                                </m:accPr>
                                <m:e>
                                  <m:r>
                                    <a:rPr lang="en-GB" sz="2000" i="1">
                                      <a:latin typeface="Cambria Math"/>
                                    </a:rPr>
                                    <m:t>𝑣</m:t>
                                  </m:r>
                                </m:e>
                              </m:acc>
                              <m:r>
                                <a:rPr lang="en-GB" sz="2000" i="1">
                                  <a:latin typeface="Cambria Math"/>
                                </a:rPr>
                                <m:t>=0</m:t>
                              </m:r>
                            </m:e>
                            <m:e>
                              <m:r>
                                <a:rPr lang="en-GB" sz="2000" i="1">
                                  <a:latin typeface="Cambria Math"/>
                                </a:rPr>
                                <m:t>𝜌</m:t>
                              </m:r>
                              <m:f>
                                <m:fPr>
                                  <m:ctrlPr>
                                    <a:rPr lang="es-ES" sz="2000" i="1">
                                      <a:latin typeface="Cambria Math"/>
                                    </a:rPr>
                                  </m:ctrlPr>
                                </m:fPr>
                                <m:num>
                                  <m:r>
                                    <a:rPr lang="en-GB" sz="2000" i="1">
                                      <a:latin typeface="Cambria Math"/>
                                    </a:rPr>
                                    <m:t>𝜕</m:t>
                                  </m:r>
                                  <m:acc>
                                    <m:accPr>
                                      <m:chr m:val="⃗"/>
                                      <m:ctrlPr>
                                        <a:rPr lang="es-ES" sz="2000" i="1">
                                          <a:latin typeface="Cambria Math"/>
                                        </a:rPr>
                                      </m:ctrlPr>
                                    </m:accPr>
                                    <m:e>
                                      <m:r>
                                        <a:rPr lang="en-GB" sz="2000" i="1">
                                          <a:latin typeface="Cambria Math"/>
                                        </a:rPr>
                                        <m:t>𝑣</m:t>
                                      </m:r>
                                    </m:e>
                                  </m:acc>
                                </m:num>
                                <m:den>
                                  <m:r>
                                    <a:rPr lang="en-GB" sz="2000" i="1">
                                      <a:latin typeface="Cambria Math"/>
                                    </a:rPr>
                                    <m:t>𝜕</m:t>
                                  </m:r>
                                  <m:r>
                                    <a:rPr lang="en-GB" sz="2000" i="1">
                                      <a:latin typeface="Cambria Math"/>
                                    </a:rPr>
                                    <m:t>𝑡</m:t>
                                  </m:r>
                                </m:den>
                              </m:f>
                              <m:r>
                                <a:rPr lang="en-GB" sz="2000" i="1">
                                  <a:latin typeface="Cambria Math"/>
                                </a:rPr>
                                <m:t>+</m:t>
                              </m:r>
                              <m:r>
                                <a:rPr lang="en-GB" sz="2000" i="1">
                                  <a:latin typeface="Cambria Math"/>
                                </a:rPr>
                                <m:t>𝜌</m:t>
                              </m:r>
                              <m:d>
                                <m:dPr>
                                  <m:ctrlPr>
                                    <a:rPr lang="es-ES" sz="2000" i="1">
                                      <a:latin typeface="Cambria Math"/>
                                    </a:rPr>
                                  </m:ctrlPr>
                                </m:dPr>
                                <m:e>
                                  <m:acc>
                                    <m:accPr>
                                      <m:chr m:val="⃗"/>
                                      <m:ctrlPr>
                                        <a:rPr lang="es-ES" sz="2000" i="1">
                                          <a:latin typeface="Cambria Math"/>
                                        </a:rPr>
                                      </m:ctrlPr>
                                    </m:accPr>
                                    <m:e>
                                      <m:r>
                                        <a:rPr lang="en-GB" sz="2000" i="1">
                                          <a:latin typeface="Cambria Math"/>
                                        </a:rPr>
                                        <m:t>𝑣</m:t>
                                      </m:r>
                                    </m:e>
                                  </m:acc>
                                  <m:r>
                                    <a:rPr lang="en-GB" sz="2000" i="1">
                                      <a:latin typeface="Cambria Math"/>
                                    </a:rPr>
                                    <m:t>·</m:t>
                                  </m:r>
                                  <m:r>
                                    <a:rPr lang="en-GB" sz="2000">
                                      <a:latin typeface="Cambria Math"/>
                                    </a:rPr>
                                    <m:t>𝛻</m:t>
                                  </m:r>
                                </m:e>
                              </m:d>
                              <m:acc>
                                <m:accPr>
                                  <m:chr m:val="⃗"/>
                                  <m:ctrlPr>
                                    <a:rPr lang="es-ES" sz="2000" i="1">
                                      <a:latin typeface="Cambria Math"/>
                                    </a:rPr>
                                  </m:ctrlPr>
                                </m:accPr>
                                <m:e>
                                  <m:r>
                                    <a:rPr lang="en-GB" sz="2000" i="1">
                                      <a:latin typeface="Cambria Math"/>
                                    </a:rPr>
                                    <m:t>𝑣</m:t>
                                  </m:r>
                                </m:e>
                              </m:acc>
                              <m:r>
                                <a:rPr lang="en-GB" sz="2000" i="1">
                                  <a:latin typeface="Cambria Math"/>
                                </a:rPr>
                                <m:t>=−</m:t>
                              </m:r>
                              <m:r>
                                <a:rPr lang="en-GB" sz="2000">
                                  <a:latin typeface="Cambria Math"/>
                                </a:rPr>
                                <m:t>𝛻</m:t>
                              </m:r>
                              <m:r>
                                <a:rPr lang="en-GB" sz="2000" i="1">
                                  <a:latin typeface="Cambria Math"/>
                                </a:rPr>
                                <m:t>𝑝</m:t>
                              </m:r>
                              <m:r>
                                <a:rPr lang="en-GB" sz="2000" i="1">
                                  <a:latin typeface="Cambria Math"/>
                                </a:rPr>
                                <m:t>+</m:t>
                              </m:r>
                              <m:r>
                                <a:rPr lang="en-GB" sz="2000" i="1">
                                  <a:latin typeface="Cambria Math"/>
                                </a:rPr>
                                <m:t>𝜇</m:t>
                              </m:r>
                              <m:sSup>
                                <m:sSupPr>
                                  <m:ctrlPr>
                                    <a:rPr lang="es-ES" sz="2000" i="1">
                                      <a:latin typeface="Cambria Math"/>
                                    </a:rPr>
                                  </m:ctrlPr>
                                </m:sSupPr>
                                <m:e>
                                  <m:r>
                                    <a:rPr lang="en-GB" sz="2000">
                                      <a:latin typeface="Cambria Math"/>
                                    </a:rPr>
                                    <m:t>𝛻</m:t>
                                  </m:r>
                                </m:e>
                                <m:sup>
                                  <m:r>
                                    <a:rPr lang="en-GB" sz="2000" i="1">
                                      <a:latin typeface="Cambria Math"/>
                                    </a:rPr>
                                    <m:t>2</m:t>
                                  </m:r>
                                </m:sup>
                              </m:sSup>
                              <m:acc>
                                <m:accPr>
                                  <m:chr m:val="⃗"/>
                                  <m:ctrlPr>
                                    <a:rPr lang="es-ES" sz="2000" i="1">
                                      <a:latin typeface="Cambria Math"/>
                                    </a:rPr>
                                  </m:ctrlPr>
                                </m:accPr>
                                <m:e>
                                  <m:r>
                                    <a:rPr lang="en-GB" sz="2000" i="1">
                                      <a:latin typeface="Cambria Math"/>
                                    </a:rPr>
                                    <m:t>𝑣</m:t>
                                  </m:r>
                                </m:e>
                              </m:acc>
                            </m:e>
                          </m:eqArr>
                        </m:e>
                      </m:d>
                    </m:oMath>
                  </m:oMathPara>
                </a14:m>
                <a:endParaRPr lang="en-GB" sz="2000" dirty="0"/>
              </a:p>
              <a:p>
                <a:r>
                  <a:rPr lang="en-GB" sz="2000" dirty="0"/>
                  <a:t>Transient</a:t>
                </a:r>
              </a:p>
              <a:p>
                <a:r>
                  <a:rPr lang="en-GB" sz="2000" dirty="0"/>
                  <a:t>Incompressible</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2"/>
                <a:stretch>
                  <a:fillRect t="-845"/>
                </a:stretch>
              </a:blipFill>
            </p:spPr>
            <p:txBody>
              <a:bodyPr/>
              <a:lstStyle/>
              <a:p>
                <a:r>
                  <a:rPr lang="es-ES">
                    <a:noFill/>
                  </a:rPr>
                  <a:t> </a:t>
                </a:r>
              </a:p>
            </p:txBody>
          </p:sp>
        </mc:Fallback>
      </mc:AlternateContent>
      <p:sp>
        <p:nvSpPr>
          <p:cNvPr id="4" name="3 CuadroTexto"/>
          <p:cNvSpPr txBox="1"/>
          <p:nvPr/>
        </p:nvSpPr>
        <p:spPr>
          <a:xfrm>
            <a:off x="5724128" y="0"/>
            <a:ext cx="3219174" cy="369332"/>
          </a:xfrm>
          <a:prstGeom prst="rect">
            <a:avLst/>
          </a:prstGeom>
          <a:noFill/>
        </p:spPr>
        <p:txBody>
          <a:bodyPr wrap="square" rtlCol="0">
            <a:spAutoFit/>
          </a:bodyPr>
          <a:lstStyle/>
          <a:p>
            <a:r>
              <a:rPr lang="en-GB" dirty="0" smtClean="0">
                <a:solidFill>
                  <a:schemeClr val="bg1"/>
                </a:solidFill>
              </a:rPr>
              <a:t>Application – Square cylinder</a:t>
            </a:r>
            <a:endParaRPr lang="en-GB" dirty="0">
              <a:solidFill>
                <a:schemeClr val="bg1"/>
              </a:solidFill>
            </a:endParaRPr>
          </a:p>
        </p:txBody>
      </p:sp>
    </p:spTree>
    <p:extLst>
      <p:ext uri="{BB962C8B-B14F-4D97-AF65-F5344CB8AC3E}">
        <p14:creationId xmlns:p14="http://schemas.microsoft.com/office/powerpoint/2010/main" val="20535046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620688"/>
            <a:ext cx="8229600" cy="1066800"/>
          </a:xfrm>
        </p:spPr>
        <p:txBody>
          <a:bodyPr/>
          <a:lstStyle/>
          <a:p>
            <a:r>
              <a:rPr lang="en-GB" dirty="0" smtClean="0"/>
              <a:t>Square cylinder ― Results</a:t>
            </a:r>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484784"/>
            <a:ext cx="2888754" cy="2140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442804"/>
            <a:ext cx="2864260" cy="216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311" y="4077072"/>
            <a:ext cx="3061345" cy="2273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7280" y="4077072"/>
            <a:ext cx="3252553" cy="2273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1695897" y="3625688"/>
            <a:ext cx="1584176" cy="369332"/>
          </a:xfrm>
          <a:prstGeom prst="rect">
            <a:avLst/>
          </a:prstGeom>
          <a:noFill/>
        </p:spPr>
        <p:txBody>
          <a:bodyPr wrap="square" rtlCol="0">
            <a:spAutoFit/>
          </a:bodyPr>
          <a:lstStyle/>
          <a:p>
            <a:pPr algn="ctr"/>
            <a:r>
              <a:rPr lang="es-ES" dirty="0" smtClean="0"/>
              <a:t>Re = 1</a:t>
            </a:r>
            <a:endParaRPr lang="es-ES" dirty="0"/>
          </a:p>
        </p:txBody>
      </p:sp>
      <p:sp>
        <p:nvSpPr>
          <p:cNvPr id="11" name="10 CuadroTexto"/>
          <p:cNvSpPr txBox="1"/>
          <p:nvPr/>
        </p:nvSpPr>
        <p:spPr>
          <a:xfrm>
            <a:off x="5801468" y="3625688"/>
            <a:ext cx="1584176" cy="369332"/>
          </a:xfrm>
          <a:prstGeom prst="rect">
            <a:avLst/>
          </a:prstGeom>
          <a:noFill/>
        </p:spPr>
        <p:txBody>
          <a:bodyPr wrap="square" rtlCol="0">
            <a:spAutoFit/>
          </a:bodyPr>
          <a:lstStyle/>
          <a:p>
            <a:pPr algn="ctr"/>
            <a:r>
              <a:rPr lang="es-ES" dirty="0" smtClean="0"/>
              <a:t>Re = 5</a:t>
            </a:r>
            <a:endParaRPr lang="es-ES" dirty="0"/>
          </a:p>
        </p:txBody>
      </p:sp>
      <p:sp>
        <p:nvSpPr>
          <p:cNvPr id="12" name="11 CuadroTexto"/>
          <p:cNvSpPr txBox="1"/>
          <p:nvPr/>
        </p:nvSpPr>
        <p:spPr>
          <a:xfrm>
            <a:off x="1695897" y="6350121"/>
            <a:ext cx="1584176" cy="369332"/>
          </a:xfrm>
          <a:prstGeom prst="rect">
            <a:avLst/>
          </a:prstGeom>
          <a:noFill/>
        </p:spPr>
        <p:txBody>
          <a:bodyPr wrap="square" rtlCol="0">
            <a:spAutoFit/>
          </a:bodyPr>
          <a:lstStyle/>
          <a:p>
            <a:pPr algn="ctr"/>
            <a:r>
              <a:rPr lang="es-ES" dirty="0" smtClean="0"/>
              <a:t>Re = 30</a:t>
            </a:r>
            <a:endParaRPr lang="es-ES" dirty="0"/>
          </a:p>
        </p:txBody>
      </p:sp>
      <p:sp>
        <p:nvSpPr>
          <p:cNvPr id="13" name="12 CuadroTexto"/>
          <p:cNvSpPr txBox="1"/>
          <p:nvPr/>
        </p:nvSpPr>
        <p:spPr>
          <a:xfrm>
            <a:off x="5788106" y="6350121"/>
            <a:ext cx="1584176" cy="369332"/>
          </a:xfrm>
          <a:prstGeom prst="rect">
            <a:avLst/>
          </a:prstGeom>
          <a:noFill/>
        </p:spPr>
        <p:txBody>
          <a:bodyPr wrap="square" rtlCol="0">
            <a:spAutoFit/>
          </a:bodyPr>
          <a:lstStyle/>
          <a:p>
            <a:pPr algn="ctr"/>
            <a:r>
              <a:rPr lang="es-ES" dirty="0" smtClean="0"/>
              <a:t>Re = 50</a:t>
            </a:r>
            <a:endParaRPr lang="es-ES" dirty="0"/>
          </a:p>
        </p:txBody>
      </p:sp>
      <p:sp>
        <p:nvSpPr>
          <p:cNvPr id="14" name="13 CuadroTexto"/>
          <p:cNvSpPr txBox="1"/>
          <p:nvPr/>
        </p:nvSpPr>
        <p:spPr>
          <a:xfrm>
            <a:off x="5724128" y="0"/>
            <a:ext cx="3219174" cy="369332"/>
          </a:xfrm>
          <a:prstGeom prst="rect">
            <a:avLst/>
          </a:prstGeom>
          <a:noFill/>
        </p:spPr>
        <p:txBody>
          <a:bodyPr wrap="square" rtlCol="0">
            <a:spAutoFit/>
          </a:bodyPr>
          <a:lstStyle/>
          <a:p>
            <a:r>
              <a:rPr lang="en-GB" dirty="0" smtClean="0">
                <a:solidFill>
                  <a:schemeClr val="bg1"/>
                </a:solidFill>
              </a:rPr>
              <a:t>Application – Square cylinder</a:t>
            </a:r>
            <a:endParaRPr lang="en-GB" dirty="0">
              <a:solidFill>
                <a:schemeClr val="bg1"/>
              </a:solidFill>
            </a:endParaRPr>
          </a:p>
        </p:txBody>
      </p:sp>
    </p:spTree>
    <p:extLst>
      <p:ext uri="{BB962C8B-B14F-4D97-AF65-F5344CB8AC3E}">
        <p14:creationId xmlns:p14="http://schemas.microsoft.com/office/powerpoint/2010/main" val="3400884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List of contents</a:t>
            </a:r>
            <a:endParaRPr lang="en-GB" dirty="0"/>
          </a:p>
        </p:txBody>
      </p:sp>
      <p:sp>
        <p:nvSpPr>
          <p:cNvPr id="3" name="2 Marcador de contenido"/>
          <p:cNvSpPr>
            <a:spLocks noGrp="1"/>
          </p:cNvSpPr>
          <p:nvPr>
            <p:ph idx="1"/>
          </p:nvPr>
        </p:nvSpPr>
        <p:spPr/>
        <p:txBody>
          <a:bodyPr/>
          <a:lstStyle/>
          <a:p>
            <a:pPr marL="624078" indent="-514350">
              <a:buFont typeface="+mj-lt"/>
              <a:buAutoNum type="arabicPeriod"/>
            </a:pPr>
            <a:r>
              <a:rPr lang="en-GB" sz="2000" dirty="0" smtClean="0"/>
              <a:t>Objectives &amp; Methodology</a:t>
            </a:r>
            <a:endParaRPr lang="en-GB" sz="2000" dirty="0"/>
          </a:p>
          <a:p>
            <a:pPr marL="624078" indent="-514350">
              <a:buFont typeface="+mj-lt"/>
              <a:buAutoNum type="arabicPeriod"/>
            </a:pPr>
            <a:r>
              <a:rPr lang="en-GB" sz="2000" dirty="0" smtClean="0"/>
              <a:t>Conservation equations</a:t>
            </a:r>
          </a:p>
          <a:p>
            <a:pPr marL="624078" indent="-514350">
              <a:buFont typeface="+mj-lt"/>
              <a:buAutoNum type="arabicPeriod"/>
            </a:pPr>
            <a:r>
              <a:rPr lang="en-GB" sz="2000" dirty="0" smtClean="0"/>
              <a:t>Numerical methods</a:t>
            </a:r>
          </a:p>
          <a:p>
            <a:pPr marL="624078" indent="-514350">
              <a:buFont typeface="+mj-lt"/>
              <a:buAutoNum type="arabicPeriod"/>
            </a:pPr>
            <a:r>
              <a:rPr lang="en-GB" sz="2000" dirty="0" smtClean="0"/>
              <a:t>Basic cases</a:t>
            </a:r>
          </a:p>
          <a:p>
            <a:pPr marL="916686" lvl="1" indent="-514350">
              <a:buFont typeface="+mj-lt"/>
              <a:buAutoNum type="arabicPeriod"/>
            </a:pPr>
            <a:r>
              <a:rPr lang="en-GB" sz="1800" dirty="0" smtClean="0"/>
              <a:t>Smith-Hutton problem</a:t>
            </a:r>
          </a:p>
          <a:p>
            <a:pPr marL="916686" lvl="1" indent="-514350">
              <a:buFont typeface="+mj-lt"/>
              <a:buAutoNum type="arabicPeriod"/>
            </a:pPr>
            <a:r>
              <a:rPr lang="en-GB" sz="1800" dirty="0" smtClean="0"/>
              <a:t>Driven cavity problem</a:t>
            </a:r>
          </a:p>
          <a:p>
            <a:pPr marL="916686" lvl="1" indent="-514350">
              <a:buFont typeface="+mj-lt"/>
              <a:buAutoNum type="arabicPeriod"/>
            </a:pPr>
            <a:r>
              <a:rPr lang="en-GB" sz="1800" dirty="0" smtClean="0"/>
              <a:t>Differentially heated cavity</a:t>
            </a:r>
          </a:p>
          <a:p>
            <a:pPr marL="624078" indent="-514350">
              <a:buFont typeface="+mj-lt"/>
              <a:buAutoNum type="arabicPeriod"/>
            </a:pPr>
            <a:r>
              <a:rPr lang="en-GB" sz="2000" dirty="0" smtClean="0"/>
              <a:t>Application ― Square cylinder</a:t>
            </a:r>
          </a:p>
          <a:p>
            <a:pPr marL="624078" indent="-514350">
              <a:buFont typeface="+mj-lt"/>
              <a:buAutoNum type="arabicPeriod"/>
            </a:pPr>
            <a:r>
              <a:rPr lang="en-GB" sz="2000" dirty="0" smtClean="0"/>
              <a:t>Conclusions</a:t>
            </a:r>
            <a:endParaRPr lang="en-GB" sz="2000" dirty="0" smtClean="0"/>
          </a:p>
        </p:txBody>
      </p:sp>
    </p:spTree>
    <p:extLst>
      <p:ext uri="{BB962C8B-B14F-4D97-AF65-F5344CB8AC3E}">
        <p14:creationId xmlns:p14="http://schemas.microsoft.com/office/powerpoint/2010/main" val="17442932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Square cylinder - Results</a:t>
            </a:r>
            <a:endParaRPr lang="en-GB"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457200" y="2249424"/>
                <a:ext cx="3754760" cy="4325112"/>
              </a:xfrm>
            </p:spPr>
            <p:txBody>
              <a:bodyPr>
                <a:normAutofit/>
              </a:bodyPr>
              <a:lstStyle/>
              <a:p>
                <a:r>
                  <a:rPr lang="en-GB" sz="2000" dirty="0" smtClean="0"/>
                  <a:t>Recirculation length</a:t>
                </a:r>
              </a:p>
              <a:p>
                <a:pPr marL="109728" indent="0">
                  <a:buNone/>
                </a:pPr>
                <a:endParaRPr lang="en-GB" sz="2000" dirty="0" smtClean="0"/>
              </a:p>
              <a:p>
                <a:pPr marL="109728" indent="0">
                  <a:buNone/>
                </a:pPr>
                <a14:m>
                  <m:oMathPara xmlns:m="http://schemas.openxmlformats.org/officeDocument/2006/math">
                    <m:oMathParaPr>
                      <m:jc m:val="left"/>
                    </m:oMathParaPr>
                    <m:oMath xmlns:m="http://schemas.openxmlformats.org/officeDocument/2006/math">
                      <m:sSub>
                        <m:sSubPr>
                          <m:ctrlPr>
                            <a:rPr lang="es-ES" sz="2000" b="0" i="1" smtClean="0">
                              <a:latin typeface="Cambria Math"/>
                            </a:rPr>
                          </m:ctrlPr>
                        </m:sSubPr>
                        <m:e>
                          <m:r>
                            <a:rPr lang="es-ES" sz="2000" b="0" i="1" smtClean="0">
                              <a:latin typeface="Cambria Math"/>
                            </a:rPr>
                            <m:t>𝐿</m:t>
                          </m:r>
                        </m:e>
                        <m:sub>
                          <m:r>
                            <a:rPr lang="es-ES" sz="2000" b="0" i="1" smtClean="0">
                              <a:latin typeface="Cambria Math"/>
                            </a:rPr>
                            <m:t>𝑟</m:t>
                          </m:r>
                        </m:sub>
                      </m:sSub>
                      <m:r>
                        <a:rPr lang="es-ES" sz="2000" b="0" i="1" smtClean="0">
                          <a:latin typeface="Cambria Math"/>
                        </a:rPr>
                        <m:t>/</m:t>
                      </m:r>
                      <m:r>
                        <a:rPr lang="es-ES" sz="2000" b="0" i="1" smtClean="0">
                          <a:latin typeface="Cambria Math"/>
                        </a:rPr>
                        <m:t>𝐷</m:t>
                      </m:r>
                      <m:r>
                        <a:rPr lang="es-ES" sz="2000" b="0" i="1" smtClean="0">
                          <a:latin typeface="Cambria Math"/>
                        </a:rPr>
                        <m:t>=−0.065+0.0554</m:t>
                      </m:r>
                      <m:r>
                        <a:rPr lang="es-ES" sz="2000" b="0" i="1" smtClean="0">
                          <a:latin typeface="Cambria Math"/>
                        </a:rPr>
                        <m:t>𝑅𝑒</m:t>
                      </m:r>
                    </m:oMath>
                  </m:oMathPara>
                </a14:m>
                <a:endParaRPr lang="en-GB" sz="2000" dirty="0" smtClean="0"/>
              </a:p>
              <a:p>
                <a:pPr marL="109728" indent="0" algn="r">
                  <a:buNone/>
                </a:pPr>
                <a:r>
                  <a:rPr lang="en-GB" sz="2000" dirty="0" smtClean="0"/>
                  <a:t>for </a:t>
                </a:r>
                <a14:m>
                  <m:oMath xmlns:m="http://schemas.openxmlformats.org/officeDocument/2006/math">
                    <m:r>
                      <a:rPr lang="es-ES" sz="2000" b="0" i="1" smtClean="0">
                        <a:latin typeface="Cambria Math"/>
                      </a:rPr>
                      <m:t>5&lt;</m:t>
                    </m:r>
                    <m:r>
                      <a:rPr lang="es-ES" sz="2000" b="0" i="1" smtClean="0">
                        <a:latin typeface="Cambria Math"/>
                      </a:rPr>
                      <m:t>𝑅𝑒</m:t>
                    </m:r>
                    <m:r>
                      <a:rPr lang="es-ES" sz="2000" b="0" i="1" smtClean="0">
                        <a:latin typeface="Cambria Math"/>
                      </a:rPr>
                      <m:t>&lt;60</m:t>
                    </m:r>
                  </m:oMath>
                </a14:m>
                <a:endParaRPr lang="en-GB" sz="20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457200" y="2249424"/>
                <a:ext cx="3754760" cy="4325112"/>
              </a:xfrm>
              <a:blipFill rotWithShape="1">
                <a:blip r:embed="rId2"/>
                <a:stretch>
                  <a:fillRect t="-845"/>
                </a:stretch>
              </a:blipFill>
            </p:spPr>
            <p:txBody>
              <a:bodyPr/>
              <a:lstStyle/>
              <a:p>
                <a:r>
                  <a:rPr lang="es-ES">
                    <a:noFill/>
                  </a:rPr>
                  <a:t> </a:t>
                </a:r>
              </a:p>
            </p:txBody>
          </p:sp>
        </mc:Fallback>
      </mc:AlternateContent>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2132856"/>
            <a:ext cx="3870145" cy="3766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4202980"/>
            <a:ext cx="2266950"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CuadroTexto"/>
          <p:cNvSpPr txBox="1"/>
          <p:nvPr/>
        </p:nvSpPr>
        <p:spPr>
          <a:xfrm>
            <a:off x="5724128" y="0"/>
            <a:ext cx="3219174" cy="369332"/>
          </a:xfrm>
          <a:prstGeom prst="rect">
            <a:avLst/>
          </a:prstGeom>
          <a:noFill/>
        </p:spPr>
        <p:txBody>
          <a:bodyPr wrap="square" rtlCol="0">
            <a:spAutoFit/>
          </a:bodyPr>
          <a:lstStyle/>
          <a:p>
            <a:r>
              <a:rPr lang="en-GB" dirty="0" smtClean="0">
                <a:solidFill>
                  <a:schemeClr val="bg1"/>
                </a:solidFill>
              </a:rPr>
              <a:t>Application – Square cylinder</a:t>
            </a:r>
            <a:endParaRPr lang="en-GB" dirty="0">
              <a:solidFill>
                <a:schemeClr val="bg1"/>
              </a:solidFill>
            </a:endParaRPr>
          </a:p>
        </p:txBody>
      </p:sp>
    </p:spTree>
    <p:extLst>
      <p:ext uri="{BB962C8B-B14F-4D97-AF65-F5344CB8AC3E}">
        <p14:creationId xmlns:p14="http://schemas.microsoft.com/office/powerpoint/2010/main" val="34106751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836712"/>
            <a:ext cx="8229600" cy="1066800"/>
          </a:xfrm>
        </p:spPr>
        <p:txBody>
          <a:bodyPr/>
          <a:lstStyle/>
          <a:p>
            <a:r>
              <a:rPr lang="en-GB" dirty="0" smtClean="0"/>
              <a:t>Conclusions</a:t>
            </a:r>
            <a:endParaRPr lang="en-GB" dirty="0"/>
          </a:p>
        </p:txBody>
      </p:sp>
      <p:sp>
        <p:nvSpPr>
          <p:cNvPr id="3" name="2 Marcador de contenido"/>
          <p:cNvSpPr>
            <a:spLocks noGrp="1"/>
          </p:cNvSpPr>
          <p:nvPr>
            <p:ph idx="1"/>
          </p:nvPr>
        </p:nvSpPr>
        <p:spPr/>
        <p:txBody>
          <a:bodyPr>
            <a:normAutofit/>
          </a:bodyPr>
          <a:lstStyle/>
          <a:p>
            <a:r>
              <a:rPr lang="en-GB" sz="2000" dirty="0" smtClean="0"/>
              <a:t>Improved knowledge in numerical methods</a:t>
            </a:r>
          </a:p>
          <a:p>
            <a:pPr lvl="1"/>
            <a:r>
              <a:rPr lang="en-GB" sz="1800" dirty="0" smtClean="0"/>
              <a:t>Discretization</a:t>
            </a:r>
          </a:p>
          <a:p>
            <a:pPr lvl="1"/>
            <a:r>
              <a:rPr lang="en-GB" sz="1800" dirty="0" smtClean="0"/>
              <a:t>Interpolation schemes</a:t>
            </a:r>
          </a:p>
          <a:p>
            <a:pPr lvl="1"/>
            <a:r>
              <a:rPr lang="en-GB" sz="1800" dirty="0" smtClean="0"/>
              <a:t>Fractional Step Method</a:t>
            </a:r>
          </a:p>
          <a:p>
            <a:pPr lvl="1"/>
            <a:r>
              <a:rPr lang="en-GB" sz="1800" dirty="0" smtClean="0"/>
              <a:t>…</a:t>
            </a:r>
          </a:p>
          <a:p>
            <a:r>
              <a:rPr lang="en-GB" sz="2000" dirty="0" smtClean="0"/>
              <a:t>Realistic results</a:t>
            </a:r>
          </a:p>
          <a:p>
            <a:r>
              <a:rPr lang="en-GB" sz="2000" dirty="0" smtClean="0"/>
              <a:t>Application case: Square cylinder</a:t>
            </a:r>
          </a:p>
          <a:p>
            <a:pPr lvl="1"/>
            <a:r>
              <a:rPr lang="en-GB" sz="1800" dirty="0" smtClean="0"/>
              <a:t>Steady solutions</a:t>
            </a:r>
          </a:p>
          <a:p>
            <a:pPr lvl="1"/>
            <a:r>
              <a:rPr lang="en-GB" sz="1800" dirty="0" smtClean="0"/>
              <a:t>Accurate results</a:t>
            </a:r>
            <a:endParaRPr lang="en-GB" sz="1800" dirty="0"/>
          </a:p>
        </p:txBody>
      </p:sp>
      <p:sp>
        <p:nvSpPr>
          <p:cNvPr id="4" name="3 CuadroTexto"/>
          <p:cNvSpPr txBox="1"/>
          <p:nvPr/>
        </p:nvSpPr>
        <p:spPr>
          <a:xfrm>
            <a:off x="7470897" y="0"/>
            <a:ext cx="1490981" cy="369332"/>
          </a:xfrm>
          <a:prstGeom prst="rect">
            <a:avLst/>
          </a:prstGeom>
          <a:noFill/>
        </p:spPr>
        <p:txBody>
          <a:bodyPr wrap="square" rtlCol="0">
            <a:spAutoFit/>
          </a:bodyPr>
          <a:lstStyle/>
          <a:p>
            <a:r>
              <a:rPr lang="en-GB" dirty="0" smtClean="0">
                <a:solidFill>
                  <a:schemeClr val="bg1"/>
                </a:solidFill>
              </a:rPr>
              <a:t>Conclusions</a:t>
            </a:r>
            <a:endParaRPr lang="en-GB" dirty="0">
              <a:solidFill>
                <a:schemeClr val="bg1"/>
              </a:solidFill>
            </a:endParaRPr>
          </a:p>
        </p:txBody>
      </p:sp>
    </p:spTree>
    <p:extLst>
      <p:ext uri="{BB962C8B-B14F-4D97-AF65-F5344CB8AC3E}">
        <p14:creationId xmlns:p14="http://schemas.microsoft.com/office/powerpoint/2010/main" val="36658823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43000"/>
            <a:ext cx="2962672" cy="1066800"/>
          </a:xfrm>
        </p:spPr>
        <p:txBody>
          <a:bodyPr/>
          <a:lstStyle/>
          <a:p>
            <a:r>
              <a:rPr lang="en-GB" dirty="0" smtClean="0"/>
              <a:t>Thank you</a:t>
            </a:r>
            <a:endParaRPr lang="en-GB" dirty="0"/>
          </a:p>
        </p:txBody>
      </p:sp>
      <p:sp>
        <p:nvSpPr>
          <p:cNvPr id="4" name="1 Título"/>
          <p:cNvSpPr txBox="1">
            <a:spLocks/>
          </p:cNvSpPr>
          <p:nvPr/>
        </p:nvSpPr>
        <p:spPr>
          <a:xfrm>
            <a:off x="1619672" y="3356992"/>
            <a:ext cx="5400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dirty="0" smtClean="0"/>
              <a:t>Questions?</a:t>
            </a:r>
            <a:endParaRPr lang="en-GB"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2428304"/>
            <a:ext cx="2686050"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91532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Objectives</a:t>
            </a:r>
            <a:endParaRPr lang="en-GB" dirty="0"/>
          </a:p>
        </p:txBody>
      </p:sp>
      <p:sp>
        <p:nvSpPr>
          <p:cNvPr id="3" name="2 Marcador de contenido"/>
          <p:cNvSpPr>
            <a:spLocks noGrp="1"/>
          </p:cNvSpPr>
          <p:nvPr>
            <p:ph idx="1"/>
          </p:nvPr>
        </p:nvSpPr>
        <p:spPr>
          <a:xfrm>
            <a:off x="459926" y="1988840"/>
            <a:ext cx="8229600" cy="4325112"/>
          </a:xfrm>
        </p:spPr>
        <p:txBody>
          <a:bodyPr>
            <a:normAutofit/>
          </a:bodyPr>
          <a:lstStyle/>
          <a:p>
            <a:r>
              <a:rPr lang="en-GB" sz="2000" dirty="0" smtClean="0"/>
              <a:t>Provide knowledge in computational methods</a:t>
            </a:r>
          </a:p>
          <a:p>
            <a:r>
              <a:rPr lang="en-GB" sz="2000" dirty="0" smtClean="0"/>
              <a:t>Study of a specific case</a:t>
            </a:r>
            <a:endParaRPr lang="en-GB" sz="2000" dirty="0"/>
          </a:p>
        </p:txBody>
      </p:sp>
      <p:sp>
        <p:nvSpPr>
          <p:cNvPr id="4" name="1 Título"/>
          <p:cNvSpPr txBox="1">
            <a:spLocks/>
          </p:cNvSpPr>
          <p:nvPr/>
        </p:nvSpPr>
        <p:spPr>
          <a:xfrm>
            <a:off x="464809" y="2949027"/>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dirty="0" smtClean="0"/>
              <a:t>Methodology</a:t>
            </a:r>
            <a:endParaRPr lang="en-GB" dirty="0"/>
          </a:p>
        </p:txBody>
      </p:sp>
      <p:sp>
        <p:nvSpPr>
          <p:cNvPr id="5" name="2 Marcador de contenido"/>
          <p:cNvSpPr txBox="1">
            <a:spLocks/>
          </p:cNvSpPr>
          <p:nvPr/>
        </p:nvSpPr>
        <p:spPr>
          <a:xfrm>
            <a:off x="459926" y="3861048"/>
            <a:ext cx="8229600" cy="1872208"/>
          </a:xfrm>
          <a:prstGeom prst="rect">
            <a:avLst/>
          </a:prstGeom>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GB" sz="2000" dirty="0" smtClean="0"/>
              <a:t>Basic cases</a:t>
            </a:r>
          </a:p>
          <a:p>
            <a:pPr lvl="1"/>
            <a:r>
              <a:rPr lang="en-GB" sz="1800" dirty="0" smtClean="0"/>
              <a:t>Mathematical formulation</a:t>
            </a:r>
          </a:p>
          <a:p>
            <a:pPr lvl="1"/>
            <a:r>
              <a:rPr lang="en-GB" sz="1800" dirty="0" smtClean="0"/>
              <a:t>Numerical method</a:t>
            </a:r>
          </a:p>
          <a:p>
            <a:pPr lvl="1"/>
            <a:r>
              <a:rPr lang="en-GB" sz="1800" dirty="0" smtClean="0"/>
              <a:t>Code development</a:t>
            </a:r>
          </a:p>
          <a:p>
            <a:r>
              <a:rPr lang="en-GB" sz="2000" dirty="0" smtClean="0"/>
              <a:t>Specific application</a:t>
            </a:r>
            <a:endParaRPr lang="en-GB" sz="2000" dirty="0"/>
          </a:p>
        </p:txBody>
      </p:sp>
      <p:sp>
        <p:nvSpPr>
          <p:cNvPr id="6" name="5 CuadroTexto"/>
          <p:cNvSpPr txBox="1"/>
          <p:nvPr/>
        </p:nvSpPr>
        <p:spPr>
          <a:xfrm>
            <a:off x="6084168" y="0"/>
            <a:ext cx="2952328" cy="369332"/>
          </a:xfrm>
          <a:prstGeom prst="rect">
            <a:avLst/>
          </a:prstGeom>
          <a:noFill/>
        </p:spPr>
        <p:txBody>
          <a:bodyPr wrap="square" rtlCol="0">
            <a:spAutoFit/>
          </a:bodyPr>
          <a:lstStyle/>
          <a:p>
            <a:r>
              <a:rPr lang="en-GB" dirty="0" smtClean="0">
                <a:solidFill>
                  <a:schemeClr val="bg1"/>
                </a:solidFill>
              </a:rPr>
              <a:t>Objectives &amp; Methodology</a:t>
            </a:r>
            <a:endParaRPr lang="en-GB" dirty="0">
              <a:solidFill>
                <a:schemeClr val="bg1"/>
              </a:solidFill>
            </a:endParaRPr>
          </a:p>
        </p:txBody>
      </p:sp>
    </p:spTree>
    <p:extLst>
      <p:ext uri="{BB962C8B-B14F-4D97-AF65-F5344CB8AC3E}">
        <p14:creationId xmlns:p14="http://schemas.microsoft.com/office/powerpoint/2010/main" val="3817448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699980"/>
            <a:ext cx="8229600" cy="1066800"/>
          </a:xfrm>
        </p:spPr>
        <p:txBody>
          <a:bodyPr/>
          <a:lstStyle/>
          <a:p>
            <a:r>
              <a:rPr lang="en-GB" dirty="0" smtClean="0"/>
              <a:t>Conservation equations</a:t>
            </a:r>
            <a:endParaRPr lang="en-GB" dirty="0"/>
          </a:p>
        </p:txBody>
      </p:sp>
      <p:sp>
        <p:nvSpPr>
          <p:cNvPr id="3" name="2 Marcador de contenido"/>
          <p:cNvSpPr>
            <a:spLocks noGrp="1"/>
          </p:cNvSpPr>
          <p:nvPr>
            <p:ph idx="1"/>
          </p:nvPr>
        </p:nvSpPr>
        <p:spPr>
          <a:xfrm>
            <a:off x="457200" y="3748448"/>
            <a:ext cx="8229600" cy="878970"/>
          </a:xfrm>
        </p:spPr>
        <p:txBody>
          <a:bodyPr/>
          <a:lstStyle/>
          <a:p>
            <a:r>
              <a:rPr lang="en-GB" sz="2000" dirty="0" smtClean="0"/>
              <a:t>Describe heat transfer and fluid flow</a:t>
            </a:r>
          </a:p>
          <a:p>
            <a:r>
              <a:rPr lang="en-GB" sz="2000" dirty="0" smtClean="0"/>
              <a:t>No analytical solution</a:t>
            </a:r>
          </a:p>
          <a:p>
            <a:endParaRPr lang="en-GB" sz="2000" dirty="0" smtClean="0"/>
          </a:p>
        </p:txBody>
      </p:sp>
      <mc:AlternateContent xmlns:mc="http://schemas.openxmlformats.org/markup-compatibility/2006" xmlns:a14="http://schemas.microsoft.com/office/drawing/2010/main">
        <mc:Choice Requires="a14">
          <p:sp>
            <p:nvSpPr>
              <p:cNvPr id="4" name="3 CuadroTexto"/>
              <p:cNvSpPr txBox="1"/>
              <p:nvPr/>
            </p:nvSpPr>
            <p:spPr>
              <a:xfrm>
                <a:off x="1835696" y="1772816"/>
                <a:ext cx="5472608" cy="19493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s-ES" i="1">
                              <a:latin typeface="Cambria Math"/>
                            </a:rPr>
                          </m:ctrlPr>
                        </m:fPr>
                        <m:num>
                          <m:r>
                            <a:rPr lang="en-GB" i="1">
                              <a:latin typeface="Cambria Math"/>
                            </a:rPr>
                            <m:t>𝜕𝜌</m:t>
                          </m:r>
                        </m:num>
                        <m:den>
                          <m:r>
                            <a:rPr lang="en-GB" i="1">
                              <a:latin typeface="Cambria Math"/>
                            </a:rPr>
                            <m:t>𝜕</m:t>
                          </m:r>
                          <m:r>
                            <a:rPr lang="en-GB" i="1">
                              <a:latin typeface="Cambria Math"/>
                            </a:rPr>
                            <m:t>𝑡</m:t>
                          </m:r>
                        </m:den>
                      </m:f>
                      <m:r>
                        <a:rPr lang="en-GB" i="1">
                          <a:latin typeface="Cambria Math"/>
                        </a:rPr>
                        <m:t>+</m:t>
                      </m:r>
                      <m:r>
                        <a:rPr lang="en-GB">
                          <a:latin typeface="Cambria Math"/>
                        </a:rPr>
                        <m:t>𝛻</m:t>
                      </m:r>
                      <m:r>
                        <a:rPr lang="en-GB" i="1">
                          <a:latin typeface="Cambria Math"/>
                        </a:rPr>
                        <m:t>·</m:t>
                      </m:r>
                      <m:d>
                        <m:dPr>
                          <m:ctrlPr>
                            <a:rPr lang="es-ES" i="1">
                              <a:latin typeface="Cambria Math"/>
                            </a:rPr>
                          </m:ctrlPr>
                        </m:dPr>
                        <m:e>
                          <m:r>
                            <a:rPr lang="en-GB" i="1">
                              <a:latin typeface="Cambria Math"/>
                            </a:rPr>
                            <m:t>𝜌</m:t>
                          </m:r>
                          <m:acc>
                            <m:accPr>
                              <m:chr m:val="⃗"/>
                              <m:ctrlPr>
                                <a:rPr lang="es-ES" i="1">
                                  <a:latin typeface="Cambria Math"/>
                                </a:rPr>
                              </m:ctrlPr>
                            </m:accPr>
                            <m:e>
                              <m:r>
                                <a:rPr lang="en-GB" i="1">
                                  <a:latin typeface="Cambria Math"/>
                                </a:rPr>
                                <m:t>𝑣</m:t>
                              </m:r>
                            </m:e>
                          </m:acc>
                        </m:e>
                      </m:d>
                      <m:r>
                        <a:rPr lang="en-GB" i="1">
                          <a:latin typeface="Cambria Math"/>
                        </a:rPr>
                        <m:t>=0</m:t>
                      </m:r>
                    </m:oMath>
                  </m:oMathPara>
                </a14:m>
                <a:endParaRPr lang="es-ES" dirty="0"/>
              </a:p>
              <a:p>
                <a:pPr/>
                <a14:m>
                  <m:oMathPara xmlns:m="http://schemas.openxmlformats.org/officeDocument/2006/math">
                    <m:oMathParaPr>
                      <m:jc m:val="centerGroup"/>
                    </m:oMathParaPr>
                    <m:oMath xmlns:m="http://schemas.openxmlformats.org/officeDocument/2006/math">
                      <m:f>
                        <m:fPr>
                          <m:ctrlPr>
                            <a:rPr lang="es-ES" i="1">
                              <a:latin typeface="Cambria Math"/>
                            </a:rPr>
                          </m:ctrlPr>
                        </m:fPr>
                        <m:num>
                          <m:r>
                            <a:rPr lang="en-GB" i="1">
                              <a:latin typeface="Cambria Math"/>
                            </a:rPr>
                            <m:t>𝜕</m:t>
                          </m:r>
                        </m:num>
                        <m:den>
                          <m:r>
                            <a:rPr lang="en-GB" i="1">
                              <a:latin typeface="Cambria Math"/>
                            </a:rPr>
                            <m:t>𝜕</m:t>
                          </m:r>
                          <m:r>
                            <a:rPr lang="en-GB" i="1">
                              <a:latin typeface="Cambria Math"/>
                            </a:rPr>
                            <m:t>𝑡</m:t>
                          </m:r>
                        </m:den>
                      </m:f>
                      <m:d>
                        <m:dPr>
                          <m:ctrlPr>
                            <a:rPr lang="es-ES" i="1">
                              <a:latin typeface="Cambria Math"/>
                            </a:rPr>
                          </m:ctrlPr>
                        </m:dPr>
                        <m:e>
                          <m:r>
                            <a:rPr lang="en-GB" i="1">
                              <a:latin typeface="Cambria Math"/>
                            </a:rPr>
                            <m:t>𝜌</m:t>
                          </m:r>
                          <m:acc>
                            <m:accPr>
                              <m:chr m:val="⃗"/>
                              <m:ctrlPr>
                                <a:rPr lang="es-ES" i="1">
                                  <a:latin typeface="Cambria Math"/>
                                </a:rPr>
                              </m:ctrlPr>
                            </m:accPr>
                            <m:e>
                              <m:r>
                                <a:rPr lang="en-GB" i="1">
                                  <a:latin typeface="Cambria Math"/>
                                </a:rPr>
                                <m:t>𝑣</m:t>
                              </m:r>
                            </m:e>
                          </m:acc>
                        </m:e>
                      </m:d>
                      <m:r>
                        <a:rPr lang="en-GB" i="1">
                          <a:latin typeface="Cambria Math"/>
                        </a:rPr>
                        <m:t>+</m:t>
                      </m:r>
                      <m:r>
                        <a:rPr lang="en-GB">
                          <a:latin typeface="Cambria Math"/>
                        </a:rPr>
                        <m:t>𝛻</m:t>
                      </m:r>
                      <m:r>
                        <a:rPr lang="en-GB" i="1">
                          <a:latin typeface="Cambria Math"/>
                        </a:rPr>
                        <m:t>·</m:t>
                      </m:r>
                      <m:d>
                        <m:dPr>
                          <m:ctrlPr>
                            <a:rPr lang="es-ES" i="1">
                              <a:latin typeface="Cambria Math"/>
                            </a:rPr>
                          </m:ctrlPr>
                        </m:dPr>
                        <m:e>
                          <m:r>
                            <a:rPr lang="en-GB" i="1">
                              <a:latin typeface="Cambria Math"/>
                            </a:rPr>
                            <m:t>𝜌</m:t>
                          </m:r>
                          <m:acc>
                            <m:accPr>
                              <m:chr m:val="⃗"/>
                              <m:ctrlPr>
                                <a:rPr lang="es-ES" i="1">
                                  <a:latin typeface="Cambria Math"/>
                                </a:rPr>
                              </m:ctrlPr>
                            </m:accPr>
                            <m:e>
                              <m:r>
                                <a:rPr lang="en-GB" i="1">
                                  <a:latin typeface="Cambria Math"/>
                                </a:rPr>
                                <m:t>𝑣</m:t>
                              </m:r>
                            </m:e>
                          </m:acc>
                          <m:acc>
                            <m:accPr>
                              <m:chr m:val="⃗"/>
                              <m:ctrlPr>
                                <a:rPr lang="es-ES" i="1">
                                  <a:latin typeface="Cambria Math"/>
                                </a:rPr>
                              </m:ctrlPr>
                            </m:accPr>
                            <m:e>
                              <m:r>
                                <a:rPr lang="en-GB" i="1">
                                  <a:latin typeface="Cambria Math"/>
                                </a:rPr>
                                <m:t>𝑣</m:t>
                              </m:r>
                            </m:e>
                          </m:acc>
                        </m:e>
                      </m:d>
                      <m:r>
                        <a:rPr lang="en-GB" i="1">
                          <a:latin typeface="Cambria Math"/>
                        </a:rPr>
                        <m:t>=−</m:t>
                      </m:r>
                      <m:r>
                        <a:rPr lang="en-GB">
                          <a:latin typeface="Cambria Math"/>
                        </a:rPr>
                        <m:t>𝛻</m:t>
                      </m:r>
                      <m:r>
                        <a:rPr lang="en-GB" i="1">
                          <a:latin typeface="Cambria Math"/>
                        </a:rPr>
                        <m:t>𝑝</m:t>
                      </m:r>
                      <m:r>
                        <a:rPr lang="en-GB" i="1">
                          <a:latin typeface="Cambria Math"/>
                        </a:rPr>
                        <m:t>+</m:t>
                      </m:r>
                      <m:r>
                        <a:rPr lang="en-GB">
                          <a:latin typeface="Cambria Math"/>
                        </a:rPr>
                        <m:t>𝛻</m:t>
                      </m:r>
                      <m:r>
                        <a:rPr lang="en-GB" i="1">
                          <a:latin typeface="Cambria Math"/>
                        </a:rPr>
                        <m:t>·</m:t>
                      </m:r>
                      <m:acc>
                        <m:accPr>
                          <m:chr m:val="⃗"/>
                          <m:ctrlPr>
                            <a:rPr lang="es-ES" i="1">
                              <a:latin typeface="Cambria Math"/>
                            </a:rPr>
                          </m:ctrlPr>
                        </m:accPr>
                        <m:e>
                          <m:r>
                            <a:rPr lang="en-GB" i="1">
                              <a:latin typeface="Cambria Math"/>
                            </a:rPr>
                            <m:t>𝜏</m:t>
                          </m:r>
                        </m:e>
                      </m:acc>
                      <m:r>
                        <a:rPr lang="en-GB" i="1">
                          <a:latin typeface="Cambria Math"/>
                        </a:rPr>
                        <m:t>+</m:t>
                      </m:r>
                      <m:r>
                        <a:rPr lang="en-GB" i="1">
                          <a:latin typeface="Cambria Math"/>
                        </a:rPr>
                        <m:t>𝜌</m:t>
                      </m:r>
                      <m:acc>
                        <m:accPr>
                          <m:chr m:val="⃗"/>
                          <m:ctrlPr>
                            <a:rPr lang="es-ES" i="1">
                              <a:latin typeface="Cambria Math"/>
                            </a:rPr>
                          </m:ctrlPr>
                        </m:accPr>
                        <m:e>
                          <m:r>
                            <a:rPr lang="en-GB" i="1">
                              <a:latin typeface="Cambria Math"/>
                            </a:rPr>
                            <m:t>𝑔</m:t>
                          </m:r>
                        </m:e>
                      </m:acc>
                      <m:r>
                        <a:rPr lang="en-GB" i="1">
                          <a:latin typeface="Cambria Math"/>
                        </a:rPr>
                        <m:t>+</m:t>
                      </m:r>
                      <m:sSup>
                        <m:sSupPr>
                          <m:ctrlPr>
                            <a:rPr lang="es-ES" i="1">
                              <a:latin typeface="Cambria Math"/>
                            </a:rPr>
                          </m:ctrlPr>
                        </m:sSupPr>
                        <m:e>
                          <m:acc>
                            <m:accPr>
                              <m:chr m:val="⃗"/>
                              <m:ctrlPr>
                                <a:rPr lang="es-ES" i="1">
                                  <a:latin typeface="Cambria Math"/>
                                </a:rPr>
                              </m:ctrlPr>
                            </m:accPr>
                            <m:e>
                              <m:r>
                                <a:rPr lang="en-GB" i="1">
                                  <a:latin typeface="Cambria Math"/>
                                </a:rPr>
                                <m:t>𝑓</m:t>
                              </m:r>
                            </m:e>
                          </m:acc>
                        </m:e>
                        <m:sup>
                          <m:r>
                            <a:rPr lang="en-GB" i="1">
                              <a:latin typeface="Cambria Math"/>
                            </a:rPr>
                            <m:t>𝑒</m:t>
                          </m:r>
                        </m:sup>
                      </m:sSup>
                    </m:oMath>
                  </m:oMathPara>
                </a14:m>
                <a:endParaRPr lang="es-ES" dirty="0"/>
              </a:p>
              <a:p>
                <a:pPr/>
                <a14:m>
                  <m:oMathPara xmlns:m="http://schemas.openxmlformats.org/officeDocument/2006/math">
                    <m:oMathParaPr>
                      <m:jc m:val="centerGroup"/>
                    </m:oMathParaPr>
                    <m:oMath xmlns:m="http://schemas.openxmlformats.org/officeDocument/2006/math">
                      <m:f>
                        <m:fPr>
                          <m:ctrlPr>
                            <a:rPr lang="es-ES" i="1">
                              <a:latin typeface="Cambria Math"/>
                            </a:rPr>
                          </m:ctrlPr>
                        </m:fPr>
                        <m:num>
                          <m:r>
                            <a:rPr lang="en-GB" i="1">
                              <a:latin typeface="Cambria Math"/>
                            </a:rPr>
                            <m:t>𝜕</m:t>
                          </m:r>
                        </m:num>
                        <m:den>
                          <m:r>
                            <a:rPr lang="en-GB" i="1">
                              <a:latin typeface="Cambria Math"/>
                            </a:rPr>
                            <m:t>𝜕</m:t>
                          </m:r>
                          <m:r>
                            <a:rPr lang="en-GB" i="1">
                              <a:latin typeface="Cambria Math"/>
                            </a:rPr>
                            <m:t>𝑡</m:t>
                          </m:r>
                        </m:den>
                      </m:f>
                      <m:d>
                        <m:dPr>
                          <m:ctrlPr>
                            <a:rPr lang="es-ES" i="1">
                              <a:latin typeface="Cambria Math"/>
                            </a:rPr>
                          </m:ctrlPr>
                        </m:dPr>
                        <m:e>
                          <m:r>
                            <a:rPr lang="en-GB" i="1">
                              <a:latin typeface="Cambria Math"/>
                            </a:rPr>
                            <m:t>𝜌</m:t>
                          </m:r>
                          <m:r>
                            <a:rPr lang="en-GB" i="1">
                              <a:latin typeface="Cambria Math"/>
                            </a:rPr>
                            <m:t>𝑢</m:t>
                          </m:r>
                        </m:e>
                      </m:d>
                      <m:r>
                        <a:rPr lang="en-GB" i="1">
                          <a:latin typeface="Cambria Math"/>
                        </a:rPr>
                        <m:t>+</m:t>
                      </m:r>
                      <m:r>
                        <a:rPr lang="en-GB">
                          <a:latin typeface="Cambria Math"/>
                        </a:rPr>
                        <m:t>𝛻</m:t>
                      </m:r>
                      <m:r>
                        <a:rPr lang="en-GB" i="1">
                          <a:latin typeface="Cambria Math"/>
                        </a:rPr>
                        <m:t>·</m:t>
                      </m:r>
                      <m:d>
                        <m:dPr>
                          <m:ctrlPr>
                            <a:rPr lang="es-ES" i="1">
                              <a:latin typeface="Cambria Math"/>
                            </a:rPr>
                          </m:ctrlPr>
                        </m:dPr>
                        <m:e>
                          <m:r>
                            <a:rPr lang="en-GB" i="1">
                              <a:latin typeface="Cambria Math"/>
                            </a:rPr>
                            <m:t>𝜌</m:t>
                          </m:r>
                          <m:acc>
                            <m:accPr>
                              <m:chr m:val="⃗"/>
                              <m:ctrlPr>
                                <a:rPr lang="es-ES" i="1">
                                  <a:latin typeface="Cambria Math"/>
                                </a:rPr>
                              </m:ctrlPr>
                            </m:accPr>
                            <m:e>
                              <m:r>
                                <a:rPr lang="en-GB" i="1">
                                  <a:latin typeface="Cambria Math"/>
                                </a:rPr>
                                <m:t>𝑣</m:t>
                              </m:r>
                            </m:e>
                          </m:acc>
                          <m:r>
                            <a:rPr lang="en-GB" i="1">
                              <a:latin typeface="Cambria Math"/>
                            </a:rPr>
                            <m:t>𝑢</m:t>
                          </m:r>
                        </m:e>
                      </m:d>
                      <m:r>
                        <a:rPr lang="en-GB" i="1">
                          <a:latin typeface="Cambria Math"/>
                        </a:rPr>
                        <m:t>=−</m:t>
                      </m:r>
                      <m:r>
                        <a:rPr lang="en-GB">
                          <a:latin typeface="Cambria Math"/>
                        </a:rPr>
                        <m:t>𝛻</m:t>
                      </m:r>
                      <m:r>
                        <a:rPr lang="en-GB">
                          <a:latin typeface="Cambria Math"/>
                        </a:rPr>
                        <m:t>·</m:t>
                      </m:r>
                      <m:acc>
                        <m:accPr>
                          <m:chr m:val="⃗"/>
                          <m:ctrlPr>
                            <a:rPr lang="es-ES" i="1">
                              <a:latin typeface="Cambria Math"/>
                            </a:rPr>
                          </m:ctrlPr>
                        </m:accPr>
                        <m:e>
                          <m:acc>
                            <m:accPr>
                              <m:chr m:val="̇"/>
                              <m:ctrlPr>
                                <a:rPr lang="es-ES" i="1">
                                  <a:latin typeface="Cambria Math"/>
                                </a:rPr>
                              </m:ctrlPr>
                            </m:accPr>
                            <m:e>
                              <m:r>
                                <a:rPr lang="en-GB" i="1">
                                  <a:latin typeface="Cambria Math"/>
                                </a:rPr>
                                <m:t>𝑞</m:t>
                              </m:r>
                            </m:e>
                          </m:acc>
                        </m:e>
                      </m:acc>
                      <m:r>
                        <a:rPr lang="en-GB" i="1">
                          <a:latin typeface="Cambria Math"/>
                        </a:rPr>
                        <m:t>−</m:t>
                      </m:r>
                      <m:r>
                        <a:rPr lang="en-GB" i="1">
                          <a:latin typeface="Cambria Math"/>
                        </a:rPr>
                        <m:t>𝑝</m:t>
                      </m:r>
                      <m:r>
                        <a:rPr lang="en-GB">
                          <a:latin typeface="Cambria Math"/>
                        </a:rPr>
                        <m:t>𝛻</m:t>
                      </m:r>
                      <m:r>
                        <a:rPr lang="en-GB" i="1">
                          <a:latin typeface="Cambria Math"/>
                        </a:rPr>
                        <m:t>·</m:t>
                      </m:r>
                      <m:acc>
                        <m:accPr>
                          <m:chr m:val="⃗"/>
                          <m:ctrlPr>
                            <a:rPr lang="es-ES" i="1">
                              <a:latin typeface="Cambria Math"/>
                            </a:rPr>
                          </m:ctrlPr>
                        </m:accPr>
                        <m:e>
                          <m:r>
                            <a:rPr lang="en-GB" i="1">
                              <a:latin typeface="Cambria Math"/>
                            </a:rPr>
                            <m:t>𝑣</m:t>
                          </m:r>
                        </m:e>
                      </m:acc>
                      <m:r>
                        <a:rPr lang="en-GB" i="1">
                          <a:latin typeface="Cambria Math"/>
                        </a:rPr>
                        <m:t>+</m:t>
                      </m:r>
                      <m:acc>
                        <m:accPr>
                          <m:chr m:val="⃗"/>
                          <m:ctrlPr>
                            <a:rPr lang="es-ES" i="1">
                              <a:latin typeface="Cambria Math"/>
                            </a:rPr>
                          </m:ctrlPr>
                        </m:accPr>
                        <m:e>
                          <m:r>
                            <a:rPr lang="en-GB" i="1">
                              <a:latin typeface="Cambria Math"/>
                            </a:rPr>
                            <m:t>𝜏</m:t>
                          </m:r>
                        </m:e>
                      </m:acc>
                      <m:r>
                        <a:rPr lang="en-GB" i="1">
                          <a:latin typeface="Cambria Math"/>
                        </a:rPr>
                        <m:t>:</m:t>
                      </m:r>
                      <m:r>
                        <a:rPr lang="en-GB">
                          <a:latin typeface="Cambria Math"/>
                        </a:rPr>
                        <m:t>𝛻</m:t>
                      </m:r>
                      <m:acc>
                        <m:accPr>
                          <m:chr m:val="⃗"/>
                          <m:ctrlPr>
                            <a:rPr lang="es-ES" i="1">
                              <a:latin typeface="Cambria Math"/>
                            </a:rPr>
                          </m:ctrlPr>
                        </m:accPr>
                        <m:e>
                          <m:r>
                            <a:rPr lang="en-GB" i="1">
                              <a:latin typeface="Cambria Math"/>
                            </a:rPr>
                            <m:t>𝑣</m:t>
                          </m:r>
                        </m:e>
                      </m:acc>
                      <m:r>
                        <a:rPr lang="en-GB" i="1">
                          <a:latin typeface="Cambria Math"/>
                        </a:rPr>
                        <m:t>+</m:t>
                      </m:r>
                      <m:sSup>
                        <m:sSupPr>
                          <m:ctrlPr>
                            <a:rPr lang="es-ES" i="1">
                              <a:latin typeface="Cambria Math"/>
                            </a:rPr>
                          </m:ctrlPr>
                        </m:sSupPr>
                        <m:e>
                          <m:r>
                            <m:rPr>
                              <m:sty m:val="p"/>
                            </m:rPr>
                            <a:rPr lang="en-GB">
                              <a:latin typeface="Cambria Math"/>
                            </a:rPr>
                            <m:t>Φ</m:t>
                          </m:r>
                        </m:e>
                        <m:sup>
                          <m:r>
                            <a:rPr lang="en-GB" i="1">
                              <a:latin typeface="Cambria Math"/>
                            </a:rPr>
                            <m:t>𝑒</m:t>
                          </m:r>
                        </m:sup>
                      </m:sSup>
                    </m:oMath>
                  </m:oMathPara>
                </a14:m>
                <a:endParaRPr lang="es-ES" dirty="0"/>
              </a:p>
              <a:p>
                <a:endParaRPr lang="es-ES" dirty="0"/>
              </a:p>
            </p:txBody>
          </p:sp>
        </mc:Choice>
        <mc:Fallback xmlns="">
          <p:sp>
            <p:nvSpPr>
              <p:cNvPr id="4" name="3 CuadroTexto"/>
              <p:cNvSpPr txBox="1">
                <a:spLocks noRot="1" noChangeAspect="1" noMove="1" noResize="1" noEditPoints="1" noAdjustHandles="1" noChangeArrowheads="1" noChangeShapeType="1" noTextEdit="1"/>
              </p:cNvSpPr>
              <p:nvPr/>
            </p:nvSpPr>
            <p:spPr>
              <a:xfrm>
                <a:off x="1835696" y="1772816"/>
                <a:ext cx="5472608" cy="1949380"/>
              </a:xfrm>
              <a:prstGeom prst="rect">
                <a:avLst/>
              </a:prstGeom>
              <a:blipFill rotWithShape="1">
                <a:blip r:embed="rId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 name="2 Marcador de contenido"/>
              <p:cNvSpPr txBox="1">
                <a:spLocks/>
              </p:cNvSpPr>
              <p:nvPr/>
            </p:nvSpPr>
            <p:spPr>
              <a:xfrm>
                <a:off x="457200" y="4941168"/>
                <a:ext cx="8229600" cy="1368152"/>
              </a:xfrm>
              <a:prstGeom prst="rect">
                <a:avLst/>
              </a:prstGeom>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GB" sz="2000" dirty="0" smtClean="0"/>
                  <a:t>Particular cases of the generic convection-diffusion equation</a:t>
                </a:r>
              </a:p>
              <a:p>
                <a:pPr marL="109728" indent="0">
                  <a:buFont typeface="Georgia"/>
                  <a:buNone/>
                </a:pPr>
                <a14:m>
                  <m:oMathPara xmlns:m="http://schemas.openxmlformats.org/officeDocument/2006/math">
                    <m:oMathParaPr>
                      <m:jc m:val="centerGroup"/>
                    </m:oMathParaPr>
                    <m:oMath xmlns:m="http://schemas.openxmlformats.org/officeDocument/2006/math">
                      <m:f>
                        <m:fPr>
                          <m:ctrlPr>
                            <a:rPr lang="es-ES" sz="1800" i="1">
                              <a:latin typeface="Cambria Math"/>
                            </a:rPr>
                          </m:ctrlPr>
                        </m:fPr>
                        <m:num>
                          <m:r>
                            <a:rPr lang="en-GB" sz="1800" i="1">
                              <a:latin typeface="Cambria Math"/>
                            </a:rPr>
                            <m:t>𝜕</m:t>
                          </m:r>
                          <m:d>
                            <m:dPr>
                              <m:ctrlPr>
                                <a:rPr lang="es-ES" sz="1800" i="1">
                                  <a:latin typeface="Cambria Math"/>
                                </a:rPr>
                              </m:ctrlPr>
                            </m:dPr>
                            <m:e>
                              <m:r>
                                <a:rPr lang="en-GB" sz="1800" i="1">
                                  <a:latin typeface="Cambria Math"/>
                                </a:rPr>
                                <m:t>𝜌𝜙</m:t>
                              </m:r>
                            </m:e>
                          </m:d>
                        </m:num>
                        <m:den>
                          <m:r>
                            <a:rPr lang="en-GB" sz="1800" i="1">
                              <a:latin typeface="Cambria Math"/>
                            </a:rPr>
                            <m:t>𝜕</m:t>
                          </m:r>
                          <m:r>
                            <a:rPr lang="en-GB" sz="1800" i="1">
                              <a:latin typeface="Cambria Math"/>
                            </a:rPr>
                            <m:t>𝑡</m:t>
                          </m:r>
                        </m:den>
                      </m:f>
                      <m:r>
                        <a:rPr lang="en-GB" sz="1800" i="1">
                          <a:latin typeface="Cambria Math"/>
                        </a:rPr>
                        <m:t>+</m:t>
                      </m:r>
                      <m:r>
                        <a:rPr lang="en-GB" sz="1800">
                          <a:latin typeface="Cambria Math"/>
                        </a:rPr>
                        <m:t>𝛻</m:t>
                      </m:r>
                      <m:r>
                        <a:rPr lang="en-GB" sz="1800" i="1">
                          <a:latin typeface="Cambria Math"/>
                        </a:rPr>
                        <m:t>·</m:t>
                      </m:r>
                      <m:d>
                        <m:dPr>
                          <m:ctrlPr>
                            <a:rPr lang="es-ES" sz="1800" i="1">
                              <a:latin typeface="Cambria Math"/>
                            </a:rPr>
                          </m:ctrlPr>
                        </m:dPr>
                        <m:e>
                          <m:r>
                            <a:rPr lang="en-GB" sz="1800" i="1">
                              <a:latin typeface="Cambria Math"/>
                            </a:rPr>
                            <m:t>𝜌</m:t>
                          </m:r>
                          <m:acc>
                            <m:accPr>
                              <m:chr m:val="⃗"/>
                              <m:ctrlPr>
                                <a:rPr lang="es-ES" sz="1800" i="1">
                                  <a:latin typeface="Cambria Math"/>
                                </a:rPr>
                              </m:ctrlPr>
                            </m:accPr>
                            <m:e>
                              <m:r>
                                <a:rPr lang="en-GB" sz="1800" i="1">
                                  <a:latin typeface="Cambria Math"/>
                                </a:rPr>
                                <m:t>𝑣</m:t>
                              </m:r>
                            </m:e>
                          </m:acc>
                          <m:r>
                            <a:rPr lang="en-GB" sz="1800" i="1">
                              <a:latin typeface="Cambria Math"/>
                            </a:rPr>
                            <m:t>𝜙</m:t>
                          </m:r>
                        </m:e>
                      </m:d>
                      <m:r>
                        <a:rPr lang="en-GB" sz="1800" i="1">
                          <a:latin typeface="Cambria Math"/>
                        </a:rPr>
                        <m:t>=</m:t>
                      </m:r>
                      <m:r>
                        <a:rPr lang="en-GB" sz="1800">
                          <a:latin typeface="Cambria Math"/>
                        </a:rPr>
                        <m:t>𝛻</m:t>
                      </m:r>
                      <m:r>
                        <a:rPr lang="en-GB" sz="1800" i="1">
                          <a:latin typeface="Cambria Math"/>
                        </a:rPr>
                        <m:t>·</m:t>
                      </m:r>
                      <m:d>
                        <m:dPr>
                          <m:ctrlPr>
                            <a:rPr lang="es-ES" sz="1800" i="1">
                              <a:latin typeface="Cambria Math"/>
                            </a:rPr>
                          </m:ctrlPr>
                        </m:dPr>
                        <m:e>
                          <m:r>
                            <m:rPr>
                              <m:sty m:val="p"/>
                            </m:rPr>
                            <a:rPr lang="en-GB" sz="1800">
                              <a:latin typeface="Cambria Math"/>
                            </a:rPr>
                            <m:t>Γ</m:t>
                          </m:r>
                          <m:r>
                            <a:rPr lang="en-GB" sz="1800">
                              <a:latin typeface="Cambria Math"/>
                            </a:rPr>
                            <m:t>𝛻</m:t>
                          </m:r>
                          <m:r>
                            <a:rPr lang="en-GB" sz="1800" i="1">
                              <a:latin typeface="Cambria Math"/>
                            </a:rPr>
                            <m:t>𝜙</m:t>
                          </m:r>
                        </m:e>
                      </m:d>
                      <m:r>
                        <a:rPr lang="en-GB" sz="1800" i="1">
                          <a:latin typeface="Cambria Math"/>
                        </a:rPr>
                        <m:t>+</m:t>
                      </m:r>
                      <m:sSub>
                        <m:sSubPr>
                          <m:ctrlPr>
                            <a:rPr lang="es-ES" sz="1800" i="1">
                              <a:latin typeface="Cambria Math"/>
                            </a:rPr>
                          </m:ctrlPr>
                        </m:sSubPr>
                        <m:e>
                          <m:r>
                            <a:rPr lang="en-GB" sz="1800" i="1">
                              <a:latin typeface="Cambria Math"/>
                            </a:rPr>
                            <m:t>𝑆</m:t>
                          </m:r>
                        </m:e>
                        <m:sub>
                          <m:r>
                            <a:rPr lang="en-GB" sz="1800" i="1">
                              <a:latin typeface="Cambria Math"/>
                            </a:rPr>
                            <m:t>𝜙</m:t>
                          </m:r>
                        </m:sub>
                      </m:sSub>
                    </m:oMath>
                  </m:oMathPara>
                </a14:m>
                <a:endParaRPr lang="es-ES" sz="2000" dirty="0"/>
              </a:p>
              <a:p>
                <a:endParaRPr lang="en-GB" sz="2000" dirty="0" smtClean="0"/>
              </a:p>
              <a:p>
                <a:endParaRPr lang="en-GB" sz="2000" dirty="0" smtClean="0"/>
              </a:p>
            </p:txBody>
          </p:sp>
        </mc:Choice>
        <mc:Fallback xmlns="">
          <p:sp>
            <p:nvSpPr>
              <p:cNvPr id="8" name="2 Marcador de contenido"/>
              <p:cNvSpPr txBox="1">
                <a:spLocks noRot="1" noChangeAspect="1" noMove="1" noResize="1" noEditPoints="1" noAdjustHandles="1" noChangeArrowheads="1" noChangeShapeType="1" noTextEdit="1"/>
              </p:cNvSpPr>
              <p:nvPr/>
            </p:nvSpPr>
            <p:spPr>
              <a:xfrm>
                <a:off x="457200" y="4941168"/>
                <a:ext cx="8229600" cy="1368152"/>
              </a:xfrm>
              <a:prstGeom prst="rect">
                <a:avLst/>
              </a:prstGeom>
              <a:blipFill rotWithShape="1">
                <a:blip r:embed="rId3"/>
                <a:stretch>
                  <a:fillRect t="-2679"/>
                </a:stretch>
              </a:blipFill>
            </p:spPr>
            <p:txBody>
              <a:bodyPr/>
              <a:lstStyle/>
              <a:p>
                <a:r>
                  <a:rPr lang="es-ES">
                    <a:noFill/>
                  </a:rPr>
                  <a:t> </a:t>
                </a:r>
              </a:p>
            </p:txBody>
          </p:sp>
        </mc:Fallback>
      </mc:AlternateContent>
      <p:sp>
        <p:nvSpPr>
          <p:cNvPr id="6" name="5 CuadroTexto"/>
          <p:cNvSpPr txBox="1"/>
          <p:nvPr/>
        </p:nvSpPr>
        <p:spPr>
          <a:xfrm>
            <a:off x="6372200" y="0"/>
            <a:ext cx="2592288" cy="369332"/>
          </a:xfrm>
          <a:prstGeom prst="rect">
            <a:avLst/>
          </a:prstGeom>
          <a:noFill/>
        </p:spPr>
        <p:txBody>
          <a:bodyPr wrap="square" rtlCol="0">
            <a:spAutoFit/>
          </a:bodyPr>
          <a:lstStyle/>
          <a:p>
            <a:r>
              <a:rPr lang="en-GB" smtClean="0">
                <a:solidFill>
                  <a:schemeClr val="bg1"/>
                </a:solidFill>
              </a:rPr>
              <a:t>Conservation equations</a:t>
            </a:r>
            <a:endParaRPr lang="en-GB">
              <a:solidFill>
                <a:schemeClr val="bg1"/>
              </a:solidFill>
            </a:endParaRPr>
          </a:p>
        </p:txBody>
      </p:sp>
    </p:spTree>
    <p:extLst>
      <p:ext uri="{BB962C8B-B14F-4D97-AF65-F5344CB8AC3E}">
        <p14:creationId xmlns:p14="http://schemas.microsoft.com/office/powerpoint/2010/main" val="19388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43346" y="644236"/>
            <a:ext cx="8229600" cy="1066800"/>
          </a:xfrm>
        </p:spPr>
        <p:txBody>
          <a:bodyPr/>
          <a:lstStyle/>
          <a:p>
            <a:r>
              <a:rPr lang="en-GB" dirty="0" smtClean="0"/>
              <a:t>Numerical methods</a:t>
            </a:r>
            <a:endParaRPr lang="en-GB"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3803742" y="1794462"/>
                <a:ext cx="4546848" cy="4325112"/>
              </a:xfrm>
            </p:spPr>
            <p:txBody>
              <a:bodyPr>
                <a:normAutofit/>
              </a:bodyPr>
              <a:lstStyle/>
              <a:p>
                <a:r>
                  <a:rPr lang="en-GB" sz="2000" dirty="0" smtClean="0"/>
                  <a:t>Divide the domain ― Discretization</a:t>
                </a:r>
              </a:p>
              <a:p>
                <a:pPr lvl="1"/>
                <a:r>
                  <a:rPr lang="en-GB" sz="1800" dirty="0" smtClean="0"/>
                  <a:t>Finite difference method</a:t>
                </a:r>
              </a:p>
              <a:p>
                <a:pPr lvl="1">
                  <a:buFont typeface="Georgia" pitchFamily="18" charset="0"/>
                  <a:buChar char="›"/>
                </a:pPr>
                <a:r>
                  <a:rPr lang="en-GB" sz="1800" dirty="0" smtClean="0"/>
                  <a:t>Finite volume method</a:t>
                </a:r>
              </a:p>
              <a:p>
                <a:pPr lvl="1"/>
                <a:r>
                  <a:rPr lang="en-GB" sz="1800" dirty="0" smtClean="0"/>
                  <a:t>Etc.</a:t>
                </a:r>
              </a:p>
              <a:p>
                <a:r>
                  <a:rPr lang="en-GB" sz="2000" dirty="0" smtClean="0"/>
                  <a:t>Space integration</a:t>
                </a:r>
              </a:p>
              <a:p>
                <a:r>
                  <a:rPr lang="en-GB" sz="2000" dirty="0" smtClean="0"/>
                  <a:t>Time integration</a:t>
                </a:r>
              </a:p>
              <a:p>
                <a:pPr lvl="1"/>
                <a:r>
                  <a:rPr lang="en-GB" sz="1800" dirty="0" smtClean="0"/>
                  <a:t>Explicit: </a:t>
                </a:r>
                <a14:m>
                  <m:oMath xmlns:m="http://schemas.openxmlformats.org/officeDocument/2006/math">
                    <m:sSup>
                      <m:sSupPr>
                        <m:ctrlPr>
                          <a:rPr lang="es-ES" sz="1800" b="0" i="1" smtClean="0">
                            <a:latin typeface="Cambria Math"/>
                          </a:rPr>
                        </m:ctrlPr>
                      </m:sSupPr>
                      <m:e>
                        <m:r>
                          <a:rPr lang="es-ES" sz="1800" b="0" i="1" smtClean="0">
                            <a:latin typeface="Cambria Math"/>
                          </a:rPr>
                          <m:t>𝑡</m:t>
                        </m:r>
                      </m:e>
                      <m:sup>
                        <m:r>
                          <a:rPr lang="es-ES" sz="1800" b="0" i="1" smtClean="0">
                            <a:latin typeface="Cambria Math"/>
                          </a:rPr>
                          <m:t>𝑛</m:t>
                        </m:r>
                      </m:sup>
                    </m:sSup>
                  </m:oMath>
                </a14:m>
                <a:endParaRPr lang="en-GB" sz="1800" dirty="0" smtClean="0"/>
              </a:p>
              <a:p>
                <a:pPr lvl="1"/>
                <a:r>
                  <a:rPr lang="en-GB" sz="1800" dirty="0" smtClean="0"/>
                  <a:t>Implicit: </a:t>
                </a:r>
                <a14:m>
                  <m:oMath xmlns:m="http://schemas.openxmlformats.org/officeDocument/2006/math">
                    <m:sSup>
                      <m:sSupPr>
                        <m:ctrlPr>
                          <a:rPr lang="es-ES" sz="1800" i="1">
                            <a:latin typeface="Cambria Math"/>
                          </a:rPr>
                        </m:ctrlPr>
                      </m:sSupPr>
                      <m:e>
                        <m:r>
                          <a:rPr lang="es-ES" sz="1800" i="1">
                            <a:latin typeface="Cambria Math"/>
                          </a:rPr>
                          <m:t>𝑡</m:t>
                        </m:r>
                      </m:e>
                      <m:sup>
                        <m:r>
                          <a:rPr lang="es-ES" sz="1800" i="1">
                            <a:latin typeface="Cambria Math"/>
                          </a:rPr>
                          <m:t>𝑛</m:t>
                        </m:r>
                        <m:r>
                          <a:rPr lang="es-ES" sz="1800" b="0" i="1" smtClean="0">
                            <a:latin typeface="Cambria Math"/>
                          </a:rPr>
                          <m:t>+1</m:t>
                        </m:r>
                      </m:sup>
                    </m:sSup>
                  </m:oMath>
                </a14:m>
                <a:endParaRPr lang="en-GB" sz="1800" dirty="0" smtClean="0"/>
              </a:p>
              <a:p>
                <a:pPr lvl="1"/>
                <a:r>
                  <a:rPr lang="en-GB" sz="1800" dirty="0" smtClean="0"/>
                  <a:t>Crank-Nicholson</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3803742" y="1794462"/>
                <a:ext cx="4546848" cy="4325112"/>
              </a:xfrm>
              <a:blipFill rotWithShape="1">
                <a:blip r:embed="rId2"/>
                <a:stretch>
                  <a:fillRect t="-845" r="-1206"/>
                </a:stretch>
              </a:blipFill>
            </p:spPr>
            <p:txBody>
              <a:bodyPr/>
              <a:lstStyle/>
              <a:p>
                <a:r>
                  <a:rPr lang="es-ES">
                    <a:noFill/>
                  </a:rPr>
                  <a:t> </a:t>
                </a:r>
              </a:p>
            </p:txBody>
          </p:sp>
        </mc:Fallback>
      </mc:AlternateContent>
      <p:grpSp>
        <p:nvGrpSpPr>
          <p:cNvPr id="4" name="77 Grupo"/>
          <p:cNvGrpSpPr/>
          <p:nvPr/>
        </p:nvGrpSpPr>
        <p:grpSpPr>
          <a:xfrm>
            <a:off x="572367" y="2105342"/>
            <a:ext cx="2923540" cy="2886075"/>
            <a:chOff x="800101" y="800100"/>
            <a:chExt cx="2924174" cy="2886075"/>
          </a:xfrm>
        </p:grpSpPr>
        <p:sp>
          <p:nvSpPr>
            <p:cNvPr id="5" name="78 Rectángulo"/>
            <p:cNvSpPr/>
            <p:nvPr/>
          </p:nvSpPr>
          <p:spPr>
            <a:xfrm>
              <a:off x="1819275" y="1752600"/>
              <a:ext cx="895350" cy="923925"/>
            </a:xfrm>
            <a:prstGeom prst="rect">
              <a:avLst/>
            </a:prstGeom>
            <a:solidFill>
              <a:schemeClr val="bg1">
                <a:lumMod val="85000"/>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6" name="79 Grupo"/>
            <p:cNvGrpSpPr/>
            <p:nvPr/>
          </p:nvGrpSpPr>
          <p:grpSpPr>
            <a:xfrm>
              <a:off x="800101" y="800100"/>
              <a:ext cx="2924174" cy="2886075"/>
              <a:chOff x="800101" y="800100"/>
              <a:chExt cx="2924174" cy="2886075"/>
            </a:xfrm>
          </p:grpSpPr>
          <p:grpSp>
            <p:nvGrpSpPr>
              <p:cNvPr id="15" name="80 Grupo"/>
              <p:cNvGrpSpPr/>
              <p:nvPr/>
            </p:nvGrpSpPr>
            <p:grpSpPr>
              <a:xfrm>
                <a:off x="800101" y="800100"/>
                <a:ext cx="2924174" cy="2886075"/>
                <a:chOff x="800101" y="800100"/>
                <a:chExt cx="2924174" cy="2886075"/>
              </a:xfrm>
            </p:grpSpPr>
            <p:sp>
              <p:nvSpPr>
                <p:cNvPr id="20" name="81 Elipse"/>
                <p:cNvSpPr/>
                <p:nvPr/>
              </p:nvSpPr>
              <p:spPr>
                <a:xfrm>
                  <a:off x="314325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21" name="82 Grupo"/>
                <p:cNvGrpSpPr/>
                <p:nvPr/>
              </p:nvGrpSpPr>
              <p:grpSpPr>
                <a:xfrm>
                  <a:off x="800101" y="800100"/>
                  <a:ext cx="2924174" cy="2886075"/>
                  <a:chOff x="800101" y="800100"/>
                  <a:chExt cx="2924174" cy="2886075"/>
                </a:xfrm>
              </p:grpSpPr>
              <p:sp>
                <p:nvSpPr>
                  <p:cNvPr id="22" name="83 Elipse"/>
                  <p:cNvSpPr/>
                  <p:nvPr/>
                </p:nvSpPr>
                <p:spPr>
                  <a:xfrm>
                    <a:off x="133350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23" name="84 Grupo"/>
                  <p:cNvGrpSpPr/>
                  <p:nvPr/>
                </p:nvGrpSpPr>
                <p:grpSpPr>
                  <a:xfrm>
                    <a:off x="800101" y="800100"/>
                    <a:ext cx="2924174" cy="2886075"/>
                    <a:chOff x="800101" y="800100"/>
                    <a:chExt cx="2924174" cy="2886075"/>
                  </a:xfrm>
                </p:grpSpPr>
                <p:grpSp>
                  <p:nvGrpSpPr>
                    <p:cNvPr id="24" name="85 Grupo"/>
                    <p:cNvGrpSpPr/>
                    <p:nvPr/>
                  </p:nvGrpSpPr>
                  <p:grpSpPr>
                    <a:xfrm>
                      <a:off x="800101" y="800100"/>
                      <a:ext cx="2924174" cy="2886075"/>
                      <a:chOff x="800101" y="800100"/>
                      <a:chExt cx="2924174" cy="2886075"/>
                    </a:xfrm>
                  </p:grpSpPr>
                  <p:cxnSp>
                    <p:nvCxnSpPr>
                      <p:cNvPr id="32" name="89 Conector recto"/>
                      <p:cNvCxnSpPr/>
                      <p:nvPr/>
                    </p:nvCxnSpPr>
                    <p:spPr>
                      <a:xfrm>
                        <a:off x="895350" y="800100"/>
                        <a:ext cx="0" cy="2886075"/>
                      </a:xfrm>
                      <a:prstGeom prst="line">
                        <a:avLst/>
                      </a:prstGeom>
                    </p:spPr>
                    <p:style>
                      <a:lnRef idx="1">
                        <a:schemeClr val="dk1"/>
                      </a:lnRef>
                      <a:fillRef idx="0">
                        <a:schemeClr val="dk1"/>
                      </a:fillRef>
                      <a:effectRef idx="0">
                        <a:schemeClr val="dk1"/>
                      </a:effectRef>
                      <a:fontRef idx="minor">
                        <a:schemeClr val="tx1"/>
                      </a:fontRef>
                    </p:style>
                  </p:cxnSp>
                  <p:cxnSp>
                    <p:nvCxnSpPr>
                      <p:cNvPr id="33" name="90 Conector recto"/>
                      <p:cNvCxnSpPr/>
                      <p:nvPr/>
                    </p:nvCxnSpPr>
                    <p:spPr>
                      <a:xfrm>
                        <a:off x="1819275" y="800100"/>
                        <a:ext cx="0" cy="2886075"/>
                      </a:xfrm>
                      <a:prstGeom prst="line">
                        <a:avLst/>
                      </a:prstGeom>
                    </p:spPr>
                    <p:style>
                      <a:lnRef idx="1">
                        <a:schemeClr val="dk1"/>
                      </a:lnRef>
                      <a:fillRef idx="0">
                        <a:schemeClr val="dk1"/>
                      </a:fillRef>
                      <a:effectRef idx="0">
                        <a:schemeClr val="dk1"/>
                      </a:effectRef>
                      <a:fontRef idx="minor">
                        <a:schemeClr val="tx1"/>
                      </a:fontRef>
                    </p:style>
                  </p:cxnSp>
                  <p:cxnSp>
                    <p:nvCxnSpPr>
                      <p:cNvPr id="34" name="91 Conector recto"/>
                      <p:cNvCxnSpPr/>
                      <p:nvPr/>
                    </p:nvCxnSpPr>
                    <p:spPr>
                      <a:xfrm>
                        <a:off x="2714625" y="800100"/>
                        <a:ext cx="0" cy="2886075"/>
                      </a:xfrm>
                      <a:prstGeom prst="line">
                        <a:avLst/>
                      </a:prstGeom>
                    </p:spPr>
                    <p:style>
                      <a:lnRef idx="1">
                        <a:schemeClr val="dk1"/>
                      </a:lnRef>
                      <a:fillRef idx="0">
                        <a:schemeClr val="dk1"/>
                      </a:fillRef>
                      <a:effectRef idx="0">
                        <a:schemeClr val="dk1"/>
                      </a:effectRef>
                      <a:fontRef idx="minor">
                        <a:schemeClr val="tx1"/>
                      </a:fontRef>
                    </p:style>
                  </p:cxnSp>
                  <p:cxnSp>
                    <p:nvCxnSpPr>
                      <p:cNvPr id="35" name="92 Conector recto"/>
                      <p:cNvCxnSpPr/>
                      <p:nvPr/>
                    </p:nvCxnSpPr>
                    <p:spPr>
                      <a:xfrm>
                        <a:off x="3609975" y="800100"/>
                        <a:ext cx="0" cy="2886075"/>
                      </a:xfrm>
                      <a:prstGeom prst="line">
                        <a:avLst/>
                      </a:prstGeom>
                    </p:spPr>
                    <p:style>
                      <a:lnRef idx="1">
                        <a:schemeClr val="dk1"/>
                      </a:lnRef>
                      <a:fillRef idx="0">
                        <a:schemeClr val="dk1"/>
                      </a:fillRef>
                      <a:effectRef idx="0">
                        <a:schemeClr val="dk1"/>
                      </a:effectRef>
                      <a:fontRef idx="minor">
                        <a:schemeClr val="tx1"/>
                      </a:fontRef>
                    </p:style>
                  </p:cxnSp>
                  <p:cxnSp>
                    <p:nvCxnSpPr>
                      <p:cNvPr id="36" name="94 Conector recto"/>
                      <p:cNvCxnSpPr/>
                      <p:nvPr/>
                    </p:nvCxnSpPr>
                    <p:spPr>
                      <a:xfrm flipH="1">
                        <a:off x="800101" y="885825"/>
                        <a:ext cx="2924174" cy="0"/>
                      </a:xfrm>
                      <a:prstGeom prst="line">
                        <a:avLst/>
                      </a:prstGeom>
                    </p:spPr>
                    <p:style>
                      <a:lnRef idx="1">
                        <a:schemeClr val="dk1"/>
                      </a:lnRef>
                      <a:fillRef idx="0">
                        <a:schemeClr val="dk1"/>
                      </a:fillRef>
                      <a:effectRef idx="0">
                        <a:schemeClr val="dk1"/>
                      </a:effectRef>
                      <a:fontRef idx="minor">
                        <a:schemeClr val="tx1"/>
                      </a:fontRef>
                    </p:style>
                  </p:cxnSp>
                  <p:cxnSp>
                    <p:nvCxnSpPr>
                      <p:cNvPr id="37" name="95 Conector recto"/>
                      <p:cNvCxnSpPr/>
                      <p:nvPr/>
                    </p:nvCxnSpPr>
                    <p:spPr>
                      <a:xfrm flipH="1">
                        <a:off x="800101" y="1752600"/>
                        <a:ext cx="2924173" cy="0"/>
                      </a:xfrm>
                      <a:prstGeom prst="line">
                        <a:avLst/>
                      </a:prstGeom>
                    </p:spPr>
                    <p:style>
                      <a:lnRef idx="1">
                        <a:schemeClr val="dk1"/>
                      </a:lnRef>
                      <a:fillRef idx="0">
                        <a:schemeClr val="dk1"/>
                      </a:fillRef>
                      <a:effectRef idx="0">
                        <a:schemeClr val="dk1"/>
                      </a:effectRef>
                      <a:fontRef idx="minor">
                        <a:schemeClr val="tx1"/>
                      </a:fontRef>
                    </p:style>
                  </p:cxnSp>
                  <p:cxnSp>
                    <p:nvCxnSpPr>
                      <p:cNvPr id="38" name="96 Conector recto"/>
                      <p:cNvCxnSpPr/>
                      <p:nvPr/>
                    </p:nvCxnSpPr>
                    <p:spPr>
                      <a:xfrm flipH="1">
                        <a:off x="800101" y="2676525"/>
                        <a:ext cx="2924172" cy="0"/>
                      </a:xfrm>
                      <a:prstGeom prst="line">
                        <a:avLst/>
                      </a:prstGeom>
                    </p:spPr>
                    <p:style>
                      <a:lnRef idx="1">
                        <a:schemeClr val="dk1"/>
                      </a:lnRef>
                      <a:fillRef idx="0">
                        <a:schemeClr val="dk1"/>
                      </a:fillRef>
                      <a:effectRef idx="0">
                        <a:schemeClr val="dk1"/>
                      </a:effectRef>
                      <a:fontRef idx="minor">
                        <a:schemeClr val="tx1"/>
                      </a:fontRef>
                    </p:style>
                  </p:cxnSp>
                  <p:cxnSp>
                    <p:nvCxnSpPr>
                      <p:cNvPr id="39" name="97 Conector recto"/>
                      <p:cNvCxnSpPr/>
                      <p:nvPr/>
                    </p:nvCxnSpPr>
                    <p:spPr>
                      <a:xfrm flipH="1">
                        <a:off x="800101" y="3581400"/>
                        <a:ext cx="2923539" cy="0"/>
                      </a:xfrm>
                      <a:prstGeom prst="line">
                        <a:avLst/>
                      </a:prstGeom>
                    </p:spPr>
                    <p:style>
                      <a:lnRef idx="1">
                        <a:schemeClr val="dk1"/>
                      </a:lnRef>
                      <a:fillRef idx="0">
                        <a:schemeClr val="dk1"/>
                      </a:fillRef>
                      <a:effectRef idx="0">
                        <a:schemeClr val="dk1"/>
                      </a:effectRef>
                      <a:fontRef idx="minor">
                        <a:schemeClr val="tx1"/>
                      </a:fontRef>
                    </p:style>
                  </p:cxnSp>
                </p:grpSp>
                <p:sp>
                  <p:nvSpPr>
                    <p:cNvPr id="25" name="98 Elipse"/>
                    <p:cNvSpPr/>
                    <p:nvPr/>
                  </p:nvSpPr>
                  <p:spPr>
                    <a:xfrm>
                      <a:off x="133350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6" name="99 Elipse"/>
                    <p:cNvSpPr/>
                    <p:nvPr/>
                  </p:nvSpPr>
                  <p:spPr>
                    <a:xfrm>
                      <a:off x="222885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7" name="101 Elipse"/>
                    <p:cNvSpPr/>
                    <p:nvPr/>
                  </p:nvSpPr>
                  <p:spPr>
                    <a:xfrm>
                      <a:off x="314325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8" name="109 Elipse"/>
                    <p:cNvSpPr/>
                    <p:nvPr/>
                  </p:nvSpPr>
                  <p:spPr>
                    <a:xfrm>
                      <a:off x="222885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9" name="112 Elipse"/>
                    <p:cNvSpPr/>
                    <p:nvPr/>
                  </p:nvSpPr>
                  <p:spPr>
                    <a:xfrm>
                      <a:off x="133350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30" name="113 Elipse"/>
                    <p:cNvSpPr/>
                    <p:nvPr/>
                  </p:nvSpPr>
                  <p:spPr>
                    <a:xfrm>
                      <a:off x="222885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31" name="114 Elipse"/>
                    <p:cNvSpPr/>
                    <p:nvPr/>
                  </p:nvSpPr>
                  <p:spPr>
                    <a:xfrm>
                      <a:off x="314325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grpSp>
          <p:sp>
            <p:nvSpPr>
              <p:cNvPr id="16" name="121 Cuadro de texto"/>
              <p:cNvSpPr txBox="1"/>
              <p:nvPr/>
            </p:nvSpPr>
            <p:spPr>
              <a:xfrm>
                <a:off x="2133600" y="1819275"/>
                <a:ext cx="457200" cy="3524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S" sz="1400">
                    <a:effectLst/>
                    <a:ea typeface="Calibri"/>
                    <a:cs typeface="Times New Roman"/>
                  </a:rPr>
                  <a:t>P</a:t>
                </a:r>
                <a:endParaRPr lang="es-ES" sz="1100">
                  <a:effectLst/>
                  <a:ea typeface="Calibri"/>
                  <a:cs typeface="Times New Roman"/>
                </a:endParaRPr>
              </a:p>
            </p:txBody>
          </p:sp>
          <p:sp>
            <p:nvSpPr>
              <p:cNvPr id="17" name="122 Cuadro de texto"/>
              <p:cNvSpPr txBox="1"/>
              <p:nvPr/>
            </p:nvSpPr>
            <p:spPr>
              <a:xfrm>
                <a:off x="1181100" y="1819275"/>
                <a:ext cx="457200" cy="3524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S" sz="1400">
                    <a:effectLst/>
                    <a:ea typeface="Calibri"/>
                    <a:cs typeface="Times New Roman"/>
                  </a:rPr>
                  <a:t>W</a:t>
                </a:r>
                <a:endParaRPr lang="es-ES" sz="1100">
                  <a:effectLst/>
                  <a:ea typeface="Calibri"/>
                  <a:cs typeface="Times New Roman"/>
                </a:endParaRPr>
              </a:p>
            </p:txBody>
          </p:sp>
          <p:sp>
            <p:nvSpPr>
              <p:cNvPr id="18" name="123 Cuadro de texto"/>
              <p:cNvSpPr txBox="1"/>
              <p:nvPr/>
            </p:nvSpPr>
            <p:spPr>
              <a:xfrm>
                <a:off x="3038475" y="1819275"/>
                <a:ext cx="457200" cy="3524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S" sz="1400">
                    <a:effectLst/>
                    <a:ea typeface="Calibri"/>
                    <a:cs typeface="Times New Roman"/>
                  </a:rPr>
                  <a:t>E</a:t>
                </a:r>
                <a:endParaRPr lang="es-ES" sz="1100">
                  <a:effectLst/>
                  <a:ea typeface="Calibri"/>
                  <a:cs typeface="Times New Roman"/>
                </a:endParaRPr>
              </a:p>
            </p:txBody>
          </p:sp>
          <p:sp>
            <p:nvSpPr>
              <p:cNvPr id="19" name="124 Cuadro de texto"/>
              <p:cNvSpPr txBox="1"/>
              <p:nvPr/>
            </p:nvSpPr>
            <p:spPr>
              <a:xfrm>
                <a:off x="2133600" y="2800350"/>
                <a:ext cx="457200" cy="3524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S" sz="1400">
                    <a:effectLst/>
                    <a:ea typeface="Calibri"/>
                    <a:cs typeface="Times New Roman"/>
                  </a:rPr>
                  <a:t>S</a:t>
                </a:r>
                <a:endParaRPr lang="es-ES" sz="1100">
                  <a:effectLst/>
                  <a:ea typeface="Calibri"/>
                  <a:cs typeface="Times New Roman"/>
                </a:endParaRPr>
              </a:p>
            </p:txBody>
          </p:sp>
        </p:grpSp>
        <p:cxnSp>
          <p:nvCxnSpPr>
            <p:cNvPr id="7" name="125 Conector recto de flecha"/>
            <p:cNvCxnSpPr/>
            <p:nvPr/>
          </p:nvCxnSpPr>
          <p:spPr>
            <a:xfrm>
              <a:off x="1409700" y="2390775"/>
              <a:ext cx="72390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8" name="126 Conector recto de flecha"/>
            <p:cNvCxnSpPr/>
            <p:nvPr/>
          </p:nvCxnSpPr>
          <p:spPr>
            <a:xfrm>
              <a:off x="2495550" y="2400300"/>
              <a:ext cx="72390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 name="127 Conector recto de flecha"/>
            <p:cNvCxnSpPr/>
            <p:nvPr/>
          </p:nvCxnSpPr>
          <p:spPr>
            <a:xfrm rot="16200000">
              <a:off x="1590675" y="2828925"/>
              <a:ext cx="723900" cy="0"/>
            </a:xfrm>
            <a:prstGeom prst="straightConnector1">
              <a:avLst/>
            </a:prstGeom>
            <a:ln w="1270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10" name="128 Conector recto de flecha"/>
            <p:cNvCxnSpPr/>
            <p:nvPr/>
          </p:nvCxnSpPr>
          <p:spPr>
            <a:xfrm rot="16200000">
              <a:off x="1657350" y="1676400"/>
              <a:ext cx="723900" cy="0"/>
            </a:xfrm>
            <a:prstGeom prst="straightConnector1">
              <a:avLst/>
            </a:prstGeom>
            <a:ln w="12700">
              <a:solidFill>
                <a:schemeClr val="tx1"/>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1" name="129 Cuadro de texto"/>
                <p:cNvSpPr txBox="1"/>
                <p:nvPr/>
              </p:nvSpPr>
              <p:spPr>
                <a:xfrm>
                  <a:off x="1409700" y="2095500"/>
                  <a:ext cx="446405" cy="5810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s-ES" sz="1100" i="1">
                                <a:effectLst/>
                                <a:latin typeface="Cambria Math"/>
                                <a:ea typeface="Calibri"/>
                                <a:cs typeface="Times New Roman"/>
                              </a:rPr>
                            </m:ctrlPr>
                          </m:sSubPr>
                          <m:e>
                            <m:acc>
                              <m:accPr>
                                <m:chr m:val="̇"/>
                                <m:ctrlPr>
                                  <a:rPr lang="es-ES" sz="1100" i="1">
                                    <a:effectLst/>
                                    <a:latin typeface="Cambria Math"/>
                                    <a:ea typeface="Calibri"/>
                                    <a:cs typeface="Times New Roman"/>
                                  </a:rPr>
                                </m:ctrlPr>
                              </m:accPr>
                              <m:e>
                                <m:r>
                                  <a:rPr lang="es-ES" sz="1100" i="1">
                                    <a:effectLst/>
                                    <a:latin typeface="Cambria Math"/>
                                    <a:ea typeface="Calibri"/>
                                    <a:cs typeface="Times New Roman"/>
                                  </a:rPr>
                                  <m:t>𝑄</m:t>
                                </m:r>
                              </m:e>
                            </m:acc>
                          </m:e>
                          <m:sub>
                            <m:r>
                              <a:rPr lang="es-ES" sz="1100" i="1">
                                <a:effectLst/>
                                <a:latin typeface="Cambria Math"/>
                                <a:ea typeface="Calibri"/>
                                <a:cs typeface="Times New Roman"/>
                              </a:rPr>
                              <m:t>𝑤</m:t>
                            </m:r>
                          </m:sub>
                        </m:sSub>
                      </m:oMath>
                    </m:oMathPara>
                  </a14:m>
                  <a:endParaRPr lang="es-ES" sz="1100">
                    <a:effectLst/>
                    <a:ea typeface="Calibri"/>
                    <a:cs typeface="Times New Roman"/>
                  </a:endParaRPr>
                </a:p>
              </p:txBody>
            </p:sp>
          </mc:Choice>
          <mc:Fallback xmlns="">
            <p:sp>
              <p:nvSpPr>
                <p:cNvPr id="11" name="129 Cuadro de texto"/>
                <p:cNvSpPr txBox="1">
                  <a:spLocks noRot="1" noChangeAspect="1" noMove="1" noResize="1" noEditPoints="1" noAdjustHandles="1" noChangeArrowheads="1" noChangeShapeType="1" noTextEdit="1"/>
                </p:cNvSpPr>
                <p:nvPr/>
              </p:nvSpPr>
              <p:spPr>
                <a:xfrm>
                  <a:off x="1409700" y="2095500"/>
                  <a:ext cx="446405" cy="581025"/>
                </a:xfrm>
                <a:prstGeom prst="rect">
                  <a:avLst/>
                </a:prstGeom>
                <a:blipFill rotWithShape="1">
                  <a:blip r:embed="rId3"/>
                  <a:stretch>
                    <a:fillRect/>
                  </a:stretch>
                </a:blipFill>
                <a:ln w="6350">
                  <a:noFill/>
                </a:ln>
                <a:effectLst/>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130 Cuadro de texto"/>
                <p:cNvSpPr txBox="1"/>
                <p:nvPr/>
              </p:nvSpPr>
              <p:spPr>
                <a:xfrm>
                  <a:off x="2695575" y="2095500"/>
                  <a:ext cx="344170" cy="2857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s-ES" sz="1100" i="1">
                                <a:effectLst/>
                                <a:latin typeface="Cambria Math"/>
                                <a:ea typeface="Calibri"/>
                                <a:cs typeface="Times New Roman"/>
                              </a:rPr>
                            </m:ctrlPr>
                          </m:sSubPr>
                          <m:e>
                            <m:acc>
                              <m:accPr>
                                <m:chr m:val="̇"/>
                                <m:ctrlPr>
                                  <a:rPr lang="es-ES" sz="1100" i="1">
                                    <a:effectLst/>
                                    <a:latin typeface="Cambria Math"/>
                                    <a:ea typeface="Calibri"/>
                                    <a:cs typeface="Times New Roman"/>
                                  </a:rPr>
                                </m:ctrlPr>
                              </m:accPr>
                              <m:e>
                                <m:r>
                                  <a:rPr lang="es-ES" sz="1100" i="1">
                                    <a:effectLst/>
                                    <a:latin typeface="Cambria Math"/>
                                    <a:ea typeface="Calibri"/>
                                    <a:cs typeface="Times New Roman"/>
                                  </a:rPr>
                                  <m:t>𝑄</m:t>
                                </m:r>
                              </m:e>
                            </m:acc>
                          </m:e>
                          <m:sub>
                            <m:r>
                              <a:rPr lang="es-ES" sz="1100" i="1">
                                <a:effectLst/>
                                <a:latin typeface="Cambria Math"/>
                                <a:ea typeface="Calibri"/>
                                <a:cs typeface="Times New Roman"/>
                              </a:rPr>
                              <m:t>𝑒</m:t>
                            </m:r>
                          </m:sub>
                        </m:sSub>
                      </m:oMath>
                    </m:oMathPara>
                  </a14:m>
                  <a:endParaRPr lang="es-ES" sz="1100">
                    <a:effectLst/>
                    <a:ea typeface="Calibri"/>
                    <a:cs typeface="Times New Roman"/>
                  </a:endParaRPr>
                </a:p>
              </p:txBody>
            </p:sp>
          </mc:Choice>
          <mc:Fallback xmlns="">
            <p:sp>
              <p:nvSpPr>
                <p:cNvPr id="12" name="130 Cuadro de texto"/>
                <p:cNvSpPr txBox="1">
                  <a:spLocks noRot="1" noChangeAspect="1" noMove="1" noResize="1" noEditPoints="1" noAdjustHandles="1" noChangeArrowheads="1" noChangeShapeType="1" noTextEdit="1"/>
                </p:cNvSpPr>
                <p:nvPr/>
              </p:nvSpPr>
              <p:spPr>
                <a:xfrm>
                  <a:off x="2695575" y="2095500"/>
                  <a:ext cx="344170" cy="285750"/>
                </a:xfrm>
                <a:prstGeom prst="rect">
                  <a:avLst/>
                </a:prstGeom>
                <a:blipFill rotWithShape="1">
                  <a:blip r:embed="rId4"/>
                  <a:stretch>
                    <a:fillRect/>
                  </a:stretch>
                </a:blipFill>
                <a:ln w="6350">
                  <a:noFill/>
                </a:ln>
                <a:effectLst/>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3" name="131 Cuadro de texto"/>
                <p:cNvSpPr txBox="1"/>
                <p:nvPr/>
              </p:nvSpPr>
              <p:spPr>
                <a:xfrm>
                  <a:off x="1809750" y="1476375"/>
                  <a:ext cx="742950" cy="3429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s-ES" sz="1100" i="1">
                                <a:effectLst/>
                                <a:latin typeface="Cambria Math"/>
                                <a:ea typeface="Calibri"/>
                                <a:cs typeface="Times New Roman"/>
                              </a:rPr>
                            </m:ctrlPr>
                          </m:sSubPr>
                          <m:e>
                            <m:acc>
                              <m:accPr>
                                <m:chr m:val="̇"/>
                                <m:ctrlPr>
                                  <a:rPr lang="es-ES" sz="1100" i="1">
                                    <a:effectLst/>
                                    <a:latin typeface="Cambria Math"/>
                                    <a:ea typeface="Calibri"/>
                                    <a:cs typeface="Times New Roman"/>
                                  </a:rPr>
                                </m:ctrlPr>
                              </m:accPr>
                              <m:e>
                                <m:r>
                                  <a:rPr lang="es-ES" sz="1100" i="1">
                                    <a:effectLst/>
                                    <a:latin typeface="Cambria Math"/>
                                    <a:ea typeface="Calibri"/>
                                    <a:cs typeface="Times New Roman"/>
                                  </a:rPr>
                                  <m:t>𝑄</m:t>
                                </m:r>
                              </m:e>
                            </m:acc>
                          </m:e>
                          <m:sub>
                            <m:r>
                              <a:rPr lang="es-ES" sz="1100" i="1">
                                <a:effectLst/>
                                <a:latin typeface="Cambria Math"/>
                                <a:ea typeface="Calibri"/>
                                <a:cs typeface="Times New Roman"/>
                              </a:rPr>
                              <m:t>𝑛</m:t>
                            </m:r>
                          </m:sub>
                        </m:sSub>
                      </m:oMath>
                    </m:oMathPara>
                  </a14:m>
                  <a:endParaRPr lang="es-ES" sz="1100">
                    <a:effectLst/>
                    <a:ea typeface="Calibri"/>
                    <a:cs typeface="Times New Roman"/>
                  </a:endParaRPr>
                </a:p>
              </p:txBody>
            </p:sp>
          </mc:Choice>
          <mc:Fallback xmlns="">
            <p:sp>
              <p:nvSpPr>
                <p:cNvPr id="13" name="131 Cuadro de texto"/>
                <p:cNvSpPr txBox="1">
                  <a:spLocks noRot="1" noChangeAspect="1" noMove="1" noResize="1" noEditPoints="1" noAdjustHandles="1" noChangeArrowheads="1" noChangeShapeType="1" noTextEdit="1"/>
                </p:cNvSpPr>
                <p:nvPr/>
              </p:nvSpPr>
              <p:spPr>
                <a:xfrm>
                  <a:off x="1809750" y="1476375"/>
                  <a:ext cx="742950" cy="342900"/>
                </a:xfrm>
                <a:prstGeom prst="rect">
                  <a:avLst/>
                </a:prstGeom>
                <a:blipFill rotWithShape="1">
                  <a:blip r:embed="rId5"/>
                  <a:stretch>
                    <a:fillRect/>
                  </a:stretch>
                </a:blipFill>
                <a:ln w="6350">
                  <a:noFill/>
                </a:ln>
                <a:effectLst/>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4" name="132 Cuadro de texto"/>
                <p:cNvSpPr txBox="1"/>
                <p:nvPr/>
              </p:nvSpPr>
              <p:spPr>
                <a:xfrm>
                  <a:off x="1885950" y="2743200"/>
                  <a:ext cx="419100" cy="40957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s-ES" sz="1100" i="1">
                                <a:effectLst/>
                                <a:latin typeface="Cambria Math"/>
                                <a:ea typeface="Calibri"/>
                                <a:cs typeface="Times New Roman"/>
                              </a:rPr>
                            </m:ctrlPr>
                          </m:sSubPr>
                          <m:e>
                            <m:acc>
                              <m:accPr>
                                <m:chr m:val="̇"/>
                                <m:ctrlPr>
                                  <a:rPr lang="es-ES" sz="1100" i="1">
                                    <a:effectLst/>
                                    <a:latin typeface="Cambria Math"/>
                                    <a:ea typeface="Calibri"/>
                                    <a:cs typeface="Times New Roman"/>
                                  </a:rPr>
                                </m:ctrlPr>
                              </m:accPr>
                              <m:e>
                                <m:r>
                                  <a:rPr lang="es-ES" sz="1100" i="1">
                                    <a:effectLst/>
                                    <a:latin typeface="Cambria Math"/>
                                    <a:ea typeface="Calibri"/>
                                    <a:cs typeface="Times New Roman"/>
                                  </a:rPr>
                                  <m:t>𝑄</m:t>
                                </m:r>
                              </m:e>
                            </m:acc>
                          </m:e>
                          <m:sub>
                            <m:r>
                              <a:rPr lang="es-ES" sz="1100" i="1">
                                <a:effectLst/>
                                <a:latin typeface="Cambria Math"/>
                                <a:ea typeface="Calibri"/>
                                <a:cs typeface="Times New Roman"/>
                              </a:rPr>
                              <m:t>𝑠</m:t>
                            </m:r>
                          </m:sub>
                        </m:sSub>
                      </m:oMath>
                    </m:oMathPara>
                  </a14:m>
                  <a:endParaRPr lang="es-ES" sz="1100">
                    <a:effectLst/>
                    <a:ea typeface="Calibri"/>
                    <a:cs typeface="Times New Roman"/>
                  </a:endParaRPr>
                </a:p>
              </p:txBody>
            </p:sp>
          </mc:Choice>
          <mc:Fallback xmlns="">
            <p:sp>
              <p:nvSpPr>
                <p:cNvPr id="14" name="132 Cuadro de texto"/>
                <p:cNvSpPr txBox="1">
                  <a:spLocks noRot="1" noChangeAspect="1" noMove="1" noResize="1" noEditPoints="1" noAdjustHandles="1" noChangeArrowheads="1" noChangeShapeType="1" noTextEdit="1"/>
                </p:cNvSpPr>
                <p:nvPr/>
              </p:nvSpPr>
              <p:spPr>
                <a:xfrm>
                  <a:off x="1885950" y="2743200"/>
                  <a:ext cx="419100" cy="409575"/>
                </a:xfrm>
                <a:prstGeom prst="rect">
                  <a:avLst/>
                </a:prstGeom>
                <a:blipFill rotWithShape="1">
                  <a:blip r:embed="rId6"/>
                  <a:stretch>
                    <a:fillRect/>
                  </a:stretch>
                </a:blipFill>
                <a:ln w="6350">
                  <a:noFill/>
                </a:ln>
                <a:effectLst/>
              </p:spPr>
              <p:txBody>
                <a:bodyPr/>
                <a:lstStyle/>
                <a:p>
                  <a:r>
                    <a:rPr lang="es-ES">
                      <a:noFill/>
                    </a:rPr>
                    <a:t> </a:t>
                  </a:r>
                </a:p>
              </p:txBody>
            </p:sp>
          </mc:Fallback>
        </mc:AlternateContent>
      </p:grpSp>
      <p:grpSp>
        <p:nvGrpSpPr>
          <p:cNvPr id="75" name="322 Grupo"/>
          <p:cNvGrpSpPr/>
          <p:nvPr/>
        </p:nvGrpSpPr>
        <p:grpSpPr>
          <a:xfrm>
            <a:off x="3478517" y="4886641"/>
            <a:ext cx="1766388" cy="1907853"/>
            <a:chOff x="-63605" y="0"/>
            <a:chExt cx="2315257" cy="2359711"/>
          </a:xfrm>
        </p:grpSpPr>
        <p:cxnSp>
          <p:nvCxnSpPr>
            <p:cNvPr id="76" name="323 Conector recto"/>
            <p:cNvCxnSpPr/>
            <p:nvPr/>
          </p:nvCxnSpPr>
          <p:spPr>
            <a:xfrm flipH="1">
              <a:off x="1009250" y="1079978"/>
              <a:ext cx="552450" cy="0"/>
            </a:xfrm>
            <a:prstGeom prst="line">
              <a:avLst/>
            </a:prstGeom>
          </p:spPr>
          <p:style>
            <a:lnRef idx="1">
              <a:schemeClr val="accent3"/>
            </a:lnRef>
            <a:fillRef idx="0">
              <a:schemeClr val="accent3"/>
            </a:fillRef>
            <a:effectRef idx="0">
              <a:schemeClr val="accent3"/>
            </a:effectRef>
            <a:fontRef idx="minor">
              <a:schemeClr val="tx1"/>
            </a:fontRef>
          </p:style>
        </p:cxnSp>
        <p:grpSp>
          <p:nvGrpSpPr>
            <p:cNvPr id="77" name="324 Grupo"/>
            <p:cNvGrpSpPr/>
            <p:nvPr/>
          </p:nvGrpSpPr>
          <p:grpSpPr>
            <a:xfrm>
              <a:off x="-63605" y="0"/>
              <a:ext cx="2315257" cy="2359711"/>
              <a:chOff x="-63605" y="0"/>
              <a:chExt cx="2315257" cy="2359952"/>
            </a:xfrm>
          </p:grpSpPr>
          <p:cxnSp>
            <p:nvCxnSpPr>
              <p:cNvPr id="78" name="325 Conector recto"/>
              <p:cNvCxnSpPr/>
              <p:nvPr/>
            </p:nvCxnSpPr>
            <p:spPr>
              <a:xfrm>
                <a:off x="426346" y="0"/>
                <a:ext cx="0" cy="2182483"/>
              </a:xfrm>
              <a:prstGeom prst="line">
                <a:avLst/>
              </a:prstGeom>
            </p:spPr>
            <p:style>
              <a:lnRef idx="1">
                <a:schemeClr val="dk1"/>
              </a:lnRef>
              <a:fillRef idx="0">
                <a:schemeClr val="dk1"/>
              </a:fillRef>
              <a:effectRef idx="0">
                <a:schemeClr val="dk1"/>
              </a:effectRef>
              <a:fontRef idx="minor">
                <a:schemeClr val="tx1"/>
              </a:fontRef>
            </p:style>
          </p:cxnSp>
          <p:cxnSp>
            <p:nvCxnSpPr>
              <p:cNvPr id="79" name="326 Conector recto"/>
              <p:cNvCxnSpPr/>
              <p:nvPr/>
            </p:nvCxnSpPr>
            <p:spPr>
              <a:xfrm>
                <a:off x="426346" y="1082695"/>
                <a:ext cx="587829"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80" name="327 Conector recto"/>
              <p:cNvCxnSpPr/>
              <p:nvPr/>
            </p:nvCxnSpPr>
            <p:spPr>
              <a:xfrm>
                <a:off x="426346" y="589031"/>
                <a:ext cx="1130300" cy="0"/>
              </a:xfrm>
              <a:prstGeom prst="line">
                <a:avLst/>
              </a:prstGeom>
              <a:ln>
                <a:prstDash val="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1" name="328 Cuadro de texto"/>
                  <p:cNvSpPr txBox="1"/>
                  <p:nvPr/>
                </p:nvSpPr>
                <p:spPr>
                  <a:xfrm>
                    <a:off x="66911" y="931229"/>
                    <a:ext cx="344095" cy="346433"/>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p>
                            <m:sSupPr>
                              <m:ctrlPr>
                                <a:rPr lang="es-ES" sz="900" i="1">
                                  <a:effectLst/>
                                  <a:latin typeface="Cambria Math"/>
                                  <a:ea typeface="Calibri"/>
                                  <a:cs typeface="Times New Roman"/>
                                </a:rPr>
                              </m:ctrlPr>
                            </m:sSupPr>
                            <m:e>
                              <m:acc>
                                <m:accPr>
                                  <m:chr m:val="̇"/>
                                  <m:ctrlPr>
                                    <a:rPr lang="es-ES" sz="900" i="1">
                                      <a:effectLst/>
                                      <a:latin typeface="Cambria Math"/>
                                      <a:ea typeface="Calibri"/>
                                      <a:cs typeface="Times New Roman"/>
                                    </a:rPr>
                                  </m:ctrlPr>
                                </m:accPr>
                                <m:e>
                                  <m:r>
                                    <a:rPr lang="en-GB" sz="900" i="1">
                                      <a:effectLst/>
                                      <a:latin typeface="Cambria Math"/>
                                      <a:ea typeface="Calibri"/>
                                      <a:cs typeface="Times New Roman"/>
                                    </a:rPr>
                                    <m:t>𝑄</m:t>
                                  </m:r>
                                </m:e>
                              </m:acc>
                            </m:e>
                            <m:sup>
                              <m:r>
                                <a:rPr lang="en-GB" sz="900" i="1">
                                  <a:effectLst/>
                                  <a:latin typeface="Cambria Math"/>
                                  <a:ea typeface="Calibri"/>
                                  <a:cs typeface="Times New Roman"/>
                                </a:rPr>
                                <m:t>𝑛</m:t>
                              </m:r>
                            </m:sup>
                          </m:sSup>
                        </m:oMath>
                      </m:oMathPara>
                    </a14:m>
                    <a:endParaRPr lang="es-ES" sz="1100">
                      <a:effectLst/>
                      <a:ea typeface="Calibri"/>
                      <a:cs typeface="Times New Roman"/>
                    </a:endParaRPr>
                  </a:p>
                </p:txBody>
              </p:sp>
            </mc:Choice>
            <mc:Fallback xmlns="">
              <p:sp>
                <p:nvSpPr>
                  <p:cNvPr id="81" name="328 Cuadro de texto"/>
                  <p:cNvSpPr txBox="1">
                    <a:spLocks noRot="1" noChangeAspect="1" noMove="1" noResize="1" noEditPoints="1" noAdjustHandles="1" noChangeArrowheads="1" noChangeShapeType="1" noTextEdit="1"/>
                  </p:cNvSpPr>
                  <p:nvPr/>
                </p:nvSpPr>
                <p:spPr>
                  <a:xfrm>
                    <a:off x="66911" y="931229"/>
                    <a:ext cx="344095" cy="346433"/>
                  </a:xfrm>
                  <a:prstGeom prst="rect">
                    <a:avLst/>
                  </a:prstGeom>
                  <a:blipFill rotWithShape="1">
                    <a:blip r:embed="rId7"/>
                    <a:stretch>
                      <a:fillRect/>
                    </a:stretch>
                  </a:blipFill>
                  <a:ln w="6350">
                    <a:noFill/>
                  </a:ln>
                  <a:effectLst/>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2" name="329 Cuadro de texto"/>
                  <p:cNvSpPr txBox="1"/>
                  <p:nvPr/>
                </p:nvSpPr>
                <p:spPr>
                  <a:xfrm>
                    <a:off x="-63605" y="366560"/>
                    <a:ext cx="489950" cy="37391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p>
                            <m:sSupPr>
                              <m:ctrlPr>
                                <a:rPr lang="es-ES" sz="900" i="1">
                                  <a:effectLst/>
                                  <a:latin typeface="Cambria Math"/>
                                  <a:ea typeface="Calibri"/>
                                  <a:cs typeface="Times New Roman"/>
                                </a:rPr>
                              </m:ctrlPr>
                            </m:sSupPr>
                            <m:e>
                              <m:acc>
                                <m:accPr>
                                  <m:chr m:val="̇"/>
                                  <m:ctrlPr>
                                    <a:rPr lang="es-ES" sz="900" i="1">
                                      <a:effectLst/>
                                      <a:latin typeface="Cambria Math"/>
                                      <a:ea typeface="Calibri"/>
                                      <a:cs typeface="Times New Roman"/>
                                    </a:rPr>
                                  </m:ctrlPr>
                                </m:accPr>
                                <m:e>
                                  <m:r>
                                    <a:rPr lang="en-GB" sz="900" i="1">
                                      <a:effectLst/>
                                      <a:latin typeface="Cambria Math"/>
                                      <a:ea typeface="Calibri"/>
                                      <a:cs typeface="Times New Roman"/>
                                    </a:rPr>
                                    <m:t>𝑄</m:t>
                                  </m:r>
                                </m:e>
                              </m:acc>
                            </m:e>
                            <m:sup>
                              <m:r>
                                <a:rPr lang="en-GB" sz="900" i="1">
                                  <a:effectLst/>
                                  <a:latin typeface="Cambria Math"/>
                                  <a:ea typeface="Calibri"/>
                                  <a:cs typeface="Times New Roman"/>
                                </a:rPr>
                                <m:t>𝑛</m:t>
                              </m:r>
                              <m:r>
                                <a:rPr lang="en-GB" sz="900" i="1">
                                  <a:effectLst/>
                                  <a:latin typeface="Cambria Math"/>
                                  <a:ea typeface="Calibri"/>
                                  <a:cs typeface="Times New Roman"/>
                                </a:rPr>
                                <m:t>+1</m:t>
                              </m:r>
                            </m:sup>
                          </m:sSup>
                        </m:oMath>
                      </m:oMathPara>
                    </a14:m>
                    <a:endParaRPr lang="es-ES" sz="1100">
                      <a:effectLst/>
                      <a:ea typeface="Calibri"/>
                      <a:cs typeface="Times New Roman"/>
                    </a:endParaRPr>
                  </a:p>
                </p:txBody>
              </p:sp>
            </mc:Choice>
            <mc:Fallback xmlns="">
              <p:sp>
                <p:nvSpPr>
                  <p:cNvPr id="82" name="329 Cuadro de texto"/>
                  <p:cNvSpPr txBox="1">
                    <a:spLocks noRot="1" noChangeAspect="1" noMove="1" noResize="1" noEditPoints="1" noAdjustHandles="1" noChangeArrowheads="1" noChangeShapeType="1" noTextEdit="1"/>
                  </p:cNvSpPr>
                  <p:nvPr/>
                </p:nvSpPr>
                <p:spPr>
                  <a:xfrm>
                    <a:off x="-63605" y="366560"/>
                    <a:ext cx="489950" cy="373915"/>
                  </a:xfrm>
                  <a:prstGeom prst="rect">
                    <a:avLst/>
                  </a:prstGeom>
                  <a:blipFill rotWithShape="1">
                    <a:blip r:embed="rId8"/>
                    <a:stretch>
                      <a:fillRect/>
                    </a:stretch>
                  </a:blipFill>
                  <a:ln w="6350">
                    <a:noFill/>
                  </a:ln>
                  <a:effectLst/>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3" name="330 Cuadro de texto"/>
                  <p:cNvSpPr txBox="1"/>
                  <p:nvPr/>
                </p:nvSpPr>
                <p:spPr>
                  <a:xfrm>
                    <a:off x="796340" y="2081241"/>
                    <a:ext cx="344095" cy="278711"/>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p>
                            <m:sSupPr>
                              <m:ctrlPr>
                                <a:rPr lang="es-ES" sz="900" i="1">
                                  <a:effectLst/>
                                  <a:latin typeface="Cambria Math"/>
                                  <a:ea typeface="Calibri"/>
                                  <a:cs typeface="Times New Roman"/>
                                </a:rPr>
                              </m:ctrlPr>
                            </m:sSupPr>
                            <m:e>
                              <m:r>
                                <a:rPr lang="en-GB" sz="900" i="1">
                                  <a:effectLst/>
                                  <a:latin typeface="Cambria Math"/>
                                  <a:ea typeface="Calibri"/>
                                  <a:cs typeface="Times New Roman"/>
                                </a:rPr>
                                <m:t>𝑡</m:t>
                              </m:r>
                            </m:e>
                            <m:sup>
                              <m:r>
                                <a:rPr lang="en-GB" sz="900" i="1">
                                  <a:effectLst/>
                                  <a:latin typeface="Cambria Math"/>
                                  <a:ea typeface="Calibri"/>
                                  <a:cs typeface="Times New Roman"/>
                                </a:rPr>
                                <m:t>𝑛</m:t>
                              </m:r>
                            </m:sup>
                          </m:sSup>
                        </m:oMath>
                      </m:oMathPara>
                    </a14:m>
                    <a:endParaRPr lang="es-ES" sz="1100">
                      <a:effectLst/>
                      <a:ea typeface="Calibri"/>
                      <a:cs typeface="Times New Roman"/>
                    </a:endParaRPr>
                  </a:p>
                </p:txBody>
              </p:sp>
            </mc:Choice>
            <mc:Fallback xmlns="">
              <p:sp>
                <p:nvSpPr>
                  <p:cNvPr id="83" name="330 Cuadro de texto"/>
                  <p:cNvSpPr txBox="1">
                    <a:spLocks noRot="1" noChangeAspect="1" noMove="1" noResize="1" noEditPoints="1" noAdjustHandles="1" noChangeArrowheads="1" noChangeShapeType="1" noTextEdit="1"/>
                  </p:cNvSpPr>
                  <p:nvPr/>
                </p:nvSpPr>
                <p:spPr>
                  <a:xfrm>
                    <a:off x="796340" y="2081241"/>
                    <a:ext cx="344095" cy="278711"/>
                  </a:xfrm>
                  <a:prstGeom prst="rect">
                    <a:avLst/>
                  </a:prstGeom>
                  <a:blipFill rotWithShape="1">
                    <a:blip r:embed="rId9"/>
                    <a:stretch>
                      <a:fillRect/>
                    </a:stretch>
                  </a:blipFill>
                  <a:ln w="6350">
                    <a:noFill/>
                  </a:ln>
                  <a:effectLst/>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4" name="331 Cuadro de texto"/>
                  <p:cNvSpPr txBox="1"/>
                  <p:nvPr/>
                </p:nvSpPr>
                <p:spPr>
                  <a:xfrm>
                    <a:off x="1295467" y="2086245"/>
                    <a:ext cx="513636" cy="273021"/>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p>
                            <m:sSupPr>
                              <m:ctrlPr>
                                <a:rPr lang="es-ES" sz="900" i="1">
                                  <a:effectLst/>
                                  <a:latin typeface="Cambria Math"/>
                                  <a:ea typeface="Calibri"/>
                                  <a:cs typeface="Times New Roman"/>
                                </a:rPr>
                              </m:ctrlPr>
                            </m:sSupPr>
                            <m:e>
                              <m:r>
                                <a:rPr lang="en-GB" sz="900" i="1">
                                  <a:effectLst/>
                                  <a:latin typeface="Cambria Math"/>
                                  <a:ea typeface="Calibri"/>
                                  <a:cs typeface="Times New Roman"/>
                                </a:rPr>
                                <m:t>𝑡</m:t>
                              </m:r>
                            </m:e>
                            <m:sup>
                              <m:r>
                                <a:rPr lang="en-GB" sz="900" i="1">
                                  <a:effectLst/>
                                  <a:latin typeface="Cambria Math"/>
                                  <a:ea typeface="Calibri"/>
                                  <a:cs typeface="Times New Roman"/>
                                </a:rPr>
                                <m:t>𝑛</m:t>
                              </m:r>
                              <m:r>
                                <a:rPr lang="en-GB" sz="900" i="1">
                                  <a:effectLst/>
                                  <a:latin typeface="Cambria Math"/>
                                  <a:ea typeface="Calibri"/>
                                  <a:cs typeface="Times New Roman"/>
                                </a:rPr>
                                <m:t>+1</m:t>
                              </m:r>
                            </m:sup>
                          </m:sSup>
                        </m:oMath>
                      </m:oMathPara>
                    </a14:m>
                    <a:endParaRPr lang="es-ES" sz="1100">
                      <a:effectLst/>
                      <a:ea typeface="Calibri"/>
                      <a:cs typeface="Times New Roman"/>
                    </a:endParaRPr>
                  </a:p>
                </p:txBody>
              </p:sp>
            </mc:Choice>
            <mc:Fallback xmlns="">
              <p:sp>
                <p:nvSpPr>
                  <p:cNvPr id="84" name="331 Cuadro de texto"/>
                  <p:cNvSpPr txBox="1">
                    <a:spLocks noRot="1" noChangeAspect="1" noMove="1" noResize="1" noEditPoints="1" noAdjustHandles="1" noChangeArrowheads="1" noChangeShapeType="1" noTextEdit="1"/>
                  </p:cNvSpPr>
                  <p:nvPr/>
                </p:nvSpPr>
                <p:spPr>
                  <a:xfrm>
                    <a:off x="1295467" y="2086245"/>
                    <a:ext cx="513636" cy="273021"/>
                  </a:xfrm>
                  <a:prstGeom prst="rect">
                    <a:avLst/>
                  </a:prstGeom>
                  <a:blipFill rotWithShape="1">
                    <a:blip r:embed="rId10"/>
                    <a:stretch>
                      <a:fillRect/>
                    </a:stretch>
                  </a:blipFill>
                  <a:ln w="6350">
                    <a:noFill/>
                  </a:ln>
                  <a:effectLst/>
                </p:spPr>
                <p:txBody>
                  <a:bodyPr/>
                  <a:lstStyle/>
                  <a:p>
                    <a:r>
                      <a:rPr lang="es-ES">
                        <a:noFill/>
                      </a:rPr>
                      <a:t> </a:t>
                    </a:r>
                  </a:p>
                </p:txBody>
              </p:sp>
            </mc:Fallback>
          </mc:AlternateContent>
          <p:grpSp>
            <p:nvGrpSpPr>
              <p:cNvPr id="85" name="332 Grupo"/>
              <p:cNvGrpSpPr/>
              <p:nvPr/>
            </p:nvGrpSpPr>
            <p:grpSpPr>
              <a:xfrm>
                <a:off x="1003900" y="1080088"/>
                <a:ext cx="553134" cy="1009974"/>
                <a:chOff x="-257" y="451788"/>
                <a:chExt cx="553134" cy="1009974"/>
              </a:xfrm>
            </p:grpSpPr>
            <p:cxnSp>
              <p:nvCxnSpPr>
                <p:cNvPr id="90" name="333 Conector recto"/>
                <p:cNvCxnSpPr/>
                <p:nvPr/>
              </p:nvCxnSpPr>
              <p:spPr>
                <a:xfrm flipH="1">
                  <a:off x="10960" y="451898"/>
                  <a:ext cx="272598" cy="455995"/>
                </a:xfrm>
                <a:prstGeom prst="line">
                  <a:avLst/>
                </a:prstGeom>
              </p:spPr>
              <p:style>
                <a:lnRef idx="1">
                  <a:schemeClr val="accent3"/>
                </a:lnRef>
                <a:fillRef idx="0">
                  <a:schemeClr val="accent3"/>
                </a:fillRef>
                <a:effectRef idx="0">
                  <a:schemeClr val="accent3"/>
                </a:effectRef>
                <a:fontRef idx="minor">
                  <a:schemeClr val="tx1"/>
                </a:fontRef>
              </p:style>
            </p:cxnSp>
            <p:cxnSp>
              <p:nvCxnSpPr>
                <p:cNvPr id="91" name="334 Conector recto"/>
                <p:cNvCxnSpPr/>
                <p:nvPr/>
              </p:nvCxnSpPr>
              <p:spPr>
                <a:xfrm flipH="1">
                  <a:off x="-257" y="451898"/>
                  <a:ext cx="215464" cy="360421"/>
                </a:xfrm>
                <a:prstGeom prst="line">
                  <a:avLst/>
                </a:prstGeom>
              </p:spPr>
              <p:style>
                <a:lnRef idx="1">
                  <a:schemeClr val="accent3"/>
                </a:lnRef>
                <a:fillRef idx="0">
                  <a:schemeClr val="accent3"/>
                </a:fillRef>
                <a:effectRef idx="0">
                  <a:schemeClr val="accent3"/>
                </a:effectRef>
                <a:fontRef idx="minor">
                  <a:schemeClr val="tx1"/>
                </a:fontRef>
              </p:style>
            </p:cxnSp>
            <p:cxnSp>
              <p:nvCxnSpPr>
                <p:cNvPr id="92" name="335 Conector recto"/>
                <p:cNvCxnSpPr/>
                <p:nvPr/>
              </p:nvCxnSpPr>
              <p:spPr>
                <a:xfrm flipH="1">
                  <a:off x="5352" y="451898"/>
                  <a:ext cx="151447" cy="253244"/>
                </a:xfrm>
                <a:prstGeom prst="line">
                  <a:avLst/>
                </a:prstGeom>
              </p:spPr>
              <p:style>
                <a:lnRef idx="1">
                  <a:schemeClr val="accent3"/>
                </a:lnRef>
                <a:fillRef idx="0">
                  <a:schemeClr val="accent3"/>
                </a:fillRef>
                <a:effectRef idx="0">
                  <a:schemeClr val="accent3"/>
                </a:effectRef>
                <a:fontRef idx="minor">
                  <a:schemeClr val="tx1"/>
                </a:fontRef>
              </p:style>
            </p:cxnSp>
            <p:cxnSp>
              <p:nvCxnSpPr>
                <p:cNvPr id="93" name="336 Conector recto"/>
                <p:cNvCxnSpPr/>
                <p:nvPr/>
              </p:nvCxnSpPr>
              <p:spPr>
                <a:xfrm flipH="1">
                  <a:off x="5351" y="454285"/>
                  <a:ext cx="80850" cy="135205"/>
                </a:xfrm>
                <a:prstGeom prst="line">
                  <a:avLst/>
                </a:prstGeom>
              </p:spPr>
              <p:style>
                <a:lnRef idx="1">
                  <a:schemeClr val="accent3"/>
                </a:lnRef>
                <a:fillRef idx="0">
                  <a:schemeClr val="accent3"/>
                </a:fillRef>
                <a:effectRef idx="0">
                  <a:schemeClr val="accent3"/>
                </a:effectRef>
                <a:fontRef idx="minor">
                  <a:schemeClr val="tx1"/>
                </a:fontRef>
              </p:style>
            </p:cxnSp>
            <p:cxnSp>
              <p:nvCxnSpPr>
                <p:cNvPr id="94" name="337 Conector recto"/>
                <p:cNvCxnSpPr/>
                <p:nvPr/>
              </p:nvCxnSpPr>
              <p:spPr>
                <a:xfrm flipH="1">
                  <a:off x="-257" y="451898"/>
                  <a:ext cx="32525" cy="54361"/>
                </a:xfrm>
                <a:prstGeom prst="line">
                  <a:avLst/>
                </a:prstGeom>
              </p:spPr>
              <p:style>
                <a:lnRef idx="1">
                  <a:schemeClr val="accent3"/>
                </a:lnRef>
                <a:fillRef idx="0">
                  <a:schemeClr val="accent3"/>
                </a:fillRef>
                <a:effectRef idx="0">
                  <a:schemeClr val="accent3"/>
                </a:effectRef>
                <a:fontRef idx="minor">
                  <a:schemeClr val="tx1"/>
                </a:fontRef>
              </p:style>
            </p:cxnSp>
            <p:cxnSp>
              <p:nvCxnSpPr>
                <p:cNvPr id="95" name="338 Conector recto"/>
                <p:cNvCxnSpPr/>
                <p:nvPr/>
              </p:nvCxnSpPr>
              <p:spPr>
                <a:xfrm flipH="1">
                  <a:off x="4835" y="451788"/>
                  <a:ext cx="336611" cy="563085"/>
                </a:xfrm>
                <a:prstGeom prst="line">
                  <a:avLst/>
                </a:prstGeom>
              </p:spPr>
              <p:style>
                <a:lnRef idx="1">
                  <a:schemeClr val="accent3"/>
                </a:lnRef>
                <a:fillRef idx="0">
                  <a:schemeClr val="accent3"/>
                </a:fillRef>
                <a:effectRef idx="0">
                  <a:schemeClr val="accent3"/>
                </a:effectRef>
                <a:fontRef idx="minor">
                  <a:schemeClr val="tx1"/>
                </a:fontRef>
              </p:style>
            </p:cxnSp>
            <p:cxnSp>
              <p:nvCxnSpPr>
                <p:cNvPr id="96" name="339 Conector recto"/>
                <p:cNvCxnSpPr/>
                <p:nvPr/>
              </p:nvCxnSpPr>
              <p:spPr>
                <a:xfrm flipH="1">
                  <a:off x="10017" y="451789"/>
                  <a:ext cx="387494" cy="648202"/>
                </a:xfrm>
                <a:prstGeom prst="line">
                  <a:avLst/>
                </a:prstGeom>
              </p:spPr>
              <p:style>
                <a:lnRef idx="1">
                  <a:schemeClr val="accent3"/>
                </a:lnRef>
                <a:fillRef idx="0">
                  <a:schemeClr val="accent3"/>
                </a:fillRef>
                <a:effectRef idx="0">
                  <a:schemeClr val="accent3"/>
                </a:effectRef>
                <a:fontRef idx="minor">
                  <a:schemeClr val="tx1"/>
                </a:fontRef>
              </p:style>
            </p:cxnSp>
            <p:cxnSp>
              <p:nvCxnSpPr>
                <p:cNvPr id="97" name="340 Conector recto"/>
                <p:cNvCxnSpPr/>
                <p:nvPr/>
              </p:nvCxnSpPr>
              <p:spPr>
                <a:xfrm flipH="1">
                  <a:off x="5352" y="451898"/>
                  <a:ext cx="447420" cy="748416"/>
                </a:xfrm>
                <a:prstGeom prst="line">
                  <a:avLst/>
                </a:prstGeom>
              </p:spPr>
              <p:style>
                <a:lnRef idx="1">
                  <a:schemeClr val="accent3"/>
                </a:lnRef>
                <a:fillRef idx="0">
                  <a:schemeClr val="accent3"/>
                </a:fillRef>
                <a:effectRef idx="0">
                  <a:schemeClr val="accent3"/>
                </a:effectRef>
                <a:fontRef idx="minor">
                  <a:schemeClr val="tx1"/>
                </a:fontRef>
              </p:style>
            </p:cxnSp>
            <p:cxnSp>
              <p:nvCxnSpPr>
                <p:cNvPr id="98" name="341 Conector recto"/>
                <p:cNvCxnSpPr/>
                <p:nvPr/>
              </p:nvCxnSpPr>
              <p:spPr>
                <a:xfrm flipH="1">
                  <a:off x="16567" y="454285"/>
                  <a:ext cx="509845" cy="852605"/>
                </a:xfrm>
                <a:prstGeom prst="line">
                  <a:avLst/>
                </a:prstGeom>
              </p:spPr>
              <p:style>
                <a:lnRef idx="1">
                  <a:schemeClr val="accent3"/>
                </a:lnRef>
                <a:fillRef idx="0">
                  <a:schemeClr val="accent3"/>
                </a:fillRef>
                <a:effectRef idx="0">
                  <a:schemeClr val="accent3"/>
                </a:effectRef>
                <a:fontRef idx="minor">
                  <a:schemeClr val="tx1"/>
                </a:fontRef>
              </p:style>
            </p:cxnSp>
            <p:cxnSp>
              <p:nvCxnSpPr>
                <p:cNvPr id="99" name="342 Conector recto"/>
                <p:cNvCxnSpPr/>
                <p:nvPr/>
              </p:nvCxnSpPr>
              <p:spPr>
                <a:xfrm flipH="1">
                  <a:off x="0" y="504883"/>
                  <a:ext cx="546735" cy="914400"/>
                </a:xfrm>
                <a:prstGeom prst="line">
                  <a:avLst/>
                </a:prstGeom>
              </p:spPr>
              <p:style>
                <a:lnRef idx="1">
                  <a:schemeClr val="accent3"/>
                </a:lnRef>
                <a:fillRef idx="0">
                  <a:schemeClr val="accent3"/>
                </a:fillRef>
                <a:effectRef idx="0">
                  <a:schemeClr val="accent3"/>
                </a:effectRef>
                <a:fontRef idx="minor">
                  <a:schemeClr val="tx1"/>
                </a:fontRef>
              </p:style>
            </p:cxnSp>
            <p:cxnSp>
              <p:nvCxnSpPr>
                <p:cNvPr id="100" name="343 Conector recto"/>
                <p:cNvCxnSpPr/>
                <p:nvPr/>
              </p:nvCxnSpPr>
              <p:spPr>
                <a:xfrm flipH="1">
                  <a:off x="44878" y="600250"/>
                  <a:ext cx="507999" cy="849381"/>
                </a:xfrm>
                <a:prstGeom prst="line">
                  <a:avLst/>
                </a:prstGeom>
              </p:spPr>
              <p:style>
                <a:lnRef idx="1">
                  <a:schemeClr val="accent3"/>
                </a:lnRef>
                <a:fillRef idx="0">
                  <a:schemeClr val="accent3"/>
                </a:fillRef>
                <a:effectRef idx="0">
                  <a:schemeClr val="accent3"/>
                </a:effectRef>
                <a:fontRef idx="minor">
                  <a:schemeClr val="tx1"/>
                </a:fontRef>
              </p:style>
            </p:cxnSp>
            <p:cxnSp>
              <p:nvCxnSpPr>
                <p:cNvPr id="101" name="344 Conector recto"/>
                <p:cNvCxnSpPr/>
                <p:nvPr/>
              </p:nvCxnSpPr>
              <p:spPr>
                <a:xfrm flipH="1">
                  <a:off x="100977" y="706837"/>
                  <a:ext cx="450849" cy="754426"/>
                </a:xfrm>
                <a:prstGeom prst="line">
                  <a:avLst/>
                </a:prstGeom>
              </p:spPr>
              <p:style>
                <a:lnRef idx="1">
                  <a:schemeClr val="accent3"/>
                </a:lnRef>
                <a:fillRef idx="0">
                  <a:schemeClr val="accent3"/>
                </a:fillRef>
                <a:effectRef idx="0">
                  <a:schemeClr val="accent3"/>
                </a:effectRef>
                <a:fontRef idx="minor">
                  <a:schemeClr val="tx1"/>
                </a:fontRef>
              </p:style>
            </p:cxnSp>
            <p:cxnSp>
              <p:nvCxnSpPr>
                <p:cNvPr id="102" name="345 Conector recto"/>
                <p:cNvCxnSpPr/>
                <p:nvPr/>
              </p:nvCxnSpPr>
              <p:spPr>
                <a:xfrm flipH="1">
                  <a:off x="173904" y="847082"/>
                  <a:ext cx="365760" cy="614680"/>
                </a:xfrm>
                <a:prstGeom prst="line">
                  <a:avLst/>
                </a:prstGeom>
              </p:spPr>
              <p:style>
                <a:lnRef idx="1">
                  <a:schemeClr val="accent3"/>
                </a:lnRef>
                <a:fillRef idx="0">
                  <a:schemeClr val="accent3"/>
                </a:fillRef>
                <a:effectRef idx="0">
                  <a:schemeClr val="accent3"/>
                </a:effectRef>
                <a:fontRef idx="minor">
                  <a:schemeClr val="tx1"/>
                </a:fontRef>
              </p:style>
            </p:cxnSp>
            <p:cxnSp>
              <p:nvCxnSpPr>
                <p:cNvPr id="103" name="346 Conector recto"/>
                <p:cNvCxnSpPr/>
                <p:nvPr/>
              </p:nvCxnSpPr>
              <p:spPr>
                <a:xfrm flipH="1">
                  <a:off x="235612" y="948059"/>
                  <a:ext cx="305833" cy="513080"/>
                </a:xfrm>
                <a:prstGeom prst="line">
                  <a:avLst/>
                </a:prstGeom>
              </p:spPr>
              <p:style>
                <a:lnRef idx="1">
                  <a:schemeClr val="accent3"/>
                </a:lnRef>
                <a:fillRef idx="0">
                  <a:schemeClr val="accent3"/>
                </a:fillRef>
                <a:effectRef idx="0">
                  <a:schemeClr val="accent3"/>
                </a:effectRef>
                <a:fontRef idx="minor">
                  <a:schemeClr val="tx1"/>
                </a:fontRef>
              </p:style>
            </p:cxnSp>
            <p:cxnSp>
              <p:nvCxnSpPr>
                <p:cNvPr id="104" name="347 Conector recto"/>
                <p:cNvCxnSpPr/>
                <p:nvPr/>
              </p:nvCxnSpPr>
              <p:spPr>
                <a:xfrm flipH="1">
                  <a:off x="325369" y="1071475"/>
                  <a:ext cx="225862" cy="379730"/>
                </a:xfrm>
                <a:prstGeom prst="line">
                  <a:avLst/>
                </a:prstGeom>
              </p:spPr>
              <p:style>
                <a:lnRef idx="1">
                  <a:schemeClr val="accent3"/>
                </a:lnRef>
                <a:fillRef idx="0">
                  <a:schemeClr val="accent3"/>
                </a:fillRef>
                <a:effectRef idx="0">
                  <a:schemeClr val="accent3"/>
                </a:effectRef>
                <a:fontRef idx="minor">
                  <a:schemeClr val="tx1"/>
                </a:fontRef>
              </p:style>
            </p:cxnSp>
            <p:cxnSp>
              <p:nvCxnSpPr>
                <p:cNvPr id="105" name="348 Conector recto"/>
                <p:cNvCxnSpPr/>
                <p:nvPr/>
              </p:nvCxnSpPr>
              <p:spPr>
                <a:xfrm flipH="1">
                  <a:off x="392687" y="1217330"/>
                  <a:ext cx="142240" cy="240030"/>
                </a:xfrm>
                <a:prstGeom prst="line">
                  <a:avLst/>
                </a:prstGeom>
              </p:spPr>
              <p:style>
                <a:lnRef idx="1">
                  <a:schemeClr val="accent3"/>
                </a:lnRef>
                <a:fillRef idx="0">
                  <a:schemeClr val="accent3"/>
                </a:fillRef>
                <a:effectRef idx="0">
                  <a:schemeClr val="accent3"/>
                </a:effectRef>
                <a:fontRef idx="minor">
                  <a:schemeClr val="tx1"/>
                </a:fontRef>
              </p:style>
            </p:cxnSp>
            <p:cxnSp>
              <p:nvCxnSpPr>
                <p:cNvPr id="106" name="349 Conector recto"/>
                <p:cNvCxnSpPr/>
                <p:nvPr/>
              </p:nvCxnSpPr>
              <p:spPr>
                <a:xfrm flipH="1">
                  <a:off x="460005" y="1307087"/>
                  <a:ext cx="89559" cy="151130"/>
                </a:xfrm>
                <a:prstGeom prst="line">
                  <a:avLst/>
                </a:prstGeom>
              </p:spPr>
              <p:style>
                <a:lnRef idx="1">
                  <a:schemeClr val="accent3"/>
                </a:lnRef>
                <a:fillRef idx="0">
                  <a:schemeClr val="accent3"/>
                </a:fillRef>
                <a:effectRef idx="0">
                  <a:schemeClr val="accent3"/>
                </a:effectRef>
                <a:fontRef idx="minor">
                  <a:schemeClr val="tx1"/>
                </a:fontRef>
              </p:style>
            </p:cxnSp>
            <p:cxnSp>
              <p:nvCxnSpPr>
                <p:cNvPr id="107" name="350 Conector recto"/>
                <p:cNvCxnSpPr/>
                <p:nvPr/>
              </p:nvCxnSpPr>
              <p:spPr>
                <a:xfrm flipH="1">
                  <a:off x="532932" y="1419283"/>
                  <a:ext cx="18056" cy="30480"/>
                </a:xfrm>
                <a:prstGeom prst="line">
                  <a:avLst/>
                </a:prstGeom>
              </p:spPr>
              <p:style>
                <a:lnRef idx="1">
                  <a:schemeClr val="accent3"/>
                </a:lnRef>
                <a:fillRef idx="0">
                  <a:schemeClr val="accent3"/>
                </a:fillRef>
                <a:effectRef idx="0">
                  <a:schemeClr val="accent3"/>
                </a:effectRef>
                <a:fontRef idx="minor">
                  <a:schemeClr val="tx1"/>
                </a:fontRef>
              </p:style>
            </p:cxnSp>
          </p:grpSp>
          <p:cxnSp>
            <p:nvCxnSpPr>
              <p:cNvPr id="86" name="351 Conector recto"/>
              <p:cNvCxnSpPr/>
              <p:nvPr/>
            </p:nvCxnSpPr>
            <p:spPr>
              <a:xfrm flipV="1">
                <a:off x="1559529" y="589031"/>
                <a:ext cx="0" cy="149733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87" name="352 Conector recto"/>
              <p:cNvCxnSpPr/>
              <p:nvPr/>
            </p:nvCxnSpPr>
            <p:spPr>
              <a:xfrm flipV="1">
                <a:off x="1009767" y="1088305"/>
                <a:ext cx="0" cy="1003618"/>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88" name="353 Forma libre"/>
              <p:cNvSpPr/>
              <p:nvPr/>
            </p:nvSpPr>
            <p:spPr>
              <a:xfrm>
                <a:off x="875131" y="482445"/>
                <a:ext cx="1076325" cy="795020"/>
              </a:xfrm>
              <a:custGeom>
                <a:avLst/>
                <a:gdLst>
                  <a:gd name="connsiteX0" fmla="*/ 0 w 1958197"/>
                  <a:gd name="connsiteY0" fmla="*/ 626934 h 626934"/>
                  <a:gd name="connsiteX1" fmla="*/ 301925 w 1958197"/>
                  <a:gd name="connsiteY1" fmla="*/ 126602 h 626934"/>
                  <a:gd name="connsiteX2" fmla="*/ 301925 w 1958197"/>
                  <a:gd name="connsiteY2" fmla="*/ 126602 h 626934"/>
                  <a:gd name="connsiteX3" fmla="*/ 1069676 w 1958197"/>
                  <a:gd name="connsiteY3" fmla="*/ 14459 h 626934"/>
                  <a:gd name="connsiteX4" fmla="*/ 1742536 w 1958197"/>
                  <a:gd name="connsiteY4" fmla="*/ 497538 h 626934"/>
                  <a:gd name="connsiteX5" fmla="*/ 1958197 w 1958197"/>
                  <a:gd name="connsiteY5" fmla="*/ 626934 h 626934"/>
                  <a:gd name="connsiteX0" fmla="*/ 0 w 1958197"/>
                  <a:gd name="connsiteY0" fmla="*/ 618443 h 618443"/>
                  <a:gd name="connsiteX1" fmla="*/ 301925 w 1958197"/>
                  <a:gd name="connsiteY1" fmla="*/ 118111 h 618443"/>
                  <a:gd name="connsiteX2" fmla="*/ 405544 w 1958197"/>
                  <a:gd name="connsiteY2" fmla="*/ 213069 h 618443"/>
                  <a:gd name="connsiteX3" fmla="*/ 1069676 w 1958197"/>
                  <a:gd name="connsiteY3" fmla="*/ 5968 h 618443"/>
                  <a:gd name="connsiteX4" fmla="*/ 1742536 w 1958197"/>
                  <a:gd name="connsiteY4" fmla="*/ 489047 h 618443"/>
                  <a:gd name="connsiteX5" fmla="*/ 1958197 w 1958197"/>
                  <a:gd name="connsiteY5" fmla="*/ 618443 h 618443"/>
                  <a:gd name="connsiteX0" fmla="*/ 0 w 1958197"/>
                  <a:gd name="connsiteY0" fmla="*/ 721998 h 721998"/>
                  <a:gd name="connsiteX1" fmla="*/ 301925 w 1958197"/>
                  <a:gd name="connsiteY1" fmla="*/ 221666 h 721998"/>
                  <a:gd name="connsiteX2" fmla="*/ 517715 w 1958197"/>
                  <a:gd name="connsiteY2" fmla="*/ 5777 h 721998"/>
                  <a:gd name="connsiteX3" fmla="*/ 1069676 w 1958197"/>
                  <a:gd name="connsiteY3" fmla="*/ 109523 h 721998"/>
                  <a:gd name="connsiteX4" fmla="*/ 1742536 w 1958197"/>
                  <a:gd name="connsiteY4" fmla="*/ 592602 h 721998"/>
                  <a:gd name="connsiteX5" fmla="*/ 1958197 w 1958197"/>
                  <a:gd name="connsiteY5" fmla="*/ 721998 h 721998"/>
                  <a:gd name="connsiteX0" fmla="*/ 0 w 1958197"/>
                  <a:gd name="connsiteY0" fmla="*/ 635404 h 635404"/>
                  <a:gd name="connsiteX1" fmla="*/ 301925 w 1958197"/>
                  <a:gd name="connsiteY1" fmla="*/ 135072 h 635404"/>
                  <a:gd name="connsiteX2" fmla="*/ 1069676 w 1958197"/>
                  <a:gd name="connsiteY2" fmla="*/ 22929 h 635404"/>
                  <a:gd name="connsiteX3" fmla="*/ 1742536 w 1958197"/>
                  <a:gd name="connsiteY3" fmla="*/ 506008 h 635404"/>
                  <a:gd name="connsiteX4" fmla="*/ 1958197 w 1958197"/>
                  <a:gd name="connsiteY4" fmla="*/ 635404 h 635404"/>
                  <a:gd name="connsiteX0" fmla="*/ 0 w 1958197"/>
                  <a:gd name="connsiteY0" fmla="*/ 655496 h 655496"/>
                  <a:gd name="connsiteX1" fmla="*/ 301925 w 1958197"/>
                  <a:gd name="connsiteY1" fmla="*/ 155164 h 655496"/>
                  <a:gd name="connsiteX2" fmla="*/ 1164590 w 1958197"/>
                  <a:gd name="connsiteY2" fmla="*/ 20092 h 655496"/>
                  <a:gd name="connsiteX3" fmla="*/ 1742536 w 1958197"/>
                  <a:gd name="connsiteY3" fmla="*/ 526100 h 655496"/>
                  <a:gd name="connsiteX4" fmla="*/ 1958197 w 1958197"/>
                  <a:gd name="connsiteY4" fmla="*/ 655496 h 655496"/>
                  <a:gd name="connsiteX0" fmla="*/ 0 w 1958197"/>
                  <a:gd name="connsiteY0" fmla="*/ 801420 h 801420"/>
                  <a:gd name="connsiteX1" fmla="*/ 301925 w 1958197"/>
                  <a:gd name="connsiteY1" fmla="*/ 301088 h 801420"/>
                  <a:gd name="connsiteX2" fmla="*/ 1173512 w 1958197"/>
                  <a:gd name="connsiteY2" fmla="*/ 10705 h 801420"/>
                  <a:gd name="connsiteX3" fmla="*/ 1742536 w 1958197"/>
                  <a:gd name="connsiteY3" fmla="*/ 672024 h 801420"/>
                  <a:gd name="connsiteX4" fmla="*/ 1958197 w 1958197"/>
                  <a:gd name="connsiteY4" fmla="*/ 801420 h 801420"/>
                  <a:gd name="connsiteX0" fmla="*/ 0 w 2087626"/>
                  <a:gd name="connsiteY0" fmla="*/ 749397 h 801108"/>
                  <a:gd name="connsiteX1" fmla="*/ 431354 w 2087626"/>
                  <a:gd name="connsiteY1" fmla="*/ 300776 h 801108"/>
                  <a:gd name="connsiteX2" fmla="*/ 1302941 w 2087626"/>
                  <a:gd name="connsiteY2" fmla="*/ 10393 h 801108"/>
                  <a:gd name="connsiteX3" fmla="*/ 1871965 w 2087626"/>
                  <a:gd name="connsiteY3" fmla="*/ 671712 h 801108"/>
                  <a:gd name="connsiteX4" fmla="*/ 2087626 w 2087626"/>
                  <a:gd name="connsiteY4" fmla="*/ 801108 h 801108"/>
                  <a:gd name="connsiteX0" fmla="*/ 0 w 2087626"/>
                  <a:gd name="connsiteY0" fmla="*/ 764828 h 816539"/>
                  <a:gd name="connsiteX1" fmla="*/ 474573 w 2087626"/>
                  <a:gd name="connsiteY1" fmla="*/ 195521 h 816539"/>
                  <a:gd name="connsiteX2" fmla="*/ 1302941 w 2087626"/>
                  <a:gd name="connsiteY2" fmla="*/ 25824 h 816539"/>
                  <a:gd name="connsiteX3" fmla="*/ 1871965 w 2087626"/>
                  <a:gd name="connsiteY3" fmla="*/ 687143 h 816539"/>
                  <a:gd name="connsiteX4" fmla="*/ 2087626 w 2087626"/>
                  <a:gd name="connsiteY4" fmla="*/ 816539 h 816539"/>
                  <a:gd name="connsiteX0" fmla="*/ 0 w 2087626"/>
                  <a:gd name="connsiteY0" fmla="*/ 742941 h 794652"/>
                  <a:gd name="connsiteX1" fmla="*/ 474573 w 2087626"/>
                  <a:gd name="connsiteY1" fmla="*/ 173634 h 794652"/>
                  <a:gd name="connsiteX2" fmla="*/ 1302941 w 2087626"/>
                  <a:gd name="connsiteY2" fmla="*/ 3937 h 794652"/>
                  <a:gd name="connsiteX3" fmla="*/ 1777057 w 2087626"/>
                  <a:gd name="connsiteY3" fmla="*/ 302696 h 794652"/>
                  <a:gd name="connsiteX4" fmla="*/ 2087626 w 2087626"/>
                  <a:gd name="connsiteY4" fmla="*/ 794652 h 794652"/>
                  <a:gd name="connsiteX0" fmla="*/ 0 w 1777057"/>
                  <a:gd name="connsiteY0" fmla="*/ 742941 h 742941"/>
                  <a:gd name="connsiteX1" fmla="*/ 474573 w 1777057"/>
                  <a:gd name="connsiteY1" fmla="*/ 173634 h 742941"/>
                  <a:gd name="connsiteX2" fmla="*/ 1302941 w 1777057"/>
                  <a:gd name="connsiteY2" fmla="*/ 3937 h 742941"/>
                  <a:gd name="connsiteX3" fmla="*/ 1777057 w 1777057"/>
                  <a:gd name="connsiteY3" fmla="*/ 302696 h 742941"/>
                  <a:gd name="connsiteX0" fmla="*/ 0 w 1854709"/>
                  <a:gd name="connsiteY0" fmla="*/ 739033 h 739033"/>
                  <a:gd name="connsiteX1" fmla="*/ 474573 w 1854709"/>
                  <a:gd name="connsiteY1" fmla="*/ 169726 h 739033"/>
                  <a:gd name="connsiteX2" fmla="*/ 1302941 w 1854709"/>
                  <a:gd name="connsiteY2" fmla="*/ 29 h 739033"/>
                  <a:gd name="connsiteX3" fmla="*/ 1854709 w 1854709"/>
                  <a:gd name="connsiteY3" fmla="*/ 177916 h 739033"/>
                  <a:gd name="connsiteX0" fmla="*/ 0 w 1854709"/>
                  <a:gd name="connsiteY0" fmla="*/ 742887 h 742887"/>
                  <a:gd name="connsiteX1" fmla="*/ 474573 w 1854709"/>
                  <a:gd name="connsiteY1" fmla="*/ 173580 h 742887"/>
                  <a:gd name="connsiteX2" fmla="*/ 1302941 w 1854709"/>
                  <a:gd name="connsiteY2" fmla="*/ 3883 h 742887"/>
                  <a:gd name="connsiteX3" fmla="*/ 1854709 w 1854709"/>
                  <a:gd name="connsiteY3" fmla="*/ 121342 h 742887"/>
                  <a:gd name="connsiteX0" fmla="*/ 0 w 1302941"/>
                  <a:gd name="connsiteY0" fmla="*/ 739004 h 739004"/>
                  <a:gd name="connsiteX1" fmla="*/ 474573 w 1302941"/>
                  <a:gd name="connsiteY1" fmla="*/ 169697 h 739004"/>
                  <a:gd name="connsiteX2" fmla="*/ 1302941 w 1302941"/>
                  <a:gd name="connsiteY2" fmla="*/ 0 h 739004"/>
                  <a:gd name="connsiteX0" fmla="*/ 0 w 1302941"/>
                  <a:gd name="connsiteY0" fmla="*/ 800904 h 800904"/>
                  <a:gd name="connsiteX1" fmla="*/ 474573 w 1302941"/>
                  <a:gd name="connsiteY1" fmla="*/ 231597 h 800904"/>
                  <a:gd name="connsiteX2" fmla="*/ 1076784 w 1302941"/>
                  <a:gd name="connsiteY2" fmla="*/ 4711 h 800904"/>
                  <a:gd name="connsiteX3" fmla="*/ 1302941 w 1302941"/>
                  <a:gd name="connsiteY3" fmla="*/ 61900 h 800904"/>
                  <a:gd name="connsiteX0" fmla="*/ 0 w 1076784"/>
                  <a:gd name="connsiteY0" fmla="*/ 796193 h 796193"/>
                  <a:gd name="connsiteX1" fmla="*/ 474573 w 1076784"/>
                  <a:gd name="connsiteY1" fmla="*/ 226886 h 796193"/>
                  <a:gd name="connsiteX2" fmla="*/ 1076784 w 1076784"/>
                  <a:gd name="connsiteY2" fmla="*/ 0 h 796193"/>
                </a:gdLst>
                <a:ahLst/>
                <a:cxnLst>
                  <a:cxn ang="0">
                    <a:pos x="connsiteX0" y="connsiteY0"/>
                  </a:cxn>
                  <a:cxn ang="0">
                    <a:pos x="connsiteX1" y="connsiteY1"/>
                  </a:cxn>
                  <a:cxn ang="0">
                    <a:pos x="connsiteX2" y="connsiteY2"/>
                  </a:cxn>
                </a:cxnLst>
                <a:rect l="l" t="t" r="r" b="b"/>
                <a:pathLst>
                  <a:path w="1076784" h="796193">
                    <a:moveTo>
                      <a:pt x="0" y="796193"/>
                    </a:moveTo>
                    <a:cubicBezTo>
                      <a:pt x="100642" y="629416"/>
                      <a:pt x="295109" y="359585"/>
                      <a:pt x="474573" y="226886"/>
                    </a:cubicBezTo>
                    <a:cubicBezTo>
                      <a:pt x="654037" y="94187"/>
                      <a:pt x="938723" y="28283"/>
                      <a:pt x="1076784" y="0"/>
                    </a:cubicBezTo>
                  </a:path>
                </a:pathLst>
              </a:custGeom>
              <a:ln w="19050"/>
            </p:spPr>
            <p:style>
              <a:lnRef idx="1">
                <a:schemeClr val="accent2"/>
              </a:lnRef>
              <a:fillRef idx="0">
                <a:schemeClr val="accent2"/>
              </a:fillRef>
              <a:effectRef idx="0">
                <a:schemeClr val="accent2"/>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cxnSp>
            <p:nvCxnSpPr>
              <p:cNvPr id="89" name="354 Conector recto"/>
              <p:cNvCxnSpPr/>
              <p:nvPr/>
            </p:nvCxnSpPr>
            <p:spPr>
              <a:xfrm flipH="1">
                <a:off x="336589" y="2092462"/>
                <a:ext cx="1915063" cy="0"/>
              </a:xfrm>
              <a:prstGeom prst="line">
                <a:avLst/>
              </a:prstGeom>
            </p:spPr>
            <p:style>
              <a:lnRef idx="1">
                <a:schemeClr val="dk1"/>
              </a:lnRef>
              <a:fillRef idx="0">
                <a:schemeClr val="dk1"/>
              </a:fillRef>
              <a:effectRef idx="0">
                <a:schemeClr val="dk1"/>
              </a:effectRef>
              <a:fontRef idx="minor">
                <a:schemeClr val="tx1"/>
              </a:fontRef>
            </p:style>
          </p:cxnSp>
        </p:grpSp>
      </p:grpSp>
      <p:grpSp>
        <p:nvGrpSpPr>
          <p:cNvPr id="108" name="355 Grupo"/>
          <p:cNvGrpSpPr/>
          <p:nvPr/>
        </p:nvGrpSpPr>
        <p:grpSpPr>
          <a:xfrm>
            <a:off x="5244905" y="4886642"/>
            <a:ext cx="1782898" cy="1905633"/>
            <a:chOff x="-63604" y="0"/>
            <a:chExt cx="2315256" cy="2372359"/>
          </a:xfrm>
        </p:grpSpPr>
        <p:grpSp>
          <p:nvGrpSpPr>
            <p:cNvPr id="109" name="356 Grupo"/>
            <p:cNvGrpSpPr/>
            <p:nvPr/>
          </p:nvGrpSpPr>
          <p:grpSpPr>
            <a:xfrm>
              <a:off x="997527" y="587828"/>
              <a:ext cx="546735" cy="495316"/>
              <a:chOff x="7706" y="-4787"/>
              <a:chExt cx="546735" cy="495316"/>
            </a:xfrm>
          </p:grpSpPr>
          <p:cxnSp>
            <p:nvCxnSpPr>
              <p:cNvPr id="141" name="357 Conector recto"/>
              <p:cNvCxnSpPr/>
              <p:nvPr/>
            </p:nvCxnSpPr>
            <p:spPr>
              <a:xfrm>
                <a:off x="12700" y="0"/>
                <a:ext cx="0" cy="490529"/>
              </a:xfrm>
              <a:prstGeom prst="line">
                <a:avLst/>
              </a:prstGeom>
            </p:spPr>
            <p:style>
              <a:lnRef idx="1">
                <a:schemeClr val="accent3"/>
              </a:lnRef>
              <a:fillRef idx="0">
                <a:schemeClr val="accent3"/>
              </a:fillRef>
              <a:effectRef idx="0">
                <a:schemeClr val="accent3"/>
              </a:effectRef>
              <a:fontRef idx="minor">
                <a:schemeClr val="tx1"/>
              </a:fontRef>
            </p:style>
          </p:cxnSp>
          <p:cxnSp>
            <p:nvCxnSpPr>
              <p:cNvPr id="142" name="358 Conector recto"/>
              <p:cNvCxnSpPr/>
              <p:nvPr/>
            </p:nvCxnSpPr>
            <p:spPr>
              <a:xfrm flipH="1">
                <a:off x="7706" y="-4787"/>
                <a:ext cx="546735"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43" name="359 Conector recto"/>
              <p:cNvCxnSpPr/>
              <p:nvPr/>
            </p:nvCxnSpPr>
            <p:spPr>
              <a:xfrm flipH="1">
                <a:off x="19050" y="-4787"/>
                <a:ext cx="257436" cy="430731"/>
              </a:xfrm>
              <a:prstGeom prst="line">
                <a:avLst/>
              </a:prstGeom>
            </p:spPr>
            <p:style>
              <a:lnRef idx="1">
                <a:schemeClr val="accent3"/>
              </a:lnRef>
              <a:fillRef idx="0">
                <a:schemeClr val="accent3"/>
              </a:fillRef>
              <a:effectRef idx="0">
                <a:schemeClr val="accent3"/>
              </a:effectRef>
              <a:fontRef idx="minor">
                <a:schemeClr val="tx1"/>
              </a:fontRef>
            </p:style>
          </p:cxnSp>
          <p:cxnSp>
            <p:nvCxnSpPr>
              <p:cNvPr id="144" name="360 Conector recto"/>
              <p:cNvCxnSpPr/>
              <p:nvPr/>
            </p:nvCxnSpPr>
            <p:spPr>
              <a:xfrm flipH="1">
                <a:off x="12700" y="0"/>
                <a:ext cx="193040" cy="323008"/>
              </a:xfrm>
              <a:prstGeom prst="line">
                <a:avLst/>
              </a:prstGeom>
            </p:spPr>
            <p:style>
              <a:lnRef idx="1">
                <a:schemeClr val="accent3"/>
              </a:lnRef>
              <a:fillRef idx="0">
                <a:schemeClr val="accent3"/>
              </a:fillRef>
              <a:effectRef idx="0">
                <a:schemeClr val="accent3"/>
              </a:effectRef>
              <a:fontRef idx="minor">
                <a:schemeClr val="tx1"/>
              </a:fontRef>
            </p:style>
          </p:cxnSp>
          <p:cxnSp>
            <p:nvCxnSpPr>
              <p:cNvPr id="145" name="361 Conector recto"/>
              <p:cNvCxnSpPr/>
              <p:nvPr/>
            </p:nvCxnSpPr>
            <p:spPr>
              <a:xfrm flipH="1">
                <a:off x="12700" y="-4787"/>
                <a:ext cx="130437" cy="217960"/>
              </a:xfrm>
              <a:prstGeom prst="line">
                <a:avLst/>
              </a:prstGeom>
            </p:spPr>
            <p:style>
              <a:lnRef idx="1">
                <a:schemeClr val="accent3"/>
              </a:lnRef>
              <a:fillRef idx="0">
                <a:schemeClr val="accent3"/>
              </a:fillRef>
              <a:effectRef idx="0">
                <a:schemeClr val="accent3"/>
              </a:effectRef>
              <a:fontRef idx="minor">
                <a:schemeClr val="tx1"/>
              </a:fontRef>
            </p:style>
          </p:cxnSp>
          <p:cxnSp>
            <p:nvCxnSpPr>
              <p:cNvPr id="146" name="362 Conector recto"/>
              <p:cNvCxnSpPr/>
              <p:nvPr/>
            </p:nvCxnSpPr>
            <p:spPr>
              <a:xfrm flipH="1">
                <a:off x="12700" y="0"/>
                <a:ext cx="53340" cy="88900"/>
              </a:xfrm>
              <a:prstGeom prst="line">
                <a:avLst/>
              </a:prstGeom>
            </p:spPr>
            <p:style>
              <a:lnRef idx="1">
                <a:schemeClr val="accent3"/>
              </a:lnRef>
              <a:fillRef idx="0">
                <a:schemeClr val="accent3"/>
              </a:fillRef>
              <a:effectRef idx="0">
                <a:schemeClr val="accent3"/>
              </a:effectRef>
              <a:fontRef idx="minor">
                <a:schemeClr val="tx1"/>
              </a:fontRef>
            </p:style>
          </p:cxnSp>
        </p:grpSp>
        <p:grpSp>
          <p:nvGrpSpPr>
            <p:cNvPr id="110" name="363 Grupo"/>
            <p:cNvGrpSpPr/>
            <p:nvPr/>
          </p:nvGrpSpPr>
          <p:grpSpPr>
            <a:xfrm>
              <a:off x="-63604" y="0"/>
              <a:ext cx="2315256" cy="2372359"/>
              <a:chOff x="-63604" y="0"/>
              <a:chExt cx="2315256" cy="2372602"/>
            </a:xfrm>
          </p:grpSpPr>
          <p:cxnSp>
            <p:nvCxnSpPr>
              <p:cNvPr id="111" name="364 Conector recto"/>
              <p:cNvCxnSpPr/>
              <p:nvPr/>
            </p:nvCxnSpPr>
            <p:spPr>
              <a:xfrm>
                <a:off x="426346" y="0"/>
                <a:ext cx="0" cy="2182483"/>
              </a:xfrm>
              <a:prstGeom prst="line">
                <a:avLst/>
              </a:prstGeom>
            </p:spPr>
            <p:style>
              <a:lnRef idx="1">
                <a:schemeClr val="dk1"/>
              </a:lnRef>
              <a:fillRef idx="0">
                <a:schemeClr val="dk1"/>
              </a:fillRef>
              <a:effectRef idx="0">
                <a:schemeClr val="dk1"/>
              </a:effectRef>
              <a:fontRef idx="minor">
                <a:schemeClr val="tx1"/>
              </a:fontRef>
            </p:style>
          </p:cxnSp>
          <p:cxnSp>
            <p:nvCxnSpPr>
              <p:cNvPr id="112" name="365 Conector recto"/>
              <p:cNvCxnSpPr/>
              <p:nvPr/>
            </p:nvCxnSpPr>
            <p:spPr>
              <a:xfrm>
                <a:off x="426346" y="1082695"/>
                <a:ext cx="587829"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13" name="366 Conector recto"/>
              <p:cNvCxnSpPr/>
              <p:nvPr/>
            </p:nvCxnSpPr>
            <p:spPr>
              <a:xfrm>
                <a:off x="426346" y="589031"/>
                <a:ext cx="1130300" cy="0"/>
              </a:xfrm>
              <a:prstGeom prst="line">
                <a:avLst/>
              </a:prstGeom>
              <a:ln>
                <a:prstDash val="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4" name="367 Cuadro de texto"/>
                  <p:cNvSpPr txBox="1"/>
                  <p:nvPr/>
                </p:nvSpPr>
                <p:spPr>
                  <a:xfrm>
                    <a:off x="82254" y="908764"/>
                    <a:ext cx="344095" cy="359311"/>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p>
                            <m:sSupPr>
                              <m:ctrlPr>
                                <a:rPr lang="es-ES" sz="900" i="1">
                                  <a:effectLst/>
                                  <a:latin typeface="Cambria Math"/>
                                  <a:ea typeface="Calibri"/>
                                  <a:cs typeface="Times New Roman"/>
                                </a:rPr>
                              </m:ctrlPr>
                            </m:sSupPr>
                            <m:e>
                              <m:acc>
                                <m:accPr>
                                  <m:chr m:val="̇"/>
                                  <m:ctrlPr>
                                    <a:rPr lang="es-ES" sz="900" i="1">
                                      <a:effectLst/>
                                      <a:latin typeface="Cambria Math"/>
                                      <a:ea typeface="Calibri"/>
                                      <a:cs typeface="Times New Roman"/>
                                    </a:rPr>
                                  </m:ctrlPr>
                                </m:accPr>
                                <m:e>
                                  <m:r>
                                    <a:rPr lang="es-ES" sz="900" i="1">
                                      <a:effectLst/>
                                      <a:latin typeface="Cambria Math"/>
                                      <a:ea typeface="Calibri"/>
                                      <a:cs typeface="Times New Roman"/>
                                    </a:rPr>
                                    <m:t>𝑄</m:t>
                                  </m:r>
                                </m:e>
                              </m:acc>
                            </m:e>
                            <m:sup>
                              <m:r>
                                <a:rPr lang="es-ES" sz="900" i="1">
                                  <a:effectLst/>
                                  <a:latin typeface="Cambria Math"/>
                                  <a:ea typeface="Calibri"/>
                                  <a:cs typeface="Times New Roman"/>
                                </a:rPr>
                                <m:t>𝑛</m:t>
                              </m:r>
                            </m:sup>
                          </m:sSup>
                        </m:oMath>
                      </m:oMathPara>
                    </a14:m>
                    <a:endParaRPr lang="es-ES" sz="1100">
                      <a:effectLst/>
                      <a:ea typeface="Calibri"/>
                      <a:cs typeface="Times New Roman"/>
                    </a:endParaRPr>
                  </a:p>
                </p:txBody>
              </p:sp>
            </mc:Choice>
            <mc:Fallback xmlns="">
              <p:sp>
                <p:nvSpPr>
                  <p:cNvPr id="114" name="367 Cuadro de texto"/>
                  <p:cNvSpPr txBox="1">
                    <a:spLocks noRot="1" noChangeAspect="1" noMove="1" noResize="1" noEditPoints="1" noAdjustHandles="1" noChangeArrowheads="1" noChangeShapeType="1" noTextEdit="1"/>
                  </p:cNvSpPr>
                  <p:nvPr/>
                </p:nvSpPr>
                <p:spPr>
                  <a:xfrm>
                    <a:off x="82254" y="908764"/>
                    <a:ext cx="344095" cy="359311"/>
                  </a:xfrm>
                  <a:prstGeom prst="rect">
                    <a:avLst/>
                  </a:prstGeom>
                  <a:blipFill rotWithShape="1">
                    <a:blip r:embed="rId11"/>
                    <a:stretch>
                      <a:fillRect/>
                    </a:stretch>
                  </a:blipFill>
                  <a:ln w="6350">
                    <a:noFill/>
                  </a:ln>
                  <a:effectLst/>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5" name="368 Cuadro de texto"/>
                  <p:cNvSpPr txBox="1"/>
                  <p:nvPr/>
                </p:nvSpPr>
                <p:spPr>
                  <a:xfrm>
                    <a:off x="-63604" y="431956"/>
                    <a:ext cx="489950" cy="37391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p>
                            <m:sSupPr>
                              <m:ctrlPr>
                                <a:rPr lang="es-ES" sz="900" i="1">
                                  <a:effectLst/>
                                  <a:latin typeface="Cambria Math"/>
                                  <a:ea typeface="Calibri"/>
                                  <a:cs typeface="Times New Roman"/>
                                </a:rPr>
                              </m:ctrlPr>
                            </m:sSupPr>
                            <m:e>
                              <m:acc>
                                <m:accPr>
                                  <m:chr m:val="̇"/>
                                  <m:ctrlPr>
                                    <a:rPr lang="es-ES" sz="900" i="1">
                                      <a:effectLst/>
                                      <a:latin typeface="Cambria Math"/>
                                      <a:ea typeface="Calibri"/>
                                      <a:cs typeface="Times New Roman"/>
                                    </a:rPr>
                                  </m:ctrlPr>
                                </m:accPr>
                                <m:e>
                                  <m:r>
                                    <a:rPr lang="es-ES" sz="900" i="1">
                                      <a:effectLst/>
                                      <a:latin typeface="Cambria Math"/>
                                      <a:ea typeface="Calibri"/>
                                      <a:cs typeface="Times New Roman"/>
                                    </a:rPr>
                                    <m:t>𝑄</m:t>
                                  </m:r>
                                </m:e>
                              </m:acc>
                            </m:e>
                            <m:sup>
                              <m:r>
                                <a:rPr lang="es-ES" sz="900" i="1">
                                  <a:effectLst/>
                                  <a:latin typeface="Cambria Math"/>
                                  <a:ea typeface="Calibri"/>
                                  <a:cs typeface="Times New Roman"/>
                                </a:rPr>
                                <m:t>𝑛</m:t>
                              </m:r>
                              <m:r>
                                <a:rPr lang="es-ES" sz="900" i="1">
                                  <a:effectLst/>
                                  <a:latin typeface="Cambria Math"/>
                                  <a:ea typeface="Calibri"/>
                                  <a:cs typeface="Times New Roman"/>
                                </a:rPr>
                                <m:t>+1</m:t>
                              </m:r>
                            </m:sup>
                          </m:sSup>
                        </m:oMath>
                      </m:oMathPara>
                    </a14:m>
                    <a:endParaRPr lang="es-ES" sz="1100">
                      <a:effectLst/>
                      <a:ea typeface="Calibri"/>
                      <a:cs typeface="Times New Roman"/>
                    </a:endParaRPr>
                  </a:p>
                </p:txBody>
              </p:sp>
            </mc:Choice>
            <mc:Fallback xmlns="">
              <p:sp>
                <p:nvSpPr>
                  <p:cNvPr id="115" name="368 Cuadro de texto"/>
                  <p:cNvSpPr txBox="1">
                    <a:spLocks noRot="1" noChangeAspect="1" noMove="1" noResize="1" noEditPoints="1" noAdjustHandles="1" noChangeArrowheads="1" noChangeShapeType="1" noTextEdit="1"/>
                  </p:cNvSpPr>
                  <p:nvPr/>
                </p:nvSpPr>
                <p:spPr>
                  <a:xfrm>
                    <a:off x="-63604" y="431956"/>
                    <a:ext cx="489950" cy="373915"/>
                  </a:xfrm>
                  <a:prstGeom prst="rect">
                    <a:avLst/>
                  </a:prstGeom>
                  <a:blipFill rotWithShape="1">
                    <a:blip r:embed="rId12"/>
                    <a:stretch>
                      <a:fillRect/>
                    </a:stretch>
                  </a:blipFill>
                  <a:ln w="6350">
                    <a:noFill/>
                  </a:ln>
                  <a:effectLst/>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6" name="369 Cuadro de texto"/>
                  <p:cNvSpPr txBox="1"/>
                  <p:nvPr/>
                </p:nvSpPr>
                <p:spPr>
                  <a:xfrm>
                    <a:off x="796594" y="2081242"/>
                    <a:ext cx="344095" cy="2857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p>
                            <m:sSupPr>
                              <m:ctrlPr>
                                <a:rPr lang="es-ES" sz="900" i="1">
                                  <a:effectLst/>
                                  <a:latin typeface="Cambria Math"/>
                                  <a:ea typeface="Calibri"/>
                                  <a:cs typeface="Times New Roman"/>
                                </a:rPr>
                              </m:ctrlPr>
                            </m:sSupPr>
                            <m:e>
                              <m:r>
                                <a:rPr lang="es-ES" sz="900" i="1">
                                  <a:effectLst/>
                                  <a:latin typeface="Cambria Math"/>
                                  <a:ea typeface="Calibri"/>
                                  <a:cs typeface="Times New Roman"/>
                                </a:rPr>
                                <m:t>𝑡</m:t>
                              </m:r>
                            </m:e>
                            <m:sup>
                              <m:r>
                                <a:rPr lang="es-ES" sz="900" i="1">
                                  <a:effectLst/>
                                  <a:latin typeface="Cambria Math"/>
                                  <a:ea typeface="Calibri"/>
                                  <a:cs typeface="Times New Roman"/>
                                </a:rPr>
                                <m:t>𝑛</m:t>
                              </m:r>
                            </m:sup>
                          </m:sSup>
                        </m:oMath>
                      </m:oMathPara>
                    </a14:m>
                    <a:endParaRPr lang="es-ES" sz="1100">
                      <a:effectLst/>
                      <a:ea typeface="Calibri"/>
                      <a:cs typeface="Times New Roman"/>
                    </a:endParaRPr>
                  </a:p>
                </p:txBody>
              </p:sp>
            </mc:Choice>
            <mc:Fallback xmlns="">
              <p:sp>
                <p:nvSpPr>
                  <p:cNvPr id="116" name="369 Cuadro de texto"/>
                  <p:cNvSpPr txBox="1">
                    <a:spLocks noRot="1" noChangeAspect="1" noMove="1" noResize="1" noEditPoints="1" noAdjustHandles="1" noChangeArrowheads="1" noChangeShapeType="1" noTextEdit="1"/>
                  </p:cNvSpPr>
                  <p:nvPr/>
                </p:nvSpPr>
                <p:spPr>
                  <a:xfrm>
                    <a:off x="796594" y="2081242"/>
                    <a:ext cx="344095" cy="285750"/>
                  </a:xfrm>
                  <a:prstGeom prst="rect">
                    <a:avLst/>
                  </a:prstGeom>
                  <a:blipFill rotWithShape="1">
                    <a:blip r:embed="rId13"/>
                    <a:stretch>
                      <a:fillRect/>
                    </a:stretch>
                  </a:blipFill>
                  <a:ln w="6350">
                    <a:noFill/>
                  </a:ln>
                  <a:effectLst/>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7" name="370 Cuadro de texto"/>
                  <p:cNvSpPr txBox="1"/>
                  <p:nvPr/>
                </p:nvSpPr>
                <p:spPr>
                  <a:xfrm>
                    <a:off x="1295867" y="2086852"/>
                    <a:ext cx="422695" cy="2857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p>
                            <m:sSupPr>
                              <m:ctrlPr>
                                <a:rPr lang="es-ES" sz="900" i="1">
                                  <a:effectLst/>
                                  <a:latin typeface="Cambria Math"/>
                                  <a:ea typeface="Calibri"/>
                                  <a:cs typeface="Times New Roman"/>
                                </a:rPr>
                              </m:ctrlPr>
                            </m:sSupPr>
                            <m:e>
                              <m:r>
                                <a:rPr lang="es-ES" sz="900" i="1">
                                  <a:effectLst/>
                                  <a:latin typeface="Cambria Math"/>
                                  <a:ea typeface="Calibri"/>
                                  <a:cs typeface="Times New Roman"/>
                                </a:rPr>
                                <m:t>𝑡</m:t>
                              </m:r>
                            </m:e>
                            <m:sup>
                              <m:r>
                                <a:rPr lang="es-ES" sz="900" i="1">
                                  <a:effectLst/>
                                  <a:latin typeface="Cambria Math"/>
                                  <a:ea typeface="Calibri"/>
                                  <a:cs typeface="Times New Roman"/>
                                </a:rPr>
                                <m:t>𝑛</m:t>
                              </m:r>
                              <m:r>
                                <a:rPr lang="es-ES" sz="900" i="1">
                                  <a:effectLst/>
                                  <a:latin typeface="Cambria Math"/>
                                  <a:ea typeface="Calibri"/>
                                  <a:cs typeface="Times New Roman"/>
                                </a:rPr>
                                <m:t>+1</m:t>
                              </m:r>
                            </m:sup>
                          </m:sSup>
                        </m:oMath>
                      </m:oMathPara>
                    </a14:m>
                    <a:endParaRPr lang="es-ES" sz="1100">
                      <a:effectLst/>
                      <a:ea typeface="Calibri"/>
                      <a:cs typeface="Times New Roman"/>
                    </a:endParaRPr>
                  </a:p>
                </p:txBody>
              </p:sp>
            </mc:Choice>
            <mc:Fallback xmlns="">
              <p:sp>
                <p:nvSpPr>
                  <p:cNvPr id="117" name="370 Cuadro de texto"/>
                  <p:cNvSpPr txBox="1">
                    <a:spLocks noRot="1" noChangeAspect="1" noMove="1" noResize="1" noEditPoints="1" noAdjustHandles="1" noChangeArrowheads="1" noChangeShapeType="1" noTextEdit="1"/>
                  </p:cNvSpPr>
                  <p:nvPr/>
                </p:nvSpPr>
                <p:spPr>
                  <a:xfrm>
                    <a:off x="1295867" y="2086852"/>
                    <a:ext cx="422695" cy="285750"/>
                  </a:xfrm>
                  <a:prstGeom prst="rect">
                    <a:avLst/>
                  </a:prstGeom>
                  <a:blipFill rotWithShape="1">
                    <a:blip r:embed="rId14"/>
                    <a:stretch>
                      <a:fillRect r="-5556"/>
                    </a:stretch>
                  </a:blipFill>
                  <a:ln w="6350">
                    <a:noFill/>
                  </a:ln>
                  <a:effectLst/>
                </p:spPr>
                <p:txBody>
                  <a:bodyPr/>
                  <a:lstStyle/>
                  <a:p>
                    <a:r>
                      <a:rPr lang="es-ES">
                        <a:noFill/>
                      </a:rPr>
                      <a:t> </a:t>
                    </a:r>
                  </a:p>
                </p:txBody>
              </p:sp>
            </mc:Fallback>
          </mc:AlternateContent>
          <p:grpSp>
            <p:nvGrpSpPr>
              <p:cNvPr id="118" name="371 Grupo"/>
              <p:cNvGrpSpPr/>
              <p:nvPr/>
            </p:nvGrpSpPr>
            <p:grpSpPr>
              <a:xfrm>
                <a:off x="1003643" y="590550"/>
                <a:ext cx="564225" cy="1499512"/>
                <a:chOff x="-514" y="-37750"/>
                <a:chExt cx="564225" cy="1499512"/>
              </a:xfrm>
            </p:grpSpPr>
            <p:cxnSp>
              <p:nvCxnSpPr>
                <p:cNvPr id="123" name="372 Conector recto"/>
                <p:cNvCxnSpPr/>
                <p:nvPr/>
              </p:nvCxnSpPr>
              <p:spPr>
                <a:xfrm flipH="1">
                  <a:off x="11220" y="0"/>
                  <a:ext cx="542925" cy="908050"/>
                </a:xfrm>
                <a:prstGeom prst="line">
                  <a:avLst/>
                </a:prstGeom>
              </p:spPr>
              <p:style>
                <a:lnRef idx="1">
                  <a:schemeClr val="accent3"/>
                </a:lnRef>
                <a:fillRef idx="0">
                  <a:schemeClr val="accent3"/>
                </a:fillRef>
                <a:effectRef idx="0">
                  <a:schemeClr val="accent3"/>
                </a:effectRef>
                <a:fontRef idx="minor">
                  <a:schemeClr val="tx1"/>
                </a:fontRef>
              </p:style>
            </p:cxnSp>
            <p:cxnSp>
              <p:nvCxnSpPr>
                <p:cNvPr id="124" name="373 Conector recto"/>
                <p:cNvCxnSpPr/>
                <p:nvPr/>
              </p:nvCxnSpPr>
              <p:spPr>
                <a:xfrm flipH="1">
                  <a:off x="-514" y="-37750"/>
                  <a:ext cx="508015" cy="849922"/>
                </a:xfrm>
                <a:prstGeom prst="line">
                  <a:avLst/>
                </a:prstGeom>
              </p:spPr>
              <p:style>
                <a:lnRef idx="1">
                  <a:schemeClr val="accent3"/>
                </a:lnRef>
                <a:fillRef idx="0">
                  <a:schemeClr val="accent3"/>
                </a:fillRef>
                <a:effectRef idx="0">
                  <a:schemeClr val="accent3"/>
                </a:effectRef>
                <a:fontRef idx="minor">
                  <a:schemeClr val="tx1"/>
                </a:fontRef>
              </p:style>
            </p:cxnSp>
            <p:cxnSp>
              <p:nvCxnSpPr>
                <p:cNvPr id="125" name="374 Conector recto"/>
                <p:cNvCxnSpPr/>
                <p:nvPr/>
              </p:nvCxnSpPr>
              <p:spPr>
                <a:xfrm flipH="1">
                  <a:off x="5352" y="-37750"/>
                  <a:ext cx="444273" cy="742892"/>
                </a:xfrm>
                <a:prstGeom prst="line">
                  <a:avLst/>
                </a:prstGeom>
              </p:spPr>
              <p:style>
                <a:lnRef idx="1">
                  <a:schemeClr val="accent3"/>
                </a:lnRef>
                <a:fillRef idx="0">
                  <a:schemeClr val="accent3"/>
                </a:fillRef>
                <a:effectRef idx="0">
                  <a:schemeClr val="accent3"/>
                </a:effectRef>
                <a:fontRef idx="minor">
                  <a:schemeClr val="tx1"/>
                </a:fontRef>
              </p:style>
            </p:cxnSp>
            <p:cxnSp>
              <p:nvCxnSpPr>
                <p:cNvPr id="126" name="375 Conector recto"/>
                <p:cNvCxnSpPr/>
                <p:nvPr/>
              </p:nvCxnSpPr>
              <p:spPr>
                <a:xfrm flipH="1">
                  <a:off x="5093" y="-37750"/>
                  <a:ext cx="374946" cy="6271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27" name="376 Conector recto"/>
                <p:cNvCxnSpPr/>
                <p:nvPr/>
              </p:nvCxnSpPr>
              <p:spPr>
                <a:xfrm flipH="1">
                  <a:off x="-195" y="-37415"/>
                  <a:ext cx="325305" cy="543674"/>
                </a:xfrm>
                <a:prstGeom prst="line">
                  <a:avLst/>
                </a:prstGeom>
              </p:spPr>
              <p:style>
                <a:lnRef idx="1">
                  <a:schemeClr val="accent3"/>
                </a:lnRef>
                <a:fillRef idx="0">
                  <a:schemeClr val="accent3"/>
                </a:fillRef>
                <a:effectRef idx="0">
                  <a:schemeClr val="accent3"/>
                </a:effectRef>
                <a:fontRef idx="minor">
                  <a:schemeClr val="tx1"/>
                </a:fontRef>
              </p:style>
            </p:cxnSp>
            <p:cxnSp>
              <p:nvCxnSpPr>
                <p:cNvPr id="128" name="377 Conector recto"/>
                <p:cNvCxnSpPr/>
                <p:nvPr/>
              </p:nvCxnSpPr>
              <p:spPr>
                <a:xfrm flipH="1">
                  <a:off x="5610" y="100976"/>
                  <a:ext cx="546882" cy="914400"/>
                </a:xfrm>
                <a:prstGeom prst="line">
                  <a:avLst/>
                </a:prstGeom>
              </p:spPr>
              <p:style>
                <a:lnRef idx="1">
                  <a:schemeClr val="accent3"/>
                </a:lnRef>
                <a:fillRef idx="0">
                  <a:schemeClr val="accent3"/>
                </a:fillRef>
                <a:effectRef idx="0">
                  <a:schemeClr val="accent3"/>
                </a:effectRef>
                <a:fontRef idx="minor">
                  <a:schemeClr val="tx1"/>
                </a:fontRef>
              </p:style>
            </p:cxnSp>
            <p:cxnSp>
              <p:nvCxnSpPr>
                <p:cNvPr id="129" name="378 Conector recto"/>
                <p:cNvCxnSpPr/>
                <p:nvPr/>
              </p:nvCxnSpPr>
              <p:spPr>
                <a:xfrm flipH="1">
                  <a:off x="5610" y="196343"/>
                  <a:ext cx="546882" cy="914400"/>
                </a:xfrm>
                <a:prstGeom prst="line">
                  <a:avLst/>
                </a:prstGeom>
              </p:spPr>
              <p:style>
                <a:lnRef idx="1">
                  <a:schemeClr val="accent3"/>
                </a:lnRef>
                <a:fillRef idx="0">
                  <a:schemeClr val="accent3"/>
                </a:fillRef>
                <a:effectRef idx="0">
                  <a:schemeClr val="accent3"/>
                </a:effectRef>
                <a:fontRef idx="minor">
                  <a:schemeClr val="tx1"/>
                </a:fontRef>
              </p:style>
            </p:cxnSp>
            <p:cxnSp>
              <p:nvCxnSpPr>
                <p:cNvPr id="130" name="379 Conector recto"/>
                <p:cNvCxnSpPr/>
                <p:nvPr/>
              </p:nvCxnSpPr>
              <p:spPr>
                <a:xfrm flipH="1">
                  <a:off x="5610" y="286100"/>
                  <a:ext cx="546735" cy="914400"/>
                </a:xfrm>
                <a:prstGeom prst="line">
                  <a:avLst/>
                </a:prstGeom>
              </p:spPr>
              <p:style>
                <a:lnRef idx="1">
                  <a:schemeClr val="accent3"/>
                </a:lnRef>
                <a:fillRef idx="0">
                  <a:schemeClr val="accent3"/>
                </a:fillRef>
                <a:effectRef idx="0">
                  <a:schemeClr val="accent3"/>
                </a:effectRef>
                <a:fontRef idx="minor">
                  <a:schemeClr val="tx1"/>
                </a:fontRef>
              </p:style>
            </p:cxnSp>
            <p:cxnSp>
              <p:nvCxnSpPr>
                <p:cNvPr id="131" name="380 Conector recto"/>
                <p:cNvCxnSpPr/>
                <p:nvPr/>
              </p:nvCxnSpPr>
              <p:spPr>
                <a:xfrm flipH="1">
                  <a:off x="16829" y="392687"/>
                  <a:ext cx="546882" cy="914400"/>
                </a:xfrm>
                <a:prstGeom prst="line">
                  <a:avLst/>
                </a:prstGeom>
              </p:spPr>
              <p:style>
                <a:lnRef idx="1">
                  <a:schemeClr val="accent3"/>
                </a:lnRef>
                <a:fillRef idx="0">
                  <a:schemeClr val="accent3"/>
                </a:fillRef>
                <a:effectRef idx="0">
                  <a:schemeClr val="accent3"/>
                </a:effectRef>
                <a:fontRef idx="minor">
                  <a:schemeClr val="tx1"/>
                </a:fontRef>
              </p:style>
            </p:cxnSp>
            <p:cxnSp>
              <p:nvCxnSpPr>
                <p:cNvPr id="132" name="381 Conector recto"/>
                <p:cNvCxnSpPr/>
                <p:nvPr/>
              </p:nvCxnSpPr>
              <p:spPr>
                <a:xfrm flipH="1">
                  <a:off x="0" y="504883"/>
                  <a:ext cx="546735" cy="914400"/>
                </a:xfrm>
                <a:prstGeom prst="line">
                  <a:avLst/>
                </a:prstGeom>
              </p:spPr>
              <p:style>
                <a:lnRef idx="1">
                  <a:schemeClr val="accent3"/>
                </a:lnRef>
                <a:fillRef idx="0">
                  <a:schemeClr val="accent3"/>
                </a:fillRef>
                <a:effectRef idx="0">
                  <a:schemeClr val="accent3"/>
                </a:effectRef>
                <a:fontRef idx="minor">
                  <a:schemeClr val="tx1"/>
                </a:fontRef>
              </p:style>
            </p:cxnSp>
            <p:cxnSp>
              <p:nvCxnSpPr>
                <p:cNvPr id="133" name="382 Conector recto"/>
                <p:cNvCxnSpPr/>
                <p:nvPr/>
              </p:nvCxnSpPr>
              <p:spPr>
                <a:xfrm flipH="1">
                  <a:off x="44878" y="600250"/>
                  <a:ext cx="507999" cy="849381"/>
                </a:xfrm>
                <a:prstGeom prst="line">
                  <a:avLst/>
                </a:prstGeom>
              </p:spPr>
              <p:style>
                <a:lnRef idx="1">
                  <a:schemeClr val="accent3"/>
                </a:lnRef>
                <a:fillRef idx="0">
                  <a:schemeClr val="accent3"/>
                </a:fillRef>
                <a:effectRef idx="0">
                  <a:schemeClr val="accent3"/>
                </a:effectRef>
                <a:fontRef idx="minor">
                  <a:schemeClr val="tx1"/>
                </a:fontRef>
              </p:style>
            </p:cxnSp>
            <p:cxnSp>
              <p:nvCxnSpPr>
                <p:cNvPr id="134" name="383 Conector recto"/>
                <p:cNvCxnSpPr/>
                <p:nvPr/>
              </p:nvCxnSpPr>
              <p:spPr>
                <a:xfrm flipH="1">
                  <a:off x="100977" y="706837"/>
                  <a:ext cx="450849" cy="754426"/>
                </a:xfrm>
                <a:prstGeom prst="line">
                  <a:avLst/>
                </a:prstGeom>
              </p:spPr>
              <p:style>
                <a:lnRef idx="1">
                  <a:schemeClr val="accent3"/>
                </a:lnRef>
                <a:fillRef idx="0">
                  <a:schemeClr val="accent3"/>
                </a:fillRef>
                <a:effectRef idx="0">
                  <a:schemeClr val="accent3"/>
                </a:effectRef>
                <a:fontRef idx="minor">
                  <a:schemeClr val="tx1"/>
                </a:fontRef>
              </p:style>
            </p:cxnSp>
            <p:cxnSp>
              <p:nvCxnSpPr>
                <p:cNvPr id="135" name="384 Conector recto"/>
                <p:cNvCxnSpPr/>
                <p:nvPr/>
              </p:nvCxnSpPr>
              <p:spPr>
                <a:xfrm flipH="1">
                  <a:off x="173904" y="847082"/>
                  <a:ext cx="365760" cy="614680"/>
                </a:xfrm>
                <a:prstGeom prst="line">
                  <a:avLst/>
                </a:prstGeom>
              </p:spPr>
              <p:style>
                <a:lnRef idx="1">
                  <a:schemeClr val="accent3"/>
                </a:lnRef>
                <a:fillRef idx="0">
                  <a:schemeClr val="accent3"/>
                </a:fillRef>
                <a:effectRef idx="0">
                  <a:schemeClr val="accent3"/>
                </a:effectRef>
                <a:fontRef idx="minor">
                  <a:schemeClr val="tx1"/>
                </a:fontRef>
              </p:style>
            </p:cxnSp>
            <p:cxnSp>
              <p:nvCxnSpPr>
                <p:cNvPr id="136" name="385 Conector recto"/>
                <p:cNvCxnSpPr/>
                <p:nvPr/>
              </p:nvCxnSpPr>
              <p:spPr>
                <a:xfrm flipH="1">
                  <a:off x="235612" y="948059"/>
                  <a:ext cx="305833" cy="513080"/>
                </a:xfrm>
                <a:prstGeom prst="line">
                  <a:avLst/>
                </a:prstGeom>
              </p:spPr>
              <p:style>
                <a:lnRef idx="1">
                  <a:schemeClr val="accent3"/>
                </a:lnRef>
                <a:fillRef idx="0">
                  <a:schemeClr val="accent3"/>
                </a:fillRef>
                <a:effectRef idx="0">
                  <a:schemeClr val="accent3"/>
                </a:effectRef>
                <a:fontRef idx="minor">
                  <a:schemeClr val="tx1"/>
                </a:fontRef>
              </p:style>
            </p:cxnSp>
            <p:cxnSp>
              <p:nvCxnSpPr>
                <p:cNvPr id="137" name="386 Conector recto"/>
                <p:cNvCxnSpPr/>
                <p:nvPr/>
              </p:nvCxnSpPr>
              <p:spPr>
                <a:xfrm flipH="1">
                  <a:off x="325369" y="1071475"/>
                  <a:ext cx="225862" cy="379730"/>
                </a:xfrm>
                <a:prstGeom prst="line">
                  <a:avLst/>
                </a:prstGeom>
              </p:spPr>
              <p:style>
                <a:lnRef idx="1">
                  <a:schemeClr val="accent3"/>
                </a:lnRef>
                <a:fillRef idx="0">
                  <a:schemeClr val="accent3"/>
                </a:fillRef>
                <a:effectRef idx="0">
                  <a:schemeClr val="accent3"/>
                </a:effectRef>
                <a:fontRef idx="minor">
                  <a:schemeClr val="tx1"/>
                </a:fontRef>
              </p:style>
            </p:cxnSp>
            <p:cxnSp>
              <p:nvCxnSpPr>
                <p:cNvPr id="138" name="387 Conector recto"/>
                <p:cNvCxnSpPr/>
                <p:nvPr/>
              </p:nvCxnSpPr>
              <p:spPr>
                <a:xfrm flipH="1">
                  <a:off x="392687" y="1217330"/>
                  <a:ext cx="142240" cy="240030"/>
                </a:xfrm>
                <a:prstGeom prst="line">
                  <a:avLst/>
                </a:prstGeom>
              </p:spPr>
              <p:style>
                <a:lnRef idx="1">
                  <a:schemeClr val="accent3"/>
                </a:lnRef>
                <a:fillRef idx="0">
                  <a:schemeClr val="accent3"/>
                </a:fillRef>
                <a:effectRef idx="0">
                  <a:schemeClr val="accent3"/>
                </a:effectRef>
                <a:fontRef idx="minor">
                  <a:schemeClr val="tx1"/>
                </a:fontRef>
              </p:style>
            </p:cxnSp>
            <p:cxnSp>
              <p:nvCxnSpPr>
                <p:cNvPr id="139" name="388 Conector recto"/>
                <p:cNvCxnSpPr/>
                <p:nvPr/>
              </p:nvCxnSpPr>
              <p:spPr>
                <a:xfrm flipH="1">
                  <a:off x="460005" y="1307087"/>
                  <a:ext cx="89559" cy="151130"/>
                </a:xfrm>
                <a:prstGeom prst="line">
                  <a:avLst/>
                </a:prstGeom>
              </p:spPr>
              <p:style>
                <a:lnRef idx="1">
                  <a:schemeClr val="accent3"/>
                </a:lnRef>
                <a:fillRef idx="0">
                  <a:schemeClr val="accent3"/>
                </a:fillRef>
                <a:effectRef idx="0">
                  <a:schemeClr val="accent3"/>
                </a:effectRef>
                <a:fontRef idx="minor">
                  <a:schemeClr val="tx1"/>
                </a:fontRef>
              </p:style>
            </p:cxnSp>
            <p:cxnSp>
              <p:nvCxnSpPr>
                <p:cNvPr id="140" name="389 Conector recto"/>
                <p:cNvCxnSpPr/>
                <p:nvPr/>
              </p:nvCxnSpPr>
              <p:spPr>
                <a:xfrm flipH="1">
                  <a:off x="532932" y="1419283"/>
                  <a:ext cx="18056" cy="30480"/>
                </a:xfrm>
                <a:prstGeom prst="line">
                  <a:avLst/>
                </a:prstGeom>
              </p:spPr>
              <p:style>
                <a:lnRef idx="1">
                  <a:schemeClr val="accent3"/>
                </a:lnRef>
                <a:fillRef idx="0">
                  <a:schemeClr val="accent3"/>
                </a:fillRef>
                <a:effectRef idx="0">
                  <a:schemeClr val="accent3"/>
                </a:effectRef>
                <a:fontRef idx="minor">
                  <a:schemeClr val="tx1"/>
                </a:fontRef>
              </p:style>
            </p:cxnSp>
          </p:grpSp>
          <p:cxnSp>
            <p:nvCxnSpPr>
              <p:cNvPr id="119" name="390 Conector recto"/>
              <p:cNvCxnSpPr/>
              <p:nvPr/>
            </p:nvCxnSpPr>
            <p:spPr>
              <a:xfrm flipV="1">
                <a:off x="1559529" y="589031"/>
                <a:ext cx="0" cy="149733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20" name="391 Conector recto"/>
              <p:cNvCxnSpPr/>
              <p:nvPr/>
            </p:nvCxnSpPr>
            <p:spPr>
              <a:xfrm flipV="1">
                <a:off x="1009767" y="1088305"/>
                <a:ext cx="0" cy="1003618"/>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21" name="392 Conector recto"/>
              <p:cNvCxnSpPr/>
              <p:nvPr/>
            </p:nvCxnSpPr>
            <p:spPr>
              <a:xfrm flipH="1">
                <a:off x="336589" y="2092462"/>
                <a:ext cx="1915063" cy="0"/>
              </a:xfrm>
              <a:prstGeom prst="line">
                <a:avLst/>
              </a:prstGeom>
            </p:spPr>
            <p:style>
              <a:lnRef idx="1">
                <a:schemeClr val="dk1"/>
              </a:lnRef>
              <a:fillRef idx="0">
                <a:schemeClr val="dk1"/>
              </a:fillRef>
              <a:effectRef idx="0">
                <a:schemeClr val="dk1"/>
              </a:effectRef>
              <a:fontRef idx="minor">
                <a:schemeClr val="tx1"/>
              </a:fontRef>
            </p:style>
          </p:cxnSp>
          <p:sp>
            <p:nvSpPr>
              <p:cNvPr id="122" name="393 Forma libre"/>
              <p:cNvSpPr/>
              <p:nvPr/>
            </p:nvSpPr>
            <p:spPr>
              <a:xfrm>
                <a:off x="875015" y="482643"/>
                <a:ext cx="1076325" cy="795020"/>
              </a:xfrm>
              <a:custGeom>
                <a:avLst/>
                <a:gdLst>
                  <a:gd name="connsiteX0" fmla="*/ 0 w 1958197"/>
                  <a:gd name="connsiteY0" fmla="*/ 626934 h 626934"/>
                  <a:gd name="connsiteX1" fmla="*/ 301925 w 1958197"/>
                  <a:gd name="connsiteY1" fmla="*/ 126602 h 626934"/>
                  <a:gd name="connsiteX2" fmla="*/ 301925 w 1958197"/>
                  <a:gd name="connsiteY2" fmla="*/ 126602 h 626934"/>
                  <a:gd name="connsiteX3" fmla="*/ 1069676 w 1958197"/>
                  <a:gd name="connsiteY3" fmla="*/ 14459 h 626934"/>
                  <a:gd name="connsiteX4" fmla="*/ 1742536 w 1958197"/>
                  <a:gd name="connsiteY4" fmla="*/ 497538 h 626934"/>
                  <a:gd name="connsiteX5" fmla="*/ 1958197 w 1958197"/>
                  <a:gd name="connsiteY5" fmla="*/ 626934 h 626934"/>
                  <a:gd name="connsiteX0" fmla="*/ 0 w 1958197"/>
                  <a:gd name="connsiteY0" fmla="*/ 618443 h 618443"/>
                  <a:gd name="connsiteX1" fmla="*/ 301925 w 1958197"/>
                  <a:gd name="connsiteY1" fmla="*/ 118111 h 618443"/>
                  <a:gd name="connsiteX2" fmla="*/ 405544 w 1958197"/>
                  <a:gd name="connsiteY2" fmla="*/ 213069 h 618443"/>
                  <a:gd name="connsiteX3" fmla="*/ 1069676 w 1958197"/>
                  <a:gd name="connsiteY3" fmla="*/ 5968 h 618443"/>
                  <a:gd name="connsiteX4" fmla="*/ 1742536 w 1958197"/>
                  <a:gd name="connsiteY4" fmla="*/ 489047 h 618443"/>
                  <a:gd name="connsiteX5" fmla="*/ 1958197 w 1958197"/>
                  <a:gd name="connsiteY5" fmla="*/ 618443 h 618443"/>
                  <a:gd name="connsiteX0" fmla="*/ 0 w 1958197"/>
                  <a:gd name="connsiteY0" fmla="*/ 721998 h 721998"/>
                  <a:gd name="connsiteX1" fmla="*/ 301925 w 1958197"/>
                  <a:gd name="connsiteY1" fmla="*/ 221666 h 721998"/>
                  <a:gd name="connsiteX2" fmla="*/ 517715 w 1958197"/>
                  <a:gd name="connsiteY2" fmla="*/ 5777 h 721998"/>
                  <a:gd name="connsiteX3" fmla="*/ 1069676 w 1958197"/>
                  <a:gd name="connsiteY3" fmla="*/ 109523 h 721998"/>
                  <a:gd name="connsiteX4" fmla="*/ 1742536 w 1958197"/>
                  <a:gd name="connsiteY4" fmla="*/ 592602 h 721998"/>
                  <a:gd name="connsiteX5" fmla="*/ 1958197 w 1958197"/>
                  <a:gd name="connsiteY5" fmla="*/ 721998 h 721998"/>
                  <a:gd name="connsiteX0" fmla="*/ 0 w 1958197"/>
                  <a:gd name="connsiteY0" fmla="*/ 635404 h 635404"/>
                  <a:gd name="connsiteX1" fmla="*/ 301925 w 1958197"/>
                  <a:gd name="connsiteY1" fmla="*/ 135072 h 635404"/>
                  <a:gd name="connsiteX2" fmla="*/ 1069676 w 1958197"/>
                  <a:gd name="connsiteY2" fmla="*/ 22929 h 635404"/>
                  <a:gd name="connsiteX3" fmla="*/ 1742536 w 1958197"/>
                  <a:gd name="connsiteY3" fmla="*/ 506008 h 635404"/>
                  <a:gd name="connsiteX4" fmla="*/ 1958197 w 1958197"/>
                  <a:gd name="connsiteY4" fmla="*/ 635404 h 635404"/>
                  <a:gd name="connsiteX0" fmla="*/ 0 w 1958197"/>
                  <a:gd name="connsiteY0" fmla="*/ 655496 h 655496"/>
                  <a:gd name="connsiteX1" fmla="*/ 301925 w 1958197"/>
                  <a:gd name="connsiteY1" fmla="*/ 155164 h 655496"/>
                  <a:gd name="connsiteX2" fmla="*/ 1164590 w 1958197"/>
                  <a:gd name="connsiteY2" fmla="*/ 20092 h 655496"/>
                  <a:gd name="connsiteX3" fmla="*/ 1742536 w 1958197"/>
                  <a:gd name="connsiteY3" fmla="*/ 526100 h 655496"/>
                  <a:gd name="connsiteX4" fmla="*/ 1958197 w 1958197"/>
                  <a:gd name="connsiteY4" fmla="*/ 655496 h 655496"/>
                  <a:gd name="connsiteX0" fmla="*/ 0 w 1958197"/>
                  <a:gd name="connsiteY0" fmla="*/ 801420 h 801420"/>
                  <a:gd name="connsiteX1" fmla="*/ 301925 w 1958197"/>
                  <a:gd name="connsiteY1" fmla="*/ 301088 h 801420"/>
                  <a:gd name="connsiteX2" fmla="*/ 1173512 w 1958197"/>
                  <a:gd name="connsiteY2" fmla="*/ 10705 h 801420"/>
                  <a:gd name="connsiteX3" fmla="*/ 1742536 w 1958197"/>
                  <a:gd name="connsiteY3" fmla="*/ 672024 h 801420"/>
                  <a:gd name="connsiteX4" fmla="*/ 1958197 w 1958197"/>
                  <a:gd name="connsiteY4" fmla="*/ 801420 h 801420"/>
                  <a:gd name="connsiteX0" fmla="*/ 0 w 2087626"/>
                  <a:gd name="connsiteY0" fmla="*/ 749397 h 801108"/>
                  <a:gd name="connsiteX1" fmla="*/ 431354 w 2087626"/>
                  <a:gd name="connsiteY1" fmla="*/ 300776 h 801108"/>
                  <a:gd name="connsiteX2" fmla="*/ 1302941 w 2087626"/>
                  <a:gd name="connsiteY2" fmla="*/ 10393 h 801108"/>
                  <a:gd name="connsiteX3" fmla="*/ 1871965 w 2087626"/>
                  <a:gd name="connsiteY3" fmla="*/ 671712 h 801108"/>
                  <a:gd name="connsiteX4" fmla="*/ 2087626 w 2087626"/>
                  <a:gd name="connsiteY4" fmla="*/ 801108 h 801108"/>
                  <a:gd name="connsiteX0" fmla="*/ 0 w 2087626"/>
                  <a:gd name="connsiteY0" fmla="*/ 764828 h 816539"/>
                  <a:gd name="connsiteX1" fmla="*/ 474573 w 2087626"/>
                  <a:gd name="connsiteY1" fmla="*/ 195521 h 816539"/>
                  <a:gd name="connsiteX2" fmla="*/ 1302941 w 2087626"/>
                  <a:gd name="connsiteY2" fmla="*/ 25824 h 816539"/>
                  <a:gd name="connsiteX3" fmla="*/ 1871965 w 2087626"/>
                  <a:gd name="connsiteY3" fmla="*/ 687143 h 816539"/>
                  <a:gd name="connsiteX4" fmla="*/ 2087626 w 2087626"/>
                  <a:gd name="connsiteY4" fmla="*/ 816539 h 816539"/>
                  <a:gd name="connsiteX0" fmla="*/ 0 w 2087626"/>
                  <a:gd name="connsiteY0" fmla="*/ 742941 h 794652"/>
                  <a:gd name="connsiteX1" fmla="*/ 474573 w 2087626"/>
                  <a:gd name="connsiteY1" fmla="*/ 173634 h 794652"/>
                  <a:gd name="connsiteX2" fmla="*/ 1302941 w 2087626"/>
                  <a:gd name="connsiteY2" fmla="*/ 3937 h 794652"/>
                  <a:gd name="connsiteX3" fmla="*/ 1777057 w 2087626"/>
                  <a:gd name="connsiteY3" fmla="*/ 302696 h 794652"/>
                  <a:gd name="connsiteX4" fmla="*/ 2087626 w 2087626"/>
                  <a:gd name="connsiteY4" fmla="*/ 794652 h 794652"/>
                  <a:gd name="connsiteX0" fmla="*/ 0 w 1777057"/>
                  <a:gd name="connsiteY0" fmla="*/ 742941 h 742941"/>
                  <a:gd name="connsiteX1" fmla="*/ 474573 w 1777057"/>
                  <a:gd name="connsiteY1" fmla="*/ 173634 h 742941"/>
                  <a:gd name="connsiteX2" fmla="*/ 1302941 w 1777057"/>
                  <a:gd name="connsiteY2" fmla="*/ 3937 h 742941"/>
                  <a:gd name="connsiteX3" fmla="*/ 1777057 w 1777057"/>
                  <a:gd name="connsiteY3" fmla="*/ 302696 h 742941"/>
                  <a:gd name="connsiteX0" fmla="*/ 0 w 1854709"/>
                  <a:gd name="connsiteY0" fmla="*/ 739033 h 739033"/>
                  <a:gd name="connsiteX1" fmla="*/ 474573 w 1854709"/>
                  <a:gd name="connsiteY1" fmla="*/ 169726 h 739033"/>
                  <a:gd name="connsiteX2" fmla="*/ 1302941 w 1854709"/>
                  <a:gd name="connsiteY2" fmla="*/ 29 h 739033"/>
                  <a:gd name="connsiteX3" fmla="*/ 1854709 w 1854709"/>
                  <a:gd name="connsiteY3" fmla="*/ 177916 h 739033"/>
                  <a:gd name="connsiteX0" fmla="*/ 0 w 1854709"/>
                  <a:gd name="connsiteY0" fmla="*/ 742887 h 742887"/>
                  <a:gd name="connsiteX1" fmla="*/ 474573 w 1854709"/>
                  <a:gd name="connsiteY1" fmla="*/ 173580 h 742887"/>
                  <a:gd name="connsiteX2" fmla="*/ 1302941 w 1854709"/>
                  <a:gd name="connsiteY2" fmla="*/ 3883 h 742887"/>
                  <a:gd name="connsiteX3" fmla="*/ 1854709 w 1854709"/>
                  <a:gd name="connsiteY3" fmla="*/ 121342 h 742887"/>
                  <a:gd name="connsiteX0" fmla="*/ 0 w 1302941"/>
                  <a:gd name="connsiteY0" fmla="*/ 739004 h 739004"/>
                  <a:gd name="connsiteX1" fmla="*/ 474573 w 1302941"/>
                  <a:gd name="connsiteY1" fmla="*/ 169697 h 739004"/>
                  <a:gd name="connsiteX2" fmla="*/ 1302941 w 1302941"/>
                  <a:gd name="connsiteY2" fmla="*/ 0 h 739004"/>
                  <a:gd name="connsiteX0" fmla="*/ 0 w 1302941"/>
                  <a:gd name="connsiteY0" fmla="*/ 800904 h 800904"/>
                  <a:gd name="connsiteX1" fmla="*/ 474573 w 1302941"/>
                  <a:gd name="connsiteY1" fmla="*/ 231597 h 800904"/>
                  <a:gd name="connsiteX2" fmla="*/ 1076784 w 1302941"/>
                  <a:gd name="connsiteY2" fmla="*/ 4711 h 800904"/>
                  <a:gd name="connsiteX3" fmla="*/ 1302941 w 1302941"/>
                  <a:gd name="connsiteY3" fmla="*/ 61900 h 800904"/>
                  <a:gd name="connsiteX0" fmla="*/ 0 w 1076784"/>
                  <a:gd name="connsiteY0" fmla="*/ 796193 h 796193"/>
                  <a:gd name="connsiteX1" fmla="*/ 474573 w 1076784"/>
                  <a:gd name="connsiteY1" fmla="*/ 226886 h 796193"/>
                  <a:gd name="connsiteX2" fmla="*/ 1076784 w 1076784"/>
                  <a:gd name="connsiteY2" fmla="*/ 0 h 796193"/>
                </a:gdLst>
                <a:ahLst/>
                <a:cxnLst>
                  <a:cxn ang="0">
                    <a:pos x="connsiteX0" y="connsiteY0"/>
                  </a:cxn>
                  <a:cxn ang="0">
                    <a:pos x="connsiteX1" y="connsiteY1"/>
                  </a:cxn>
                  <a:cxn ang="0">
                    <a:pos x="connsiteX2" y="connsiteY2"/>
                  </a:cxn>
                </a:cxnLst>
                <a:rect l="l" t="t" r="r" b="b"/>
                <a:pathLst>
                  <a:path w="1076784" h="796193">
                    <a:moveTo>
                      <a:pt x="0" y="796193"/>
                    </a:moveTo>
                    <a:cubicBezTo>
                      <a:pt x="100642" y="629416"/>
                      <a:pt x="295109" y="359585"/>
                      <a:pt x="474573" y="226886"/>
                    </a:cubicBezTo>
                    <a:cubicBezTo>
                      <a:pt x="654037" y="94187"/>
                      <a:pt x="938723" y="28283"/>
                      <a:pt x="1076784" y="0"/>
                    </a:cubicBezTo>
                  </a:path>
                </a:pathLst>
              </a:custGeom>
              <a:ln w="19050"/>
            </p:spPr>
            <p:style>
              <a:lnRef idx="1">
                <a:schemeClr val="accent2"/>
              </a:lnRef>
              <a:fillRef idx="0">
                <a:schemeClr val="accent2"/>
              </a:fillRef>
              <a:effectRef idx="0">
                <a:schemeClr val="accent2"/>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grpSp>
        <p:nvGrpSpPr>
          <p:cNvPr id="147" name="394 Grupo"/>
          <p:cNvGrpSpPr/>
          <p:nvPr/>
        </p:nvGrpSpPr>
        <p:grpSpPr>
          <a:xfrm>
            <a:off x="6965194" y="4886642"/>
            <a:ext cx="1779092" cy="1889759"/>
            <a:chOff x="-80134" y="0"/>
            <a:chExt cx="2331785" cy="2372359"/>
          </a:xfrm>
        </p:grpSpPr>
        <p:grpSp>
          <p:nvGrpSpPr>
            <p:cNvPr id="148" name="395 Grupo"/>
            <p:cNvGrpSpPr/>
            <p:nvPr/>
          </p:nvGrpSpPr>
          <p:grpSpPr>
            <a:xfrm>
              <a:off x="1003465" y="819398"/>
              <a:ext cx="558800" cy="262149"/>
              <a:chOff x="0" y="0"/>
              <a:chExt cx="558800" cy="262149"/>
            </a:xfrm>
          </p:grpSpPr>
          <p:cxnSp>
            <p:nvCxnSpPr>
              <p:cNvPr id="180" name="396 Conector recto"/>
              <p:cNvCxnSpPr/>
              <p:nvPr/>
            </p:nvCxnSpPr>
            <p:spPr>
              <a:xfrm flipH="1">
                <a:off x="0" y="5938"/>
                <a:ext cx="55880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81" name="397 Conector recto"/>
              <p:cNvCxnSpPr/>
              <p:nvPr/>
            </p:nvCxnSpPr>
            <p:spPr>
              <a:xfrm flipV="1">
                <a:off x="5937" y="5938"/>
                <a:ext cx="0" cy="256211"/>
              </a:xfrm>
              <a:prstGeom prst="line">
                <a:avLst/>
              </a:prstGeom>
            </p:spPr>
            <p:style>
              <a:lnRef idx="1">
                <a:schemeClr val="accent3"/>
              </a:lnRef>
              <a:fillRef idx="0">
                <a:schemeClr val="accent3"/>
              </a:fillRef>
              <a:effectRef idx="0">
                <a:schemeClr val="accent3"/>
              </a:effectRef>
              <a:fontRef idx="minor">
                <a:schemeClr val="tx1"/>
              </a:fontRef>
            </p:style>
          </p:cxnSp>
          <p:cxnSp>
            <p:nvCxnSpPr>
              <p:cNvPr id="182" name="398 Conector recto"/>
              <p:cNvCxnSpPr/>
              <p:nvPr/>
            </p:nvCxnSpPr>
            <p:spPr>
              <a:xfrm flipH="1">
                <a:off x="11875" y="0"/>
                <a:ext cx="117700" cy="197691"/>
              </a:xfrm>
              <a:prstGeom prst="line">
                <a:avLst/>
              </a:prstGeom>
            </p:spPr>
            <p:style>
              <a:lnRef idx="1">
                <a:schemeClr val="accent3"/>
              </a:lnRef>
              <a:fillRef idx="0">
                <a:schemeClr val="accent3"/>
              </a:fillRef>
              <a:effectRef idx="0">
                <a:schemeClr val="accent3"/>
              </a:effectRef>
              <a:fontRef idx="minor">
                <a:schemeClr val="tx1"/>
              </a:fontRef>
            </p:style>
          </p:cxnSp>
          <p:cxnSp>
            <p:nvCxnSpPr>
              <p:cNvPr id="183" name="399 Conector recto"/>
              <p:cNvCxnSpPr/>
              <p:nvPr/>
            </p:nvCxnSpPr>
            <p:spPr>
              <a:xfrm flipH="1">
                <a:off x="5937" y="5938"/>
                <a:ext cx="52037" cy="87517"/>
              </a:xfrm>
              <a:prstGeom prst="line">
                <a:avLst/>
              </a:prstGeom>
            </p:spPr>
            <p:style>
              <a:lnRef idx="1">
                <a:schemeClr val="accent3"/>
              </a:lnRef>
              <a:fillRef idx="0">
                <a:schemeClr val="accent3"/>
              </a:fillRef>
              <a:effectRef idx="0">
                <a:schemeClr val="accent3"/>
              </a:effectRef>
              <a:fontRef idx="minor">
                <a:schemeClr val="tx1"/>
              </a:fontRef>
            </p:style>
          </p:cxnSp>
        </p:grpSp>
        <p:grpSp>
          <p:nvGrpSpPr>
            <p:cNvPr id="149" name="400 Grupo"/>
            <p:cNvGrpSpPr/>
            <p:nvPr/>
          </p:nvGrpSpPr>
          <p:grpSpPr>
            <a:xfrm>
              <a:off x="-80134" y="0"/>
              <a:ext cx="2331785" cy="2372359"/>
              <a:chOff x="-80133" y="0"/>
              <a:chExt cx="2331785" cy="2372602"/>
            </a:xfrm>
          </p:grpSpPr>
          <p:cxnSp>
            <p:nvCxnSpPr>
              <p:cNvPr id="150" name="401 Conector recto"/>
              <p:cNvCxnSpPr/>
              <p:nvPr/>
            </p:nvCxnSpPr>
            <p:spPr>
              <a:xfrm>
                <a:off x="426346" y="0"/>
                <a:ext cx="0" cy="2182483"/>
              </a:xfrm>
              <a:prstGeom prst="line">
                <a:avLst/>
              </a:prstGeom>
            </p:spPr>
            <p:style>
              <a:lnRef idx="1">
                <a:schemeClr val="dk1"/>
              </a:lnRef>
              <a:fillRef idx="0">
                <a:schemeClr val="dk1"/>
              </a:fillRef>
              <a:effectRef idx="0">
                <a:schemeClr val="dk1"/>
              </a:effectRef>
              <a:fontRef idx="minor">
                <a:schemeClr val="tx1"/>
              </a:fontRef>
            </p:style>
          </p:cxnSp>
          <p:cxnSp>
            <p:nvCxnSpPr>
              <p:cNvPr id="151" name="402 Conector recto"/>
              <p:cNvCxnSpPr/>
              <p:nvPr/>
            </p:nvCxnSpPr>
            <p:spPr>
              <a:xfrm>
                <a:off x="426346" y="1082695"/>
                <a:ext cx="587829"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52" name="403 Conector recto"/>
              <p:cNvCxnSpPr/>
              <p:nvPr/>
            </p:nvCxnSpPr>
            <p:spPr>
              <a:xfrm>
                <a:off x="426346" y="589031"/>
                <a:ext cx="1130300" cy="0"/>
              </a:xfrm>
              <a:prstGeom prst="line">
                <a:avLst/>
              </a:prstGeom>
              <a:ln>
                <a:prstDash val="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3" name="404 Cuadro de texto"/>
                  <p:cNvSpPr txBox="1"/>
                  <p:nvPr/>
                </p:nvSpPr>
                <p:spPr>
                  <a:xfrm>
                    <a:off x="47679" y="931130"/>
                    <a:ext cx="413533" cy="391163"/>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p>
                            <m:sSupPr>
                              <m:ctrlPr>
                                <a:rPr lang="es-ES" sz="900" i="1">
                                  <a:effectLst/>
                                  <a:latin typeface="Cambria Math"/>
                                  <a:ea typeface="Calibri"/>
                                  <a:cs typeface="Times New Roman"/>
                                </a:rPr>
                              </m:ctrlPr>
                            </m:sSupPr>
                            <m:e>
                              <m:acc>
                                <m:accPr>
                                  <m:chr m:val="̇"/>
                                  <m:ctrlPr>
                                    <a:rPr lang="es-ES" sz="900" i="1">
                                      <a:effectLst/>
                                      <a:latin typeface="Cambria Math"/>
                                      <a:ea typeface="Calibri"/>
                                      <a:cs typeface="Times New Roman"/>
                                    </a:rPr>
                                  </m:ctrlPr>
                                </m:accPr>
                                <m:e>
                                  <m:r>
                                    <a:rPr lang="en-GB" sz="900" i="1">
                                      <a:effectLst/>
                                      <a:latin typeface="Cambria Math"/>
                                      <a:ea typeface="Calibri"/>
                                      <a:cs typeface="Times New Roman"/>
                                    </a:rPr>
                                    <m:t>𝑄</m:t>
                                  </m:r>
                                </m:e>
                              </m:acc>
                            </m:e>
                            <m:sup>
                              <m:r>
                                <a:rPr lang="en-GB" sz="900" i="1">
                                  <a:effectLst/>
                                  <a:latin typeface="Cambria Math"/>
                                  <a:ea typeface="Calibri"/>
                                  <a:cs typeface="Times New Roman"/>
                                </a:rPr>
                                <m:t>𝑛</m:t>
                              </m:r>
                            </m:sup>
                          </m:sSup>
                        </m:oMath>
                      </m:oMathPara>
                    </a14:m>
                    <a:endParaRPr lang="es-ES" sz="1100">
                      <a:effectLst/>
                      <a:ea typeface="Calibri"/>
                      <a:cs typeface="Times New Roman"/>
                    </a:endParaRPr>
                  </a:p>
                </p:txBody>
              </p:sp>
            </mc:Choice>
            <mc:Fallback xmlns="">
              <p:sp>
                <p:nvSpPr>
                  <p:cNvPr id="153" name="404 Cuadro de texto"/>
                  <p:cNvSpPr txBox="1">
                    <a:spLocks noRot="1" noChangeAspect="1" noMove="1" noResize="1" noEditPoints="1" noAdjustHandles="1" noChangeArrowheads="1" noChangeShapeType="1" noTextEdit="1"/>
                  </p:cNvSpPr>
                  <p:nvPr/>
                </p:nvSpPr>
                <p:spPr>
                  <a:xfrm>
                    <a:off x="47679" y="931130"/>
                    <a:ext cx="413533" cy="391163"/>
                  </a:xfrm>
                  <a:prstGeom prst="rect">
                    <a:avLst/>
                  </a:prstGeom>
                  <a:blipFill rotWithShape="1">
                    <a:blip r:embed="rId15"/>
                    <a:stretch>
                      <a:fillRect/>
                    </a:stretch>
                  </a:blipFill>
                  <a:ln w="6350">
                    <a:noFill/>
                  </a:ln>
                  <a:effectLst/>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4" name="405 Cuadro de texto"/>
                  <p:cNvSpPr txBox="1"/>
                  <p:nvPr/>
                </p:nvSpPr>
                <p:spPr>
                  <a:xfrm>
                    <a:off x="-80133" y="402464"/>
                    <a:ext cx="489824" cy="367331"/>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p>
                            <m:sSupPr>
                              <m:ctrlPr>
                                <a:rPr lang="es-ES" sz="900" i="1">
                                  <a:effectLst/>
                                  <a:latin typeface="Cambria Math"/>
                                  <a:ea typeface="Calibri"/>
                                  <a:cs typeface="Times New Roman"/>
                                </a:rPr>
                              </m:ctrlPr>
                            </m:sSupPr>
                            <m:e>
                              <m:acc>
                                <m:accPr>
                                  <m:chr m:val="̇"/>
                                  <m:ctrlPr>
                                    <a:rPr lang="es-ES" sz="900" i="1">
                                      <a:effectLst/>
                                      <a:latin typeface="Cambria Math"/>
                                      <a:ea typeface="Calibri"/>
                                      <a:cs typeface="Times New Roman"/>
                                    </a:rPr>
                                  </m:ctrlPr>
                                </m:accPr>
                                <m:e>
                                  <m:r>
                                    <a:rPr lang="en-GB" sz="900" i="1">
                                      <a:effectLst/>
                                      <a:latin typeface="Cambria Math"/>
                                      <a:ea typeface="Calibri"/>
                                      <a:cs typeface="Times New Roman"/>
                                    </a:rPr>
                                    <m:t>𝑄</m:t>
                                  </m:r>
                                </m:e>
                              </m:acc>
                            </m:e>
                            <m:sup>
                              <m:r>
                                <a:rPr lang="en-GB" sz="900" i="1">
                                  <a:effectLst/>
                                  <a:latin typeface="Cambria Math"/>
                                  <a:ea typeface="Calibri"/>
                                  <a:cs typeface="Times New Roman"/>
                                </a:rPr>
                                <m:t>𝑛</m:t>
                              </m:r>
                              <m:r>
                                <a:rPr lang="en-GB" sz="900" i="1">
                                  <a:effectLst/>
                                  <a:latin typeface="Cambria Math"/>
                                  <a:ea typeface="Calibri"/>
                                  <a:cs typeface="Times New Roman"/>
                                </a:rPr>
                                <m:t>+1</m:t>
                              </m:r>
                            </m:sup>
                          </m:sSup>
                        </m:oMath>
                      </m:oMathPara>
                    </a14:m>
                    <a:endParaRPr lang="es-ES" sz="1100">
                      <a:effectLst/>
                      <a:ea typeface="Calibri"/>
                      <a:cs typeface="Times New Roman"/>
                    </a:endParaRPr>
                  </a:p>
                </p:txBody>
              </p:sp>
            </mc:Choice>
            <mc:Fallback xmlns="">
              <p:sp>
                <p:nvSpPr>
                  <p:cNvPr id="154" name="405 Cuadro de texto"/>
                  <p:cNvSpPr txBox="1">
                    <a:spLocks noRot="1" noChangeAspect="1" noMove="1" noResize="1" noEditPoints="1" noAdjustHandles="1" noChangeArrowheads="1" noChangeShapeType="1" noTextEdit="1"/>
                  </p:cNvSpPr>
                  <p:nvPr/>
                </p:nvSpPr>
                <p:spPr>
                  <a:xfrm>
                    <a:off x="-80133" y="402464"/>
                    <a:ext cx="489824" cy="367331"/>
                  </a:xfrm>
                  <a:prstGeom prst="rect">
                    <a:avLst/>
                  </a:prstGeom>
                  <a:blipFill rotWithShape="1">
                    <a:blip r:embed="rId16"/>
                    <a:stretch>
                      <a:fillRect/>
                    </a:stretch>
                  </a:blipFill>
                  <a:ln w="6350">
                    <a:noFill/>
                  </a:ln>
                  <a:effectLst/>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5" name="406 Cuadro de texto"/>
                  <p:cNvSpPr txBox="1"/>
                  <p:nvPr/>
                </p:nvSpPr>
                <p:spPr>
                  <a:xfrm>
                    <a:off x="796594" y="2081242"/>
                    <a:ext cx="344095" cy="2857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p>
                            <m:sSupPr>
                              <m:ctrlPr>
                                <a:rPr lang="es-ES" sz="900" i="1">
                                  <a:effectLst/>
                                  <a:latin typeface="Cambria Math"/>
                                  <a:ea typeface="Calibri"/>
                                  <a:cs typeface="Times New Roman"/>
                                </a:rPr>
                              </m:ctrlPr>
                            </m:sSupPr>
                            <m:e>
                              <m:r>
                                <a:rPr lang="en-GB" sz="900" i="1">
                                  <a:effectLst/>
                                  <a:latin typeface="Cambria Math"/>
                                  <a:ea typeface="Calibri"/>
                                  <a:cs typeface="Times New Roman"/>
                                </a:rPr>
                                <m:t>𝑡</m:t>
                              </m:r>
                            </m:e>
                            <m:sup>
                              <m:r>
                                <a:rPr lang="en-GB" sz="900" i="1">
                                  <a:effectLst/>
                                  <a:latin typeface="Cambria Math"/>
                                  <a:ea typeface="Calibri"/>
                                  <a:cs typeface="Times New Roman"/>
                                </a:rPr>
                                <m:t>𝑛</m:t>
                              </m:r>
                            </m:sup>
                          </m:sSup>
                        </m:oMath>
                      </m:oMathPara>
                    </a14:m>
                    <a:endParaRPr lang="es-ES" sz="1100">
                      <a:effectLst/>
                      <a:ea typeface="Calibri"/>
                      <a:cs typeface="Times New Roman"/>
                    </a:endParaRPr>
                  </a:p>
                </p:txBody>
              </p:sp>
            </mc:Choice>
            <mc:Fallback xmlns="">
              <p:sp>
                <p:nvSpPr>
                  <p:cNvPr id="155" name="406 Cuadro de texto"/>
                  <p:cNvSpPr txBox="1">
                    <a:spLocks noRot="1" noChangeAspect="1" noMove="1" noResize="1" noEditPoints="1" noAdjustHandles="1" noChangeArrowheads="1" noChangeShapeType="1" noTextEdit="1"/>
                  </p:cNvSpPr>
                  <p:nvPr/>
                </p:nvSpPr>
                <p:spPr>
                  <a:xfrm>
                    <a:off x="796594" y="2081242"/>
                    <a:ext cx="344095" cy="285750"/>
                  </a:xfrm>
                  <a:prstGeom prst="rect">
                    <a:avLst/>
                  </a:prstGeom>
                  <a:blipFill rotWithShape="1">
                    <a:blip r:embed="rId9"/>
                    <a:stretch>
                      <a:fillRect/>
                    </a:stretch>
                  </a:blipFill>
                  <a:ln w="6350">
                    <a:noFill/>
                  </a:ln>
                  <a:effectLst/>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6" name="407 Cuadro de texto"/>
                  <p:cNvSpPr txBox="1"/>
                  <p:nvPr/>
                </p:nvSpPr>
                <p:spPr>
                  <a:xfrm>
                    <a:off x="1295867" y="2086852"/>
                    <a:ext cx="422695" cy="2857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p>
                            <m:sSupPr>
                              <m:ctrlPr>
                                <a:rPr lang="es-ES" sz="900" i="1">
                                  <a:effectLst/>
                                  <a:latin typeface="Cambria Math"/>
                                  <a:ea typeface="Calibri"/>
                                  <a:cs typeface="Times New Roman"/>
                                </a:rPr>
                              </m:ctrlPr>
                            </m:sSupPr>
                            <m:e>
                              <m:r>
                                <a:rPr lang="en-GB" sz="900" i="1">
                                  <a:effectLst/>
                                  <a:latin typeface="Cambria Math"/>
                                  <a:ea typeface="Calibri"/>
                                  <a:cs typeface="Times New Roman"/>
                                </a:rPr>
                                <m:t>𝑡</m:t>
                              </m:r>
                            </m:e>
                            <m:sup>
                              <m:r>
                                <a:rPr lang="en-GB" sz="900" i="1">
                                  <a:effectLst/>
                                  <a:latin typeface="Cambria Math"/>
                                  <a:ea typeface="Calibri"/>
                                  <a:cs typeface="Times New Roman"/>
                                </a:rPr>
                                <m:t>𝑛</m:t>
                              </m:r>
                              <m:r>
                                <a:rPr lang="en-GB" sz="900" i="1">
                                  <a:effectLst/>
                                  <a:latin typeface="Cambria Math"/>
                                  <a:ea typeface="Calibri"/>
                                  <a:cs typeface="Times New Roman"/>
                                </a:rPr>
                                <m:t>+1</m:t>
                              </m:r>
                            </m:sup>
                          </m:sSup>
                        </m:oMath>
                      </m:oMathPara>
                    </a14:m>
                    <a:endParaRPr lang="es-ES" sz="1100">
                      <a:effectLst/>
                      <a:ea typeface="Calibri"/>
                      <a:cs typeface="Times New Roman"/>
                    </a:endParaRPr>
                  </a:p>
                </p:txBody>
              </p:sp>
            </mc:Choice>
            <mc:Fallback xmlns="">
              <p:sp>
                <p:nvSpPr>
                  <p:cNvPr id="156" name="407 Cuadro de texto"/>
                  <p:cNvSpPr txBox="1">
                    <a:spLocks noRot="1" noChangeAspect="1" noMove="1" noResize="1" noEditPoints="1" noAdjustHandles="1" noChangeArrowheads="1" noChangeShapeType="1" noTextEdit="1"/>
                  </p:cNvSpPr>
                  <p:nvPr/>
                </p:nvSpPr>
                <p:spPr>
                  <a:xfrm>
                    <a:off x="1295867" y="2086852"/>
                    <a:ext cx="422695" cy="285750"/>
                  </a:xfrm>
                  <a:prstGeom prst="rect">
                    <a:avLst/>
                  </a:prstGeom>
                  <a:blipFill rotWithShape="1">
                    <a:blip r:embed="rId17"/>
                    <a:stretch>
                      <a:fillRect r="-5660"/>
                    </a:stretch>
                  </a:blipFill>
                  <a:ln w="6350">
                    <a:noFill/>
                  </a:ln>
                  <a:effectLst/>
                </p:spPr>
                <p:txBody>
                  <a:bodyPr/>
                  <a:lstStyle/>
                  <a:p>
                    <a:r>
                      <a:rPr lang="es-ES">
                        <a:noFill/>
                      </a:rPr>
                      <a:t> </a:t>
                    </a:r>
                  </a:p>
                </p:txBody>
              </p:sp>
            </mc:Fallback>
          </mc:AlternateContent>
          <p:grpSp>
            <p:nvGrpSpPr>
              <p:cNvPr id="157" name="408 Grupo"/>
              <p:cNvGrpSpPr/>
              <p:nvPr/>
            </p:nvGrpSpPr>
            <p:grpSpPr>
              <a:xfrm>
                <a:off x="1003900" y="819314"/>
                <a:ext cx="563968" cy="1270748"/>
                <a:chOff x="-257" y="191014"/>
                <a:chExt cx="563968" cy="1270748"/>
              </a:xfrm>
            </p:grpSpPr>
            <p:cxnSp>
              <p:nvCxnSpPr>
                <p:cNvPr id="162" name="409 Conector recto"/>
                <p:cNvCxnSpPr/>
                <p:nvPr/>
              </p:nvCxnSpPr>
              <p:spPr>
                <a:xfrm flipH="1">
                  <a:off x="10701" y="191014"/>
                  <a:ext cx="428397" cy="716723"/>
                </a:xfrm>
                <a:prstGeom prst="line">
                  <a:avLst/>
                </a:prstGeom>
              </p:spPr>
              <p:style>
                <a:lnRef idx="1">
                  <a:schemeClr val="accent3"/>
                </a:lnRef>
                <a:fillRef idx="0">
                  <a:schemeClr val="accent3"/>
                </a:fillRef>
                <a:effectRef idx="0">
                  <a:schemeClr val="accent3"/>
                </a:effectRef>
                <a:fontRef idx="minor">
                  <a:schemeClr val="tx1"/>
                </a:fontRef>
              </p:style>
            </p:cxnSp>
            <p:cxnSp>
              <p:nvCxnSpPr>
                <p:cNvPr id="163" name="410 Conector recto"/>
                <p:cNvCxnSpPr/>
                <p:nvPr/>
              </p:nvCxnSpPr>
              <p:spPr>
                <a:xfrm flipH="1">
                  <a:off x="-257" y="197207"/>
                  <a:ext cx="367721" cy="615112"/>
                </a:xfrm>
                <a:prstGeom prst="line">
                  <a:avLst/>
                </a:prstGeom>
              </p:spPr>
              <p:style>
                <a:lnRef idx="1">
                  <a:schemeClr val="accent3"/>
                </a:lnRef>
                <a:fillRef idx="0">
                  <a:schemeClr val="accent3"/>
                </a:fillRef>
                <a:effectRef idx="0">
                  <a:schemeClr val="accent3"/>
                </a:effectRef>
                <a:fontRef idx="minor">
                  <a:schemeClr val="tx1"/>
                </a:fontRef>
              </p:style>
            </p:cxnSp>
            <p:cxnSp>
              <p:nvCxnSpPr>
                <p:cNvPr id="164" name="411 Conector recto"/>
                <p:cNvCxnSpPr/>
                <p:nvPr/>
              </p:nvCxnSpPr>
              <p:spPr>
                <a:xfrm flipH="1">
                  <a:off x="5352" y="193359"/>
                  <a:ext cx="306062" cy="511783"/>
                </a:xfrm>
                <a:prstGeom prst="line">
                  <a:avLst/>
                </a:prstGeom>
              </p:spPr>
              <p:style>
                <a:lnRef idx="1">
                  <a:schemeClr val="accent3"/>
                </a:lnRef>
                <a:fillRef idx="0">
                  <a:schemeClr val="accent3"/>
                </a:fillRef>
                <a:effectRef idx="0">
                  <a:schemeClr val="accent3"/>
                </a:effectRef>
                <a:fontRef idx="minor">
                  <a:schemeClr val="tx1"/>
                </a:fontRef>
              </p:style>
            </p:cxnSp>
            <p:cxnSp>
              <p:nvCxnSpPr>
                <p:cNvPr id="165" name="412 Conector recto"/>
                <p:cNvCxnSpPr/>
                <p:nvPr/>
              </p:nvCxnSpPr>
              <p:spPr>
                <a:xfrm flipH="1">
                  <a:off x="5092" y="191098"/>
                  <a:ext cx="238121" cy="398268"/>
                </a:xfrm>
                <a:prstGeom prst="line">
                  <a:avLst/>
                </a:prstGeom>
              </p:spPr>
              <p:style>
                <a:lnRef idx="1">
                  <a:schemeClr val="accent3"/>
                </a:lnRef>
                <a:fillRef idx="0">
                  <a:schemeClr val="accent3"/>
                </a:fillRef>
                <a:effectRef idx="0">
                  <a:schemeClr val="accent3"/>
                </a:effectRef>
                <a:fontRef idx="minor">
                  <a:schemeClr val="tx1"/>
                </a:fontRef>
              </p:style>
            </p:cxnSp>
            <p:cxnSp>
              <p:nvCxnSpPr>
                <p:cNvPr id="166" name="413 Conector recto"/>
                <p:cNvCxnSpPr/>
                <p:nvPr/>
              </p:nvCxnSpPr>
              <p:spPr>
                <a:xfrm flipH="1">
                  <a:off x="-257" y="196280"/>
                  <a:ext cx="185464" cy="309979"/>
                </a:xfrm>
                <a:prstGeom prst="line">
                  <a:avLst/>
                </a:prstGeom>
              </p:spPr>
              <p:style>
                <a:lnRef idx="1">
                  <a:schemeClr val="accent3"/>
                </a:lnRef>
                <a:fillRef idx="0">
                  <a:schemeClr val="accent3"/>
                </a:fillRef>
                <a:effectRef idx="0">
                  <a:schemeClr val="accent3"/>
                </a:effectRef>
                <a:fontRef idx="minor">
                  <a:schemeClr val="tx1"/>
                </a:fontRef>
              </p:style>
            </p:cxnSp>
            <p:cxnSp>
              <p:nvCxnSpPr>
                <p:cNvPr id="167" name="414 Conector recto"/>
                <p:cNvCxnSpPr/>
                <p:nvPr/>
              </p:nvCxnSpPr>
              <p:spPr>
                <a:xfrm flipH="1">
                  <a:off x="5351" y="197123"/>
                  <a:ext cx="489203" cy="818086"/>
                </a:xfrm>
                <a:prstGeom prst="line">
                  <a:avLst/>
                </a:prstGeom>
              </p:spPr>
              <p:style>
                <a:lnRef idx="1">
                  <a:schemeClr val="accent3"/>
                </a:lnRef>
                <a:fillRef idx="0">
                  <a:schemeClr val="accent3"/>
                </a:fillRef>
                <a:effectRef idx="0">
                  <a:schemeClr val="accent3"/>
                </a:effectRef>
                <a:fontRef idx="minor">
                  <a:schemeClr val="tx1"/>
                </a:fontRef>
              </p:style>
            </p:cxnSp>
            <p:cxnSp>
              <p:nvCxnSpPr>
                <p:cNvPr id="168" name="415 Conector recto"/>
                <p:cNvCxnSpPr/>
                <p:nvPr/>
              </p:nvCxnSpPr>
              <p:spPr>
                <a:xfrm flipH="1">
                  <a:off x="5610" y="196343"/>
                  <a:ext cx="546882" cy="914400"/>
                </a:xfrm>
                <a:prstGeom prst="line">
                  <a:avLst/>
                </a:prstGeom>
              </p:spPr>
              <p:style>
                <a:lnRef idx="1">
                  <a:schemeClr val="accent3"/>
                </a:lnRef>
                <a:fillRef idx="0">
                  <a:schemeClr val="accent3"/>
                </a:fillRef>
                <a:effectRef idx="0">
                  <a:schemeClr val="accent3"/>
                </a:effectRef>
                <a:fontRef idx="minor">
                  <a:schemeClr val="tx1"/>
                </a:fontRef>
              </p:style>
            </p:cxnSp>
            <p:cxnSp>
              <p:nvCxnSpPr>
                <p:cNvPr id="169" name="416 Conector recto"/>
                <p:cNvCxnSpPr/>
                <p:nvPr/>
              </p:nvCxnSpPr>
              <p:spPr>
                <a:xfrm flipH="1">
                  <a:off x="5610" y="286100"/>
                  <a:ext cx="546735" cy="914400"/>
                </a:xfrm>
                <a:prstGeom prst="line">
                  <a:avLst/>
                </a:prstGeom>
              </p:spPr>
              <p:style>
                <a:lnRef idx="1">
                  <a:schemeClr val="accent3"/>
                </a:lnRef>
                <a:fillRef idx="0">
                  <a:schemeClr val="accent3"/>
                </a:fillRef>
                <a:effectRef idx="0">
                  <a:schemeClr val="accent3"/>
                </a:effectRef>
                <a:fontRef idx="minor">
                  <a:schemeClr val="tx1"/>
                </a:fontRef>
              </p:style>
            </p:cxnSp>
            <p:cxnSp>
              <p:nvCxnSpPr>
                <p:cNvPr id="170" name="417 Conector recto"/>
                <p:cNvCxnSpPr/>
                <p:nvPr/>
              </p:nvCxnSpPr>
              <p:spPr>
                <a:xfrm flipH="1">
                  <a:off x="16829" y="392687"/>
                  <a:ext cx="546882" cy="914400"/>
                </a:xfrm>
                <a:prstGeom prst="line">
                  <a:avLst/>
                </a:prstGeom>
              </p:spPr>
              <p:style>
                <a:lnRef idx="1">
                  <a:schemeClr val="accent3"/>
                </a:lnRef>
                <a:fillRef idx="0">
                  <a:schemeClr val="accent3"/>
                </a:fillRef>
                <a:effectRef idx="0">
                  <a:schemeClr val="accent3"/>
                </a:effectRef>
                <a:fontRef idx="minor">
                  <a:schemeClr val="tx1"/>
                </a:fontRef>
              </p:style>
            </p:cxnSp>
            <p:cxnSp>
              <p:nvCxnSpPr>
                <p:cNvPr id="171" name="418 Conector recto"/>
                <p:cNvCxnSpPr/>
                <p:nvPr/>
              </p:nvCxnSpPr>
              <p:spPr>
                <a:xfrm flipH="1">
                  <a:off x="0" y="504883"/>
                  <a:ext cx="546735" cy="914400"/>
                </a:xfrm>
                <a:prstGeom prst="line">
                  <a:avLst/>
                </a:prstGeom>
              </p:spPr>
              <p:style>
                <a:lnRef idx="1">
                  <a:schemeClr val="accent3"/>
                </a:lnRef>
                <a:fillRef idx="0">
                  <a:schemeClr val="accent3"/>
                </a:fillRef>
                <a:effectRef idx="0">
                  <a:schemeClr val="accent3"/>
                </a:effectRef>
                <a:fontRef idx="minor">
                  <a:schemeClr val="tx1"/>
                </a:fontRef>
              </p:style>
            </p:cxnSp>
            <p:cxnSp>
              <p:nvCxnSpPr>
                <p:cNvPr id="172" name="419 Conector recto"/>
                <p:cNvCxnSpPr/>
                <p:nvPr/>
              </p:nvCxnSpPr>
              <p:spPr>
                <a:xfrm flipH="1">
                  <a:off x="44878" y="600250"/>
                  <a:ext cx="507999" cy="849381"/>
                </a:xfrm>
                <a:prstGeom prst="line">
                  <a:avLst/>
                </a:prstGeom>
              </p:spPr>
              <p:style>
                <a:lnRef idx="1">
                  <a:schemeClr val="accent3"/>
                </a:lnRef>
                <a:fillRef idx="0">
                  <a:schemeClr val="accent3"/>
                </a:fillRef>
                <a:effectRef idx="0">
                  <a:schemeClr val="accent3"/>
                </a:effectRef>
                <a:fontRef idx="minor">
                  <a:schemeClr val="tx1"/>
                </a:fontRef>
              </p:style>
            </p:cxnSp>
            <p:cxnSp>
              <p:nvCxnSpPr>
                <p:cNvPr id="173" name="420 Conector recto"/>
                <p:cNvCxnSpPr/>
                <p:nvPr/>
              </p:nvCxnSpPr>
              <p:spPr>
                <a:xfrm flipH="1">
                  <a:off x="100977" y="706837"/>
                  <a:ext cx="450849" cy="754426"/>
                </a:xfrm>
                <a:prstGeom prst="line">
                  <a:avLst/>
                </a:prstGeom>
              </p:spPr>
              <p:style>
                <a:lnRef idx="1">
                  <a:schemeClr val="accent3"/>
                </a:lnRef>
                <a:fillRef idx="0">
                  <a:schemeClr val="accent3"/>
                </a:fillRef>
                <a:effectRef idx="0">
                  <a:schemeClr val="accent3"/>
                </a:effectRef>
                <a:fontRef idx="minor">
                  <a:schemeClr val="tx1"/>
                </a:fontRef>
              </p:style>
            </p:cxnSp>
            <p:cxnSp>
              <p:nvCxnSpPr>
                <p:cNvPr id="174" name="421 Conector recto"/>
                <p:cNvCxnSpPr/>
                <p:nvPr/>
              </p:nvCxnSpPr>
              <p:spPr>
                <a:xfrm flipH="1">
                  <a:off x="173904" y="847082"/>
                  <a:ext cx="365760" cy="614680"/>
                </a:xfrm>
                <a:prstGeom prst="line">
                  <a:avLst/>
                </a:prstGeom>
              </p:spPr>
              <p:style>
                <a:lnRef idx="1">
                  <a:schemeClr val="accent3"/>
                </a:lnRef>
                <a:fillRef idx="0">
                  <a:schemeClr val="accent3"/>
                </a:fillRef>
                <a:effectRef idx="0">
                  <a:schemeClr val="accent3"/>
                </a:effectRef>
                <a:fontRef idx="minor">
                  <a:schemeClr val="tx1"/>
                </a:fontRef>
              </p:style>
            </p:cxnSp>
            <p:cxnSp>
              <p:nvCxnSpPr>
                <p:cNvPr id="175" name="422 Conector recto"/>
                <p:cNvCxnSpPr/>
                <p:nvPr/>
              </p:nvCxnSpPr>
              <p:spPr>
                <a:xfrm flipH="1">
                  <a:off x="235612" y="948059"/>
                  <a:ext cx="305833" cy="513080"/>
                </a:xfrm>
                <a:prstGeom prst="line">
                  <a:avLst/>
                </a:prstGeom>
              </p:spPr>
              <p:style>
                <a:lnRef idx="1">
                  <a:schemeClr val="accent3"/>
                </a:lnRef>
                <a:fillRef idx="0">
                  <a:schemeClr val="accent3"/>
                </a:fillRef>
                <a:effectRef idx="0">
                  <a:schemeClr val="accent3"/>
                </a:effectRef>
                <a:fontRef idx="minor">
                  <a:schemeClr val="tx1"/>
                </a:fontRef>
              </p:style>
            </p:cxnSp>
            <p:cxnSp>
              <p:nvCxnSpPr>
                <p:cNvPr id="176" name="423 Conector recto"/>
                <p:cNvCxnSpPr/>
                <p:nvPr/>
              </p:nvCxnSpPr>
              <p:spPr>
                <a:xfrm flipH="1">
                  <a:off x="325369" y="1071475"/>
                  <a:ext cx="225862" cy="379730"/>
                </a:xfrm>
                <a:prstGeom prst="line">
                  <a:avLst/>
                </a:prstGeom>
              </p:spPr>
              <p:style>
                <a:lnRef idx="1">
                  <a:schemeClr val="accent3"/>
                </a:lnRef>
                <a:fillRef idx="0">
                  <a:schemeClr val="accent3"/>
                </a:fillRef>
                <a:effectRef idx="0">
                  <a:schemeClr val="accent3"/>
                </a:effectRef>
                <a:fontRef idx="minor">
                  <a:schemeClr val="tx1"/>
                </a:fontRef>
              </p:style>
            </p:cxnSp>
            <p:cxnSp>
              <p:nvCxnSpPr>
                <p:cNvPr id="177" name="424 Conector recto"/>
                <p:cNvCxnSpPr/>
                <p:nvPr/>
              </p:nvCxnSpPr>
              <p:spPr>
                <a:xfrm flipH="1">
                  <a:off x="392687" y="1217330"/>
                  <a:ext cx="142240" cy="240030"/>
                </a:xfrm>
                <a:prstGeom prst="line">
                  <a:avLst/>
                </a:prstGeom>
              </p:spPr>
              <p:style>
                <a:lnRef idx="1">
                  <a:schemeClr val="accent3"/>
                </a:lnRef>
                <a:fillRef idx="0">
                  <a:schemeClr val="accent3"/>
                </a:fillRef>
                <a:effectRef idx="0">
                  <a:schemeClr val="accent3"/>
                </a:effectRef>
                <a:fontRef idx="minor">
                  <a:schemeClr val="tx1"/>
                </a:fontRef>
              </p:style>
            </p:cxnSp>
            <p:cxnSp>
              <p:nvCxnSpPr>
                <p:cNvPr id="178" name="425 Conector recto"/>
                <p:cNvCxnSpPr/>
                <p:nvPr/>
              </p:nvCxnSpPr>
              <p:spPr>
                <a:xfrm flipH="1">
                  <a:off x="460005" y="1307087"/>
                  <a:ext cx="89559" cy="151130"/>
                </a:xfrm>
                <a:prstGeom prst="line">
                  <a:avLst/>
                </a:prstGeom>
              </p:spPr>
              <p:style>
                <a:lnRef idx="1">
                  <a:schemeClr val="accent3"/>
                </a:lnRef>
                <a:fillRef idx="0">
                  <a:schemeClr val="accent3"/>
                </a:fillRef>
                <a:effectRef idx="0">
                  <a:schemeClr val="accent3"/>
                </a:effectRef>
                <a:fontRef idx="minor">
                  <a:schemeClr val="tx1"/>
                </a:fontRef>
              </p:style>
            </p:cxnSp>
            <p:cxnSp>
              <p:nvCxnSpPr>
                <p:cNvPr id="179" name="426 Conector recto"/>
                <p:cNvCxnSpPr/>
                <p:nvPr/>
              </p:nvCxnSpPr>
              <p:spPr>
                <a:xfrm flipH="1">
                  <a:off x="532932" y="1419283"/>
                  <a:ext cx="18056" cy="30480"/>
                </a:xfrm>
                <a:prstGeom prst="line">
                  <a:avLst/>
                </a:prstGeom>
              </p:spPr>
              <p:style>
                <a:lnRef idx="1">
                  <a:schemeClr val="accent3"/>
                </a:lnRef>
                <a:fillRef idx="0">
                  <a:schemeClr val="accent3"/>
                </a:fillRef>
                <a:effectRef idx="0">
                  <a:schemeClr val="accent3"/>
                </a:effectRef>
                <a:fontRef idx="minor">
                  <a:schemeClr val="tx1"/>
                </a:fontRef>
              </p:style>
            </p:cxnSp>
          </p:grpSp>
          <p:cxnSp>
            <p:nvCxnSpPr>
              <p:cNvPr id="158" name="427 Conector recto"/>
              <p:cNvCxnSpPr/>
              <p:nvPr/>
            </p:nvCxnSpPr>
            <p:spPr>
              <a:xfrm flipV="1">
                <a:off x="1559529" y="589031"/>
                <a:ext cx="0" cy="149733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59" name="428 Conector recto"/>
              <p:cNvCxnSpPr/>
              <p:nvPr/>
            </p:nvCxnSpPr>
            <p:spPr>
              <a:xfrm flipV="1">
                <a:off x="1009767" y="1088305"/>
                <a:ext cx="0" cy="1003618"/>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60" name="429 Conector recto"/>
              <p:cNvCxnSpPr/>
              <p:nvPr/>
            </p:nvCxnSpPr>
            <p:spPr>
              <a:xfrm flipH="1">
                <a:off x="336589" y="2092462"/>
                <a:ext cx="1915063" cy="0"/>
              </a:xfrm>
              <a:prstGeom prst="line">
                <a:avLst/>
              </a:prstGeom>
            </p:spPr>
            <p:style>
              <a:lnRef idx="1">
                <a:schemeClr val="dk1"/>
              </a:lnRef>
              <a:fillRef idx="0">
                <a:schemeClr val="dk1"/>
              </a:fillRef>
              <a:effectRef idx="0">
                <a:schemeClr val="dk1"/>
              </a:effectRef>
              <a:fontRef idx="minor">
                <a:schemeClr val="tx1"/>
              </a:fontRef>
            </p:style>
          </p:cxnSp>
          <p:sp>
            <p:nvSpPr>
              <p:cNvPr id="161" name="430 Forma libre"/>
              <p:cNvSpPr/>
              <p:nvPr/>
            </p:nvSpPr>
            <p:spPr>
              <a:xfrm>
                <a:off x="875131" y="482445"/>
                <a:ext cx="1076325" cy="795020"/>
              </a:xfrm>
              <a:custGeom>
                <a:avLst/>
                <a:gdLst>
                  <a:gd name="connsiteX0" fmla="*/ 0 w 1958197"/>
                  <a:gd name="connsiteY0" fmla="*/ 626934 h 626934"/>
                  <a:gd name="connsiteX1" fmla="*/ 301925 w 1958197"/>
                  <a:gd name="connsiteY1" fmla="*/ 126602 h 626934"/>
                  <a:gd name="connsiteX2" fmla="*/ 301925 w 1958197"/>
                  <a:gd name="connsiteY2" fmla="*/ 126602 h 626934"/>
                  <a:gd name="connsiteX3" fmla="*/ 1069676 w 1958197"/>
                  <a:gd name="connsiteY3" fmla="*/ 14459 h 626934"/>
                  <a:gd name="connsiteX4" fmla="*/ 1742536 w 1958197"/>
                  <a:gd name="connsiteY4" fmla="*/ 497538 h 626934"/>
                  <a:gd name="connsiteX5" fmla="*/ 1958197 w 1958197"/>
                  <a:gd name="connsiteY5" fmla="*/ 626934 h 626934"/>
                  <a:gd name="connsiteX0" fmla="*/ 0 w 1958197"/>
                  <a:gd name="connsiteY0" fmla="*/ 618443 h 618443"/>
                  <a:gd name="connsiteX1" fmla="*/ 301925 w 1958197"/>
                  <a:gd name="connsiteY1" fmla="*/ 118111 h 618443"/>
                  <a:gd name="connsiteX2" fmla="*/ 405544 w 1958197"/>
                  <a:gd name="connsiteY2" fmla="*/ 213069 h 618443"/>
                  <a:gd name="connsiteX3" fmla="*/ 1069676 w 1958197"/>
                  <a:gd name="connsiteY3" fmla="*/ 5968 h 618443"/>
                  <a:gd name="connsiteX4" fmla="*/ 1742536 w 1958197"/>
                  <a:gd name="connsiteY4" fmla="*/ 489047 h 618443"/>
                  <a:gd name="connsiteX5" fmla="*/ 1958197 w 1958197"/>
                  <a:gd name="connsiteY5" fmla="*/ 618443 h 618443"/>
                  <a:gd name="connsiteX0" fmla="*/ 0 w 1958197"/>
                  <a:gd name="connsiteY0" fmla="*/ 721998 h 721998"/>
                  <a:gd name="connsiteX1" fmla="*/ 301925 w 1958197"/>
                  <a:gd name="connsiteY1" fmla="*/ 221666 h 721998"/>
                  <a:gd name="connsiteX2" fmla="*/ 517715 w 1958197"/>
                  <a:gd name="connsiteY2" fmla="*/ 5777 h 721998"/>
                  <a:gd name="connsiteX3" fmla="*/ 1069676 w 1958197"/>
                  <a:gd name="connsiteY3" fmla="*/ 109523 h 721998"/>
                  <a:gd name="connsiteX4" fmla="*/ 1742536 w 1958197"/>
                  <a:gd name="connsiteY4" fmla="*/ 592602 h 721998"/>
                  <a:gd name="connsiteX5" fmla="*/ 1958197 w 1958197"/>
                  <a:gd name="connsiteY5" fmla="*/ 721998 h 721998"/>
                  <a:gd name="connsiteX0" fmla="*/ 0 w 1958197"/>
                  <a:gd name="connsiteY0" fmla="*/ 635404 h 635404"/>
                  <a:gd name="connsiteX1" fmla="*/ 301925 w 1958197"/>
                  <a:gd name="connsiteY1" fmla="*/ 135072 h 635404"/>
                  <a:gd name="connsiteX2" fmla="*/ 1069676 w 1958197"/>
                  <a:gd name="connsiteY2" fmla="*/ 22929 h 635404"/>
                  <a:gd name="connsiteX3" fmla="*/ 1742536 w 1958197"/>
                  <a:gd name="connsiteY3" fmla="*/ 506008 h 635404"/>
                  <a:gd name="connsiteX4" fmla="*/ 1958197 w 1958197"/>
                  <a:gd name="connsiteY4" fmla="*/ 635404 h 635404"/>
                  <a:gd name="connsiteX0" fmla="*/ 0 w 1958197"/>
                  <a:gd name="connsiteY0" fmla="*/ 655496 h 655496"/>
                  <a:gd name="connsiteX1" fmla="*/ 301925 w 1958197"/>
                  <a:gd name="connsiteY1" fmla="*/ 155164 h 655496"/>
                  <a:gd name="connsiteX2" fmla="*/ 1164590 w 1958197"/>
                  <a:gd name="connsiteY2" fmla="*/ 20092 h 655496"/>
                  <a:gd name="connsiteX3" fmla="*/ 1742536 w 1958197"/>
                  <a:gd name="connsiteY3" fmla="*/ 526100 h 655496"/>
                  <a:gd name="connsiteX4" fmla="*/ 1958197 w 1958197"/>
                  <a:gd name="connsiteY4" fmla="*/ 655496 h 655496"/>
                  <a:gd name="connsiteX0" fmla="*/ 0 w 1958197"/>
                  <a:gd name="connsiteY0" fmla="*/ 801420 h 801420"/>
                  <a:gd name="connsiteX1" fmla="*/ 301925 w 1958197"/>
                  <a:gd name="connsiteY1" fmla="*/ 301088 h 801420"/>
                  <a:gd name="connsiteX2" fmla="*/ 1173512 w 1958197"/>
                  <a:gd name="connsiteY2" fmla="*/ 10705 h 801420"/>
                  <a:gd name="connsiteX3" fmla="*/ 1742536 w 1958197"/>
                  <a:gd name="connsiteY3" fmla="*/ 672024 h 801420"/>
                  <a:gd name="connsiteX4" fmla="*/ 1958197 w 1958197"/>
                  <a:gd name="connsiteY4" fmla="*/ 801420 h 801420"/>
                  <a:gd name="connsiteX0" fmla="*/ 0 w 2087626"/>
                  <a:gd name="connsiteY0" fmla="*/ 749397 h 801108"/>
                  <a:gd name="connsiteX1" fmla="*/ 431354 w 2087626"/>
                  <a:gd name="connsiteY1" fmla="*/ 300776 h 801108"/>
                  <a:gd name="connsiteX2" fmla="*/ 1302941 w 2087626"/>
                  <a:gd name="connsiteY2" fmla="*/ 10393 h 801108"/>
                  <a:gd name="connsiteX3" fmla="*/ 1871965 w 2087626"/>
                  <a:gd name="connsiteY3" fmla="*/ 671712 h 801108"/>
                  <a:gd name="connsiteX4" fmla="*/ 2087626 w 2087626"/>
                  <a:gd name="connsiteY4" fmla="*/ 801108 h 801108"/>
                  <a:gd name="connsiteX0" fmla="*/ 0 w 2087626"/>
                  <a:gd name="connsiteY0" fmla="*/ 764828 h 816539"/>
                  <a:gd name="connsiteX1" fmla="*/ 474573 w 2087626"/>
                  <a:gd name="connsiteY1" fmla="*/ 195521 h 816539"/>
                  <a:gd name="connsiteX2" fmla="*/ 1302941 w 2087626"/>
                  <a:gd name="connsiteY2" fmla="*/ 25824 h 816539"/>
                  <a:gd name="connsiteX3" fmla="*/ 1871965 w 2087626"/>
                  <a:gd name="connsiteY3" fmla="*/ 687143 h 816539"/>
                  <a:gd name="connsiteX4" fmla="*/ 2087626 w 2087626"/>
                  <a:gd name="connsiteY4" fmla="*/ 816539 h 816539"/>
                  <a:gd name="connsiteX0" fmla="*/ 0 w 2087626"/>
                  <a:gd name="connsiteY0" fmla="*/ 742941 h 794652"/>
                  <a:gd name="connsiteX1" fmla="*/ 474573 w 2087626"/>
                  <a:gd name="connsiteY1" fmla="*/ 173634 h 794652"/>
                  <a:gd name="connsiteX2" fmla="*/ 1302941 w 2087626"/>
                  <a:gd name="connsiteY2" fmla="*/ 3937 h 794652"/>
                  <a:gd name="connsiteX3" fmla="*/ 1777057 w 2087626"/>
                  <a:gd name="connsiteY3" fmla="*/ 302696 h 794652"/>
                  <a:gd name="connsiteX4" fmla="*/ 2087626 w 2087626"/>
                  <a:gd name="connsiteY4" fmla="*/ 794652 h 794652"/>
                  <a:gd name="connsiteX0" fmla="*/ 0 w 1777057"/>
                  <a:gd name="connsiteY0" fmla="*/ 742941 h 742941"/>
                  <a:gd name="connsiteX1" fmla="*/ 474573 w 1777057"/>
                  <a:gd name="connsiteY1" fmla="*/ 173634 h 742941"/>
                  <a:gd name="connsiteX2" fmla="*/ 1302941 w 1777057"/>
                  <a:gd name="connsiteY2" fmla="*/ 3937 h 742941"/>
                  <a:gd name="connsiteX3" fmla="*/ 1777057 w 1777057"/>
                  <a:gd name="connsiteY3" fmla="*/ 302696 h 742941"/>
                  <a:gd name="connsiteX0" fmla="*/ 0 w 1854709"/>
                  <a:gd name="connsiteY0" fmla="*/ 739033 h 739033"/>
                  <a:gd name="connsiteX1" fmla="*/ 474573 w 1854709"/>
                  <a:gd name="connsiteY1" fmla="*/ 169726 h 739033"/>
                  <a:gd name="connsiteX2" fmla="*/ 1302941 w 1854709"/>
                  <a:gd name="connsiteY2" fmla="*/ 29 h 739033"/>
                  <a:gd name="connsiteX3" fmla="*/ 1854709 w 1854709"/>
                  <a:gd name="connsiteY3" fmla="*/ 177916 h 739033"/>
                  <a:gd name="connsiteX0" fmla="*/ 0 w 1854709"/>
                  <a:gd name="connsiteY0" fmla="*/ 742887 h 742887"/>
                  <a:gd name="connsiteX1" fmla="*/ 474573 w 1854709"/>
                  <a:gd name="connsiteY1" fmla="*/ 173580 h 742887"/>
                  <a:gd name="connsiteX2" fmla="*/ 1302941 w 1854709"/>
                  <a:gd name="connsiteY2" fmla="*/ 3883 h 742887"/>
                  <a:gd name="connsiteX3" fmla="*/ 1854709 w 1854709"/>
                  <a:gd name="connsiteY3" fmla="*/ 121342 h 742887"/>
                  <a:gd name="connsiteX0" fmla="*/ 0 w 1302941"/>
                  <a:gd name="connsiteY0" fmla="*/ 739004 h 739004"/>
                  <a:gd name="connsiteX1" fmla="*/ 474573 w 1302941"/>
                  <a:gd name="connsiteY1" fmla="*/ 169697 h 739004"/>
                  <a:gd name="connsiteX2" fmla="*/ 1302941 w 1302941"/>
                  <a:gd name="connsiteY2" fmla="*/ 0 h 739004"/>
                  <a:gd name="connsiteX0" fmla="*/ 0 w 1302941"/>
                  <a:gd name="connsiteY0" fmla="*/ 800904 h 800904"/>
                  <a:gd name="connsiteX1" fmla="*/ 474573 w 1302941"/>
                  <a:gd name="connsiteY1" fmla="*/ 231597 h 800904"/>
                  <a:gd name="connsiteX2" fmla="*/ 1076784 w 1302941"/>
                  <a:gd name="connsiteY2" fmla="*/ 4711 h 800904"/>
                  <a:gd name="connsiteX3" fmla="*/ 1302941 w 1302941"/>
                  <a:gd name="connsiteY3" fmla="*/ 61900 h 800904"/>
                  <a:gd name="connsiteX0" fmla="*/ 0 w 1076784"/>
                  <a:gd name="connsiteY0" fmla="*/ 796193 h 796193"/>
                  <a:gd name="connsiteX1" fmla="*/ 474573 w 1076784"/>
                  <a:gd name="connsiteY1" fmla="*/ 226886 h 796193"/>
                  <a:gd name="connsiteX2" fmla="*/ 1076784 w 1076784"/>
                  <a:gd name="connsiteY2" fmla="*/ 0 h 796193"/>
                </a:gdLst>
                <a:ahLst/>
                <a:cxnLst>
                  <a:cxn ang="0">
                    <a:pos x="connsiteX0" y="connsiteY0"/>
                  </a:cxn>
                  <a:cxn ang="0">
                    <a:pos x="connsiteX1" y="connsiteY1"/>
                  </a:cxn>
                  <a:cxn ang="0">
                    <a:pos x="connsiteX2" y="connsiteY2"/>
                  </a:cxn>
                </a:cxnLst>
                <a:rect l="l" t="t" r="r" b="b"/>
                <a:pathLst>
                  <a:path w="1076784" h="796193">
                    <a:moveTo>
                      <a:pt x="0" y="796193"/>
                    </a:moveTo>
                    <a:cubicBezTo>
                      <a:pt x="100642" y="629416"/>
                      <a:pt x="295109" y="359585"/>
                      <a:pt x="474573" y="226886"/>
                    </a:cubicBezTo>
                    <a:cubicBezTo>
                      <a:pt x="654037" y="94187"/>
                      <a:pt x="938723" y="28283"/>
                      <a:pt x="1076784" y="0"/>
                    </a:cubicBezTo>
                  </a:path>
                </a:pathLst>
              </a:custGeom>
              <a:ln w="19050"/>
            </p:spPr>
            <p:style>
              <a:lnRef idx="1">
                <a:schemeClr val="accent2"/>
              </a:lnRef>
              <a:fillRef idx="0">
                <a:schemeClr val="accent2"/>
              </a:fillRef>
              <a:effectRef idx="0">
                <a:schemeClr val="accent2"/>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sp>
        <p:nvSpPr>
          <p:cNvPr id="184" name="183 CuadroTexto"/>
          <p:cNvSpPr txBox="1"/>
          <p:nvPr/>
        </p:nvSpPr>
        <p:spPr>
          <a:xfrm>
            <a:off x="6773631" y="0"/>
            <a:ext cx="2249178" cy="369332"/>
          </a:xfrm>
          <a:prstGeom prst="rect">
            <a:avLst/>
          </a:prstGeom>
          <a:noFill/>
        </p:spPr>
        <p:txBody>
          <a:bodyPr wrap="square" rtlCol="0">
            <a:spAutoFit/>
          </a:bodyPr>
          <a:lstStyle/>
          <a:p>
            <a:r>
              <a:rPr lang="en-GB" dirty="0" smtClean="0">
                <a:solidFill>
                  <a:schemeClr val="bg1"/>
                </a:solidFill>
              </a:rPr>
              <a:t>Numerical methods</a:t>
            </a:r>
            <a:endParaRPr lang="en-GB" dirty="0">
              <a:solidFill>
                <a:schemeClr val="bg1"/>
              </a:solidFill>
            </a:endParaRPr>
          </a:p>
        </p:txBody>
      </p:sp>
    </p:spTree>
    <p:extLst>
      <p:ext uri="{BB962C8B-B14F-4D97-AF65-F5344CB8AC3E}">
        <p14:creationId xmlns:p14="http://schemas.microsoft.com/office/powerpoint/2010/main" val="2670149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36825" y="622857"/>
            <a:ext cx="8229600" cy="1066800"/>
          </a:xfrm>
        </p:spPr>
        <p:txBody>
          <a:bodyPr/>
          <a:lstStyle/>
          <a:p>
            <a:r>
              <a:rPr lang="en-GB" dirty="0" smtClean="0"/>
              <a:t>Smith-Hutton problem</a:t>
            </a:r>
            <a:endParaRPr lang="en-GB" dirty="0"/>
          </a:p>
        </p:txBody>
      </p:sp>
      <p:pic>
        <p:nvPicPr>
          <p:cNvPr id="4" name="3 Imagen"/>
          <p:cNvPicPr/>
          <p:nvPr/>
        </p:nvPicPr>
        <p:blipFill>
          <a:blip r:embed="rId2">
            <a:extLst>
              <a:ext uri="{28A0092B-C50C-407E-A947-70E740481C1C}">
                <a14:useLocalDpi xmlns:a14="http://schemas.microsoft.com/office/drawing/2010/main" val="0"/>
              </a:ext>
            </a:extLst>
          </a:blip>
          <a:srcRect/>
          <a:stretch>
            <a:fillRect/>
          </a:stretch>
        </p:blipFill>
        <p:spPr bwMode="auto">
          <a:xfrm>
            <a:off x="783462" y="1368298"/>
            <a:ext cx="5444722" cy="3548431"/>
          </a:xfrm>
          <a:prstGeom prst="rect">
            <a:avLst/>
          </a:prstGeom>
          <a:noFill/>
          <a:ln>
            <a:noFill/>
          </a:ln>
        </p:spPr>
      </p:pic>
      <mc:AlternateContent xmlns:mc="http://schemas.openxmlformats.org/markup-compatibility/2006" xmlns:a14="http://schemas.microsoft.com/office/drawing/2010/main">
        <mc:Choice Requires="a14">
          <p:sp>
            <p:nvSpPr>
              <p:cNvPr id="5" name="4 Rectángulo"/>
              <p:cNvSpPr/>
              <p:nvPr/>
            </p:nvSpPr>
            <p:spPr>
              <a:xfrm>
                <a:off x="1403648" y="5215911"/>
                <a:ext cx="6295954" cy="1316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s-ES" i="1" smtClean="0">
                              <a:latin typeface="Cambria Math"/>
                            </a:rPr>
                          </m:ctrlPr>
                        </m:mPr>
                        <m:mr>
                          <m:e>
                            <m:r>
                              <a:rPr lang="en-GB" i="1">
                                <a:latin typeface="Cambria Math"/>
                              </a:rPr>
                              <m:t>𝜙</m:t>
                            </m:r>
                            <m:r>
                              <a:rPr lang="en-GB" i="1">
                                <a:latin typeface="Cambria Math"/>
                              </a:rPr>
                              <m:t>=1+</m:t>
                            </m:r>
                            <m:func>
                              <m:funcPr>
                                <m:ctrlPr>
                                  <a:rPr lang="es-ES" i="1">
                                    <a:latin typeface="Cambria Math"/>
                                  </a:rPr>
                                </m:ctrlPr>
                              </m:funcPr>
                              <m:fName>
                                <m:r>
                                  <m:rPr>
                                    <m:sty m:val="p"/>
                                  </m:rPr>
                                  <a:rPr lang="en-GB">
                                    <a:latin typeface="Cambria Math"/>
                                  </a:rPr>
                                  <m:t>tanh</m:t>
                                </m:r>
                              </m:fName>
                              <m:e>
                                <m:d>
                                  <m:dPr>
                                    <m:ctrlPr>
                                      <a:rPr lang="es-ES" i="1">
                                        <a:latin typeface="Cambria Math"/>
                                      </a:rPr>
                                    </m:ctrlPr>
                                  </m:dPr>
                                  <m:e>
                                    <m:r>
                                      <a:rPr lang="en-GB" i="1">
                                        <a:latin typeface="Cambria Math"/>
                                      </a:rPr>
                                      <m:t>𝛼</m:t>
                                    </m:r>
                                    <m:d>
                                      <m:dPr>
                                        <m:ctrlPr>
                                          <a:rPr lang="es-ES" i="1">
                                            <a:latin typeface="Cambria Math"/>
                                          </a:rPr>
                                        </m:ctrlPr>
                                      </m:dPr>
                                      <m:e>
                                        <m:r>
                                          <a:rPr lang="en-GB" i="1">
                                            <a:latin typeface="Cambria Math"/>
                                          </a:rPr>
                                          <m:t>2</m:t>
                                        </m:r>
                                        <m:r>
                                          <a:rPr lang="en-GB" i="1">
                                            <a:latin typeface="Cambria Math"/>
                                          </a:rPr>
                                          <m:t>𝑥</m:t>
                                        </m:r>
                                        <m:r>
                                          <a:rPr lang="en-GB" i="1">
                                            <a:latin typeface="Cambria Math"/>
                                          </a:rPr>
                                          <m:t>+1</m:t>
                                        </m:r>
                                      </m:e>
                                    </m:d>
                                  </m:e>
                                </m:d>
                              </m:e>
                            </m:func>
                            <m:r>
                              <a:rPr lang="en-GB" i="1">
                                <a:latin typeface="Cambria Math"/>
                              </a:rPr>
                              <m:t>               </m:t>
                            </m:r>
                          </m:e>
                          <m:e>
                            <m:r>
                              <a:rPr lang="en-GB" i="1">
                                <a:latin typeface="Cambria Math"/>
                              </a:rPr>
                              <m:t>𝑦</m:t>
                            </m:r>
                            <m:r>
                              <a:rPr lang="en-GB" i="1">
                                <a:latin typeface="Cambria Math"/>
                              </a:rPr>
                              <m:t>=0 ;</m:t>
                            </m:r>
                            <m:r>
                              <a:rPr lang="en-GB" i="1">
                                <a:latin typeface="Cambria Math"/>
                              </a:rPr>
                              <m:t>𝑥</m:t>
                            </m:r>
                            <m:r>
                              <a:rPr lang="en-GB" i="1">
                                <a:latin typeface="Cambria Math"/>
                              </a:rPr>
                              <m:t>∈</m:t>
                            </m:r>
                            <m:d>
                              <m:dPr>
                                <m:ctrlPr>
                                  <a:rPr lang="es-ES" i="1">
                                    <a:latin typeface="Cambria Math"/>
                                  </a:rPr>
                                </m:ctrlPr>
                              </m:dPr>
                              <m:e>
                                <m:r>
                                  <a:rPr lang="en-GB" i="1">
                                    <a:latin typeface="Cambria Math"/>
                                  </a:rPr>
                                  <m:t>−1,0</m:t>
                                </m:r>
                              </m:e>
                            </m:d>
                            <m:r>
                              <a:rPr lang="en-GB" i="1">
                                <a:latin typeface="Cambria Math"/>
                              </a:rPr>
                              <m:t>  (</m:t>
                            </m:r>
                            <m:r>
                              <a:rPr lang="en-GB" i="1">
                                <a:latin typeface="Cambria Math"/>
                              </a:rPr>
                              <m:t>𝑖𝑛𝑙𝑒𝑡</m:t>
                            </m:r>
                            <m:r>
                              <a:rPr lang="en-GB" i="1">
                                <a:latin typeface="Cambria Math"/>
                              </a:rPr>
                              <m:t>)</m:t>
                            </m:r>
                          </m:e>
                        </m:mr>
                        <m:mr>
                          <m:e>
                            <m:f>
                              <m:fPr>
                                <m:ctrlPr>
                                  <a:rPr lang="es-ES" i="1">
                                    <a:latin typeface="Cambria Math"/>
                                  </a:rPr>
                                </m:ctrlPr>
                              </m:fPr>
                              <m:num>
                                <m:r>
                                  <a:rPr lang="en-GB" i="1">
                                    <a:latin typeface="Cambria Math"/>
                                  </a:rPr>
                                  <m:t>𝜕𝜙</m:t>
                                </m:r>
                              </m:num>
                              <m:den>
                                <m:r>
                                  <a:rPr lang="en-GB" i="1">
                                    <a:latin typeface="Cambria Math"/>
                                  </a:rPr>
                                  <m:t>𝜕</m:t>
                                </m:r>
                                <m:r>
                                  <a:rPr lang="en-GB" i="1">
                                    <a:latin typeface="Cambria Math"/>
                                  </a:rPr>
                                  <m:t>𝑦</m:t>
                                </m:r>
                              </m:den>
                            </m:f>
                            <m:r>
                              <a:rPr lang="en-GB" i="1">
                                <a:latin typeface="Cambria Math"/>
                              </a:rPr>
                              <m:t>=0               </m:t>
                            </m:r>
                          </m:e>
                          <m:e>
                            <m:r>
                              <a:rPr lang="en-GB" i="1">
                                <a:latin typeface="Cambria Math"/>
                              </a:rPr>
                              <m:t>𝑦</m:t>
                            </m:r>
                            <m:r>
                              <a:rPr lang="en-GB" i="1">
                                <a:latin typeface="Cambria Math"/>
                              </a:rPr>
                              <m:t>=0 ;</m:t>
                            </m:r>
                            <m:r>
                              <a:rPr lang="en-GB" i="1">
                                <a:latin typeface="Cambria Math"/>
                              </a:rPr>
                              <m:t>𝑥</m:t>
                            </m:r>
                            <m:r>
                              <a:rPr lang="en-GB" i="1">
                                <a:latin typeface="Cambria Math"/>
                              </a:rPr>
                              <m:t>∈</m:t>
                            </m:r>
                            <m:d>
                              <m:dPr>
                                <m:ctrlPr>
                                  <a:rPr lang="es-ES" i="1">
                                    <a:latin typeface="Cambria Math"/>
                                  </a:rPr>
                                </m:ctrlPr>
                              </m:dPr>
                              <m:e>
                                <m:r>
                                  <a:rPr lang="en-GB" i="1">
                                    <a:latin typeface="Cambria Math"/>
                                  </a:rPr>
                                  <m:t>0,1</m:t>
                                </m:r>
                              </m:e>
                            </m:d>
                            <m:r>
                              <a:rPr lang="en-GB" i="1">
                                <a:latin typeface="Cambria Math"/>
                              </a:rPr>
                              <m:t>  (</m:t>
                            </m:r>
                            <m:r>
                              <a:rPr lang="en-GB" i="1">
                                <a:latin typeface="Cambria Math"/>
                              </a:rPr>
                              <m:t>𝑜𝑢𝑡𝑙𝑒𝑡</m:t>
                            </m:r>
                            <m:r>
                              <a:rPr lang="en-GB" i="1">
                                <a:latin typeface="Cambria Math"/>
                              </a:rPr>
                              <m:t>)</m:t>
                            </m:r>
                          </m:e>
                        </m:mr>
                        <m:mr>
                          <m:e>
                            <m:r>
                              <a:rPr lang="en-GB" i="1">
                                <a:latin typeface="Cambria Math"/>
                              </a:rPr>
                              <m:t>𝜙</m:t>
                            </m:r>
                            <m:r>
                              <a:rPr lang="en-GB" i="1">
                                <a:latin typeface="Cambria Math"/>
                              </a:rPr>
                              <m:t>=1−</m:t>
                            </m:r>
                            <m:func>
                              <m:funcPr>
                                <m:ctrlPr>
                                  <a:rPr lang="es-ES" i="1">
                                    <a:latin typeface="Cambria Math"/>
                                  </a:rPr>
                                </m:ctrlPr>
                              </m:funcPr>
                              <m:fName>
                                <m:r>
                                  <m:rPr>
                                    <m:sty m:val="p"/>
                                  </m:rPr>
                                  <a:rPr lang="en-GB">
                                    <a:latin typeface="Cambria Math"/>
                                  </a:rPr>
                                  <m:t>tanh</m:t>
                                </m:r>
                              </m:fName>
                              <m:e>
                                <m:d>
                                  <m:dPr>
                                    <m:ctrlPr>
                                      <a:rPr lang="es-ES" i="1">
                                        <a:latin typeface="Cambria Math"/>
                                      </a:rPr>
                                    </m:ctrlPr>
                                  </m:dPr>
                                  <m:e>
                                    <m:r>
                                      <a:rPr lang="en-GB" i="1">
                                        <a:latin typeface="Cambria Math"/>
                                      </a:rPr>
                                      <m:t>𝛼</m:t>
                                    </m:r>
                                  </m:e>
                                </m:d>
                              </m:e>
                            </m:func>
                            <m:r>
                              <a:rPr lang="en-GB" i="1">
                                <a:latin typeface="Cambria Math"/>
                              </a:rPr>
                              <m:t>               </m:t>
                            </m:r>
                          </m:e>
                          <m:e>
                            <m:r>
                              <a:rPr lang="en-GB" i="1">
                                <a:latin typeface="Cambria Math"/>
                              </a:rPr>
                              <m:t>(</m:t>
                            </m:r>
                            <m:r>
                              <a:rPr lang="en-GB" i="1">
                                <a:latin typeface="Cambria Math"/>
                              </a:rPr>
                              <m:t>𝑒𝑙𝑠𝑒𝑤h𝑒𝑟𝑒</m:t>
                            </m:r>
                            <m:r>
                              <a:rPr lang="en-GB" i="1">
                                <a:latin typeface="Cambria Math"/>
                              </a:rPr>
                              <m:t>)</m:t>
                            </m:r>
                          </m:e>
                        </m:mr>
                      </m:m>
                    </m:oMath>
                  </m:oMathPara>
                </a14:m>
                <a:endParaRPr lang="es-ES" dirty="0"/>
              </a:p>
            </p:txBody>
          </p:sp>
        </mc:Choice>
        <mc:Fallback xmlns="">
          <p:sp>
            <p:nvSpPr>
              <p:cNvPr id="5" name="4 Rectángulo"/>
              <p:cNvSpPr>
                <a:spLocks noRot="1" noChangeAspect="1" noMove="1" noResize="1" noEditPoints="1" noAdjustHandles="1" noChangeArrowheads="1" noChangeShapeType="1" noTextEdit="1"/>
              </p:cNvSpPr>
              <p:nvPr/>
            </p:nvSpPr>
            <p:spPr>
              <a:xfrm>
                <a:off x="1403648" y="5215911"/>
                <a:ext cx="6295954" cy="1316194"/>
              </a:xfrm>
              <a:prstGeom prst="rect">
                <a:avLst/>
              </a:prstGeom>
              <a:blipFill rotWithShape="1">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 name="5 Rectángulo"/>
              <p:cNvSpPr/>
              <p:nvPr/>
            </p:nvSpPr>
            <p:spPr>
              <a:xfrm>
                <a:off x="4860032" y="3110931"/>
                <a:ext cx="4572000" cy="717632"/>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en-GB" i="1">
                          <a:latin typeface="Cambria Math"/>
                        </a:rPr>
                        <m:t>𝑢</m:t>
                      </m:r>
                      <m:d>
                        <m:dPr>
                          <m:ctrlPr>
                            <a:rPr lang="es-ES" i="1">
                              <a:latin typeface="Cambria Math"/>
                            </a:rPr>
                          </m:ctrlPr>
                        </m:dPr>
                        <m:e>
                          <m:r>
                            <a:rPr lang="en-GB" i="1">
                              <a:latin typeface="Cambria Math"/>
                            </a:rPr>
                            <m:t>𝑥</m:t>
                          </m:r>
                          <m:r>
                            <a:rPr lang="en-GB" i="1">
                              <a:latin typeface="Cambria Math"/>
                            </a:rPr>
                            <m:t>,</m:t>
                          </m:r>
                          <m:r>
                            <a:rPr lang="en-GB" i="1">
                              <a:latin typeface="Cambria Math"/>
                            </a:rPr>
                            <m:t>𝑦</m:t>
                          </m:r>
                        </m:e>
                      </m:d>
                      <m:r>
                        <a:rPr lang="en-GB" i="1">
                          <a:latin typeface="Cambria Math"/>
                        </a:rPr>
                        <m:t>=2</m:t>
                      </m:r>
                      <m:r>
                        <a:rPr lang="en-GB" i="1">
                          <a:latin typeface="Cambria Math"/>
                        </a:rPr>
                        <m:t>𝑦</m:t>
                      </m:r>
                      <m:d>
                        <m:dPr>
                          <m:ctrlPr>
                            <a:rPr lang="es-ES" i="1">
                              <a:latin typeface="Cambria Math"/>
                            </a:rPr>
                          </m:ctrlPr>
                        </m:dPr>
                        <m:e>
                          <m:r>
                            <a:rPr lang="en-GB" i="1">
                              <a:latin typeface="Cambria Math"/>
                            </a:rPr>
                            <m:t>1−</m:t>
                          </m:r>
                          <m:sSup>
                            <m:sSupPr>
                              <m:ctrlPr>
                                <a:rPr lang="es-ES" i="1">
                                  <a:latin typeface="Cambria Math"/>
                                </a:rPr>
                              </m:ctrlPr>
                            </m:sSupPr>
                            <m:e>
                              <m:r>
                                <a:rPr lang="en-GB" i="1">
                                  <a:latin typeface="Cambria Math"/>
                                </a:rPr>
                                <m:t>𝑥</m:t>
                              </m:r>
                            </m:e>
                            <m:sup>
                              <m:r>
                                <a:rPr lang="en-GB" i="1">
                                  <a:latin typeface="Cambria Math"/>
                                </a:rPr>
                                <m:t>2</m:t>
                              </m:r>
                            </m:sup>
                          </m:sSup>
                        </m:e>
                      </m:d>
                    </m:oMath>
                  </m:oMathPara>
                </a14:m>
                <a:endParaRPr lang="es-ES" dirty="0"/>
              </a:p>
              <a:p>
                <a:pPr/>
                <a14:m>
                  <m:oMathPara xmlns:m="http://schemas.openxmlformats.org/officeDocument/2006/math">
                    <m:oMathParaPr>
                      <m:jc m:val="centerGroup"/>
                    </m:oMathParaPr>
                    <m:oMath xmlns:m="http://schemas.openxmlformats.org/officeDocument/2006/math">
                      <m:r>
                        <a:rPr lang="en-GB" i="1">
                          <a:latin typeface="Cambria Math"/>
                        </a:rPr>
                        <m:t>𝑣</m:t>
                      </m:r>
                      <m:d>
                        <m:dPr>
                          <m:ctrlPr>
                            <a:rPr lang="es-ES" i="1">
                              <a:latin typeface="Cambria Math"/>
                            </a:rPr>
                          </m:ctrlPr>
                        </m:dPr>
                        <m:e>
                          <m:r>
                            <a:rPr lang="en-GB" i="1">
                              <a:latin typeface="Cambria Math"/>
                            </a:rPr>
                            <m:t>𝑥</m:t>
                          </m:r>
                          <m:r>
                            <a:rPr lang="en-GB" i="1">
                              <a:latin typeface="Cambria Math"/>
                            </a:rPr>
                            <m:t>,</m:t>
                          </m:r>
                          <m:r>
                            <a:rPr lang="en-GB" i="1">
                              <a:latin typeface="Cambria Math"/>
                            </a:rPr>
                            <m:t>𝑦</m:t>
                          </m:r>
                        </m:e>
                      </m:d>
                      <m:r>
                        <a:rPr lang="en-GB" i="1">
                          <a:latin typeface="Cambria Math"/>
                        </a:rPr>
                        <m:t>=−2</m:t>
                      </m:r>
                      <m:r>
                        <a:rPr lang="en-GB" i="1">
                          <a:latin typeface="Cambria Math"/>
                        </a:rPr>
                        <m:t>𝑥</m:t>
                      </m:r>
                      <m:d>
                        <m:dPr>
                          <m:ctrlPr>
                            <a:rPr lang="es-ES" i="1">
                              <a:latin typeface="Cambria Math"/>
                            </a:rPr>
                          </m:ctrlPr>
                        </m:dPr>
                        <m:e>
                          <m:r>
                            <a:rPr lang="en-GB" i="1">
                              <a:latin typeface="Cambria Math"/>
                            </a:rPr>
                            <m:t>1−</m:t>
                          </m:r>
                          <m:sSup>
                            <m:sSupPr>
                              <m:ctrlPr>
                                <a:rPr lang="es-ES" i="1">
                                  <a:latin typeface="Cambria Math"/>
                                </a:rPr>
                              </m:ctrlPr>
                            </m:sSupPr>
                            <m:e>
                              <m:r>
                                <a:rPr lang="en-GB" i="1">
                                  <a:latin typeface="Cambria Math"/>
                                </a:rPr>
                                <m:t>𝑦</m:t>
                              </m:r>
                            </m:e>
                            <m:sup>
                              <m:r>
                                <a:rPr lang="en-GB" i="1">
                                  <a:latin typeface="Cambria Math"/>
                                </a:rPr>
                                <m:t>2</m:t>
                              </m:r>
                            </m:sup>
                          </m:sSup>
                        </m:e>
                      </m:d>
                    </m:oMath>
                  </m:oMathPara>
                </a14:m>
                <a:endParaRPr lang="es-ES" dirty="0"/>
              </a:p>
            </p:txBody>
          </p:sp>
        </mc:Choice>
        <mc:Fallback xmlns="">
          <p:sp>
            <p:nvSpPr>
              <p:cNvPr id="6" name="5 Rectángulo"/>
              <p:cNvSpPr>
                <a:spLocks noRot="1" noChangeAspect="1" noMove="1" noResize="1" noEditPoints="1" noAdjustHandles="1" noChangeArrowheads="1" noChangeShapeType="1" noTextEdit="1"/>
              </p:cNvSpPr>
              <p:nvPr/>
            </p:nvSpPr>
            <p:spPr>
              <a:xfrm>
                <a:off x="4860032" y="3110931"/>
                <a:ext cx="4572000" cy="717632"/>
              </a:xfrm>
              <a:prstGeom prst="rect">
                <a:avLst/>
              </a:prstGeom>
              <a:blipFill rotWithShape="1">
                <a:blip r:embed="rId4"/>
                <a:stretch>
                  <a:fillRect b="-847"/>
                </a:stretch>
              </a:blipFill>
            </p:spPr>
            <p:txBody>
              <a:bodyPr/>
              <a:lstStyle/>
              <a:p>
                <a:r>
                  <a:rPr lang="es-ES">
                    <a:noFill/>
                  </a:rPr>
                  <a:t> </a:t>
                </a:r>
              </a:p>
            </p:txBody>
          </p:sp>
        </mc:Fallback>
      </mc:AlternateContent>
      <p:sp>
        <p:nvSpPr>
          <p:cNvPr id="7" name="6 CuadroTexto"/>
          <p:cNvSpPr txBox="1"/>
          <p:nvPr/>
        </p:nvSpPr>
        <p:spPr>
          <a:xfrm>
            <a:off x="4997420" y="0"/>
            <a:ext cx="4104457" cy="369332"/>
          </a:xfrm>
          <a:prstGeom prst="rect">
            <a:avLst/>
          </a:prstGeom>
          <a:noFill/>
        </p:spPr>
        <p:txBody>
          <a:bodyPr wrap="square" rtlCol="0">
            <a:spAutoFit/>
          </a:bodyPr>
          <a:lstStyle/>
          <a:p>
            <a:r>
              <a:rPr lang="en-GB" dirty="0" smtClean="0">
                <a:solidFill>
                  <a:schemeClr val="bg1"/>
                </a:solidFill>
              </a:rPr>
              <a:t>Basic cases – Smith-Hutton problem</a:t>
            </a:r>
            <a:endParaRPr lang="en-GB" dirty="0">
              <a:solidFill>
                <a:schemeClr val="bg1"/>
              </a:solidFill>
            </a:endParaRPr>
          </a:p>
        </p:txBody>
      </p:sp>
    </p:spTree>
    <p:extLst>
      <p:ext uri="{BB962C8B-B14F-4D97-AF65-F5344CB8AC3E}">
        <p14:creationId xmlns:p14="http://schemas.microsoft.com/office/powerpoint/2010/main" val="1626168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71055" y="1018309"/>
            <a:ext cx="8229600" cy="1066800"/>
          </a:xfrm>
        </p:spPr>
        <p:txBody>
          <a:bodyPr/>
          <a:lstStyle/>
          <a:p>
            <a:r>
              <a:rPr lang="en-GB" dirty="0" smtClean="0"/>
              <a:t>Smith-Hutton problem</a:t>
            </a:r>
            <a:endParaRPr lang="en-GB"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a:bodyPr>
              <a:lstStyle/>
              <a:p>
                <a:r>
                  <a:rPr lang="en-GB" sz="2000" dirty="0" smtClean="0"/>
                  <a:t>Generic convection-diffusion equation</a:t>
                </a:r>
              </a:p>
              <a:p>
                <a:pPr marL="109728" indent="0">
                  <a:buNone/>
                </a:pPr>
                <a14:m>
                  <m:oMathPara xmlns:m="http://schemas.openxmlformats.org/officeDocument/2006/math">
                    <m:oMathParaPr>
                      <m:jc m:val="centerGroup"/>
                    </m:oMathParaPr>
                    <m:oMath xmlns:m="http://schemas.openxmlformats.org/officeDocument/2006/math">
                      <m:f>
                        <m:fPr>
                          <m:ctrlPr>
                            <a:rPr lang="es-ES" sz="2000" i="1">
                              <a:latin typeface="Cambria Math"/>
                            </a:rPr>
                          </m:ctrlPr>
                        </m:fPr>
                        <m:num>
                          <m:r>
                            <a:rPr lang="en-GB" sz="2000" i="1">
                              <a:latin typeface="Cambria Math"/>
                            </a:rPr>
                            <m:t>𝜕</m:t>
                          </m:r>
                          <m:d>
                            <m:dPr>
                              <m:ctrlPr>
                                <a:rPr lang="es-ES" sz="2000" i="1">
                                  <a:latin typeface="Cambria Math"/>
                                </a:rPr>
                              </m:ctrlPr>
                            </m:dPr>
                            <m:e>
                              <m:r>
                                <a:rPr lang="en-GB" sz="2000" i="1">
                                  <a:latin typeface="Cambria Math"/>
                                </a:rPr>
                                <m:t>𝜌𝜙</m:t>
                              </m:r>
                            </m:e>
                          </m:d>
                        </m:num>
                        <m:den>
                          <m:r>
                            <a:rPr lang="en-GB" sz="2000" i="1">
                              <a:latin typeface="Cambria Math"/>
                            </a:rPr>
                            <m:t>𝜕</m:t>
                          </m:r>
                          <m:r>
                            <a:rPr lang="en-GB" sz="2000" i="1">
                              <a:latin typeface="Cambria Math"/>
                            </a:rPr>
                            <m:t>𝑡</m:t>
                          </m:r>
                        </m:den>
                      </m:f>
                      <m:r>
                        <a:rPr lang="en-GB" sz="2000" i="1">
                          <a:latin typeface="Cambria Math"/>
                        </a:rPr>
                        <m:t>+</m:t>
                      </m:r>
                      <m:r>
                        <a:rPr lang="en-GB" sz="2000">
                          <a:latin typeface="Cambria Math"/>
                        </a:rPr>
                        <m:t>𝛻</m:t>
                      </m:r>
                      <m:r>
                        <a:rPr lang="en-GB" sz="2000" i="1">
                          <a:latin typeface="Cambria Math"/>
                        </a:rPr>
                        <m:t>·</m:t>
                      </m:r>
                      <m:d>
                        <m:dPr>
                          <m:ctrlPr>
                            <a:rPr lang="es-ES" sz="2000" i="1">
                              <a:latin typeface="Cambria Math"/>
                            </a:rPr>
                          </m:ctrlPr>
                        </m:dPr>
                        <m:e>
                          <m:r>
                            <a:rPr lang="en-GB" sz="2000" i="1">
                              <a:latin typeface="Cambria Math"/>
                            </a:rPr>
                            <m:t>𝜌</m:t>
                          </m:r>
                          <m:acc>
                            <m:accPr>
                              <m:chr m:val="⃗"/>
                              <m:ctrlPr>
                                <a:rPr lang="es-ES" sz="2000" i="1">
                                  <a:latin typeface="Cambria Math"/>
                                </a:rPr>
                              </m:ctrlPr>
                            </m:accPr>
                            <m:e>
                              <m:r>
                                <a:rPr lang="en-GB" sz="2000" i="1">
                                  <a:latin typeface="Cambria Math"/>
                                </a:rPr>
                                <m:t>𝑣</m:t>
                              </m:r>
                            </m:e>
                          </m:acc>
                          <m:r>
                            <a:rPr lang="en-GB" sz="2000" i="1">
                              <a:latin typeface="Cambria Math"/>
                            </a:rPr>
                            <m:t>𝜙</m:t>
                          </m:r>
                        </m:e>
                      </m:d>
                      <m:r>
                        <a:rPr lang="en-GB" sz="2000" i="1">
                          <a:latin typeface="Cambria Math"/>
                        </a:rPr>
                        <m:t>=</m:t>
                      </m:r>
                      <m:r>
                        <a:rPr lang="en-GB" sz="2000">
                          <a:latin typeface="Cambria Math"/>
                        </a:rPr>
                        <m:t>𝛻</m:t>
                      </m:r>
                      <m:r>
                        <a:rPr lang="en-GB" sz="2000" i="1">
                          <a:latin typeface="Cambria Math"/>
                        </a:rPr>
                        <m:t>·</m:t>
                      </m:r>
                      <m:d>
                        <m:dPr>
                          <m:ctrlPr>
                            <a:rPr lang="es-ES" sz="2000" i="1">
                              <a:latin typeface="Cambria Math"/>
                            </a:rPr>
                          </m:ctrlPr>
                        </m:dPr>
                        <m:e>
                          <m:r>
                            <m:rPr>
                              <m:sty m:val="p"/>
                            </m:rPr>
                            <a:rPr lang="en-GB" sz="2000">
                              <a:latin typeface="Cambria Math"/>
                            </a:rPr>
                            <m:t>Γ</m:t>
                          </m:r>
                          <m:r>
                            <a:rPr lang="en-GB" sz="2000">
                              <a:latin typeface="Cambria Math"/>
                            </a:rPr>
                            <m:t>𝛻</m:t>
                          </m:r>
                          <m:r>
                            <a:rPr lang="en-GB" sz="2000" i="1">
                              <a:latin typeface="Cambria Math"/>
                            </a:rPr>
                            <m:t>𝜙</m:t>
                          </m:r>
                        </m:e>
                      </m:d>
                      <m:r>
                        <a:rPr lang="en-GB" sz="2000" i="1">
                          <a:latin typeface="Cambria Math"/>
                        </a:rPr>
                        <m:t>+</m:t>
                      </m:r>
                      <m:sSub>
                        <m:sSubPr>
                          <m:ctrlPr>
                            <a:rPr lang="es-ES" sz="2000" i="1">
                              <a:latin typeface="Cambria Math"/>
                            </a:rPr>
                          </m:ctrlPr>
                        </m:sSubPr>
                        <m:e>
                          <m:r>
                            <a:rPr lang="en-GB" sz="2000" i="1">
                              <a:latin typeface="Cambria Math"/>
                            </a:rPr>
                            <m:t>𝑆</m:t>
                          </m:r>
                        </m:e>
                        <m:sub>
                          <m:r>
                            <a:rPr lang="en-GB" sz="2000" i="1">
                              <a:latin typeface="Cambria Math"/>
                            </a:rPr>
                            <m:t>𝜙</m:t>
                          </m:r>
                        </m:sub>
                      </m:sSub>
                    </m:oMath>
                  </m:oMathPara>
                </a14:m>
                <a:endParaRPr lang="en-GB" sz="2000" dirty="0" smtClean="0"/>
              </a:p>
              <a:p>
                <a:r>
                  <a:rPr lang="en-GB" sz="2000" dirty="0" smtClean="0"/>
                  <a:t>Steady</a:t>
                </a:r>
              </a:p>
              <a:p>
                <a:r>
                  <a:rPr lang="en-GB" sz="2000" dirty="0" smtClean="0"/>
                  <a:t>Incompressible</a:t>
                </a:r>
              </a:p>
              <a:p>
                <a:endParaRPr lang="en-GB" sz="2000" dirty="0"/>
              </a:p>
              <a:p>
                <a:r>
                  <a:rPr lang="en-GB" sz="2000" dirty="0" smtClean="0"/>
                  <a:t>Interpolation schemes</a:t>
                </a:r>
              </a:p>
              <a:p>
                <a:pPr lvl="1"/>
                <a:r>
                  <a:rPr lang="en-GB" sz="1800" dirty="0" smtClean="0"/>
                  <a:t>Central differencing scheme (CDS)</a:t>
                </a:r>
              </a:p>
              <a:p>
                <a:pPr lvl="1"/>
                <a:r>
                  <a:rPr lang="en-GB" sz="1800" dirty="0" smtClean="0"/>
                  <a:t>Upwind scheme (UDS)</a:t>
                </a:r>
              </a:p>
              <a:p>
                <a:pPr lvl="1"/>
                <a:r>
                  <a:rPr lang="en-GB" sz="1800" dirty="0" smtClean="0"/>
                  <a:t>Exponential scheme (EDS)</a:t>
                </a:r>
              </a:p>
              <a:p>
                <a:pPr lvl="1"/>
                <a:r>
                  <a:rPr lang="en-GB" sz="1800" dirty="0" smtClean="0"/>
                  <a:t>Hybrid scheme (HDS)</a:t>
                </a:r>
              </a:p>
              <a:p>
                <a:pPr lvl="1"/>
                <a:r>
                  <a:rPr lang="en-GB" sz="1800" dirty="0" smtClean="0"/>
                  <a:t>Power-law scheme (PLDS)</a:t>
                </a:r>
                <a:endParaRPr lang="en-GB" sz="18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2"/>
                <a:stretch>
                  <a:fillRect t="-845"/>
                </a:stretch>
              </a:blipFill>
            </p:spPr>
            <p:txBody>
              <a:bodyPr/>
              <a:lstStyle/>
              <a:p>
                <a:r>
                  <a:rPr lang="es-ES">
                    <a:noFill/>
                  </a:rPr>
                  <a:t> </a:t>
                </a:r>
              </a:p>
            </p:txBody>
          </p:sp>
        </mc:Fallback>
      </mc:AlternateContent>
      <p:grpSp>
        <p:nvGrpSpPr>
          <p:cNvPr id="4" name="64 Grupo"/>
          <p:cNvGrpSpPr/>
          <p:nvPr/>
        </p:nvGrpSpPr>
        <p:grpSpPr>
          <a:xfrm>
            <a:off x="5482938" y="3444425"/>
            <a:ext cx="3122296" cy="2943225"/>
            <a:chOff x="0" y="0"/>
            <a:chExt cx="4619625" cy="4543425"/>
          </a:xfrm>
        </p:grpSpPr>
        <p:grpSp>
          <p:nvGrpSpPr>
            <p:cNvPr id="5" name="70 Grupo"/>
            <p:cNvGrpSpPr/>
            <p:nvPr/>
          </p:nvGrpSpPr>
          <p:grpSpPr>
            <a:xfrm>
              <a:off x="47625" y="47625"/>
              <a:ext cx="4533900" cy="4467225"/>
              <a:chOff x="0" y="0"/>
              <a:chExt cx="4533900" cy="4467225"/>
            </a:xfrm>
          </p:grpSpPr>
          <p:sp>
            <p:nvSpPr>
              <p:cNvPr id="31" name="71 Elipse"/>
              <p:cNvSpPr/>
              <p:nvPr/>
            </p:nvSpPr>
            <p:spPr>
              <a:xfrm>
                <a:off x="314325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32" name="72 Grupo"/>
              <p:cNvGrpSpPr/>
              <p:nvPr/>
            </p:nvGrpSpPr>
            <p:grpSpPr>
              <a:xfrm>
                <a:off x="0" y="0"/>
                <a:ext cx="4533900" cy="4467225"/>
                <a:chOff x="0" y="0"/>
                <a:chExt cx="4533900" cy="4467225"/>
              </a:xfrm>
            </p:grpSpPr>
            <p:sp>
              <p:nvSpPr>
                <p:cNvPr id="33" name="73 Elipse"/>
                <p:cNvSpPr/>
                <p:nvPr/>
              </p:nvSpPr>
              <p:spPr>
                <a:xfrm>
                  <a:off x="133350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34" name="74 Grupo"/>
                <p:cNvGrpSpPr/>
                <p:nvPr/>
              </p:nvGrpSpPr>
              <p:grpSpPr>
                <a:xfrm>
                  <a:off x="0" y="0"/>
                  <a:ext cx="4533900" cy="4467225"/>
                  <a:chOff x="0" y="0"/>
                  <a:chExt cx="4533900" cy="4467225"/>
                </a:xfrm>
              </p:grpSpPr>
              <p:grpSp>
                <p:nvGrpSpPr>
                  <p:cNvPr id="35" name="75 Grupo"/>
                  <p:cNvGrpSpPr/>
                  <p:nvPr/>
                </p:nvGrpSpPr>
                <p:grpSpPr>
                  <a:xfrm>
                    <a:off x="0" y="0"/>
                    <a:ext cx="4533900" cy="4467225"/>
                    <a:chOff x="0" y="0"/>
                    <a:chExt cx="4533900" cy="4467225"/>
                  </a:xfrm>
                </p:grpSpPr>
                <p:cxnSp>
                  <p:nvCxnSpPr>
                    <p:cNvPr id="59" name="76 Conector recto"/>
                    <p:cNvCxnSpPr/>
                    <p:nvPr/>
                  </p:nvCxnSpPr>
                  <p:spPr>
                    <a:xfrm>
                      <a:off x="0" y="9525"/>
                      <a:ext cx="0" cy="4457700"/>
                    </a:xfrm>
                    <a:prstGeom prst="line">
                      <a:avLst/>
                    </a:prstGeom>
                    <a:ln w="19050"/>
                  </p:spPr>
                  <p:style>
                    <a:lnRef idx="1">
                      <a:schemeClr val="dk1"/>
                    </a:lnRef>
                    <a:fillRef idx="0">
                      <a:schemeClr val="dk1"/>
                    </a:fillRef>
                    <a:effectRef idx="0">
                      <a:schemeClr val="dk1"/>
                    </a:effectRef>
                    <a:fontRef idx="minor">
                      <a:schemeClr val="tx1"/>
                    </a:fontRef>
                  </p:style>
                </p:cxnSp>
                <p:cxnSp>
                  <p:nvCxnSpPr>
                    <p:cNvPr id="60" name="86 Conector recto"/>
                    <p:cNvCxnSpPr/>
                    <p:nvPr/>
                  </p:nvCxnSpPr>
                  <p:spPr>
                    <a:xfrm flipH="1">
                      <a:off x="0" y="0"/>
                      <a:ext cx="453326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1" name="87 Conector recto"/>
                    <p:cNvCxnSpPr/>
                    <p:nvPr/>
                  </p:nvCxnSpPr>
                  <p:spPr>
                    <a:xfrm flipH="1">
                      <a:off x="0" y="4467225"/>
                      <a:ext cx="453326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2" name="88 Conector recto"/>
                    <p:cNvCxnSpPr/>
                    <p:nvPr/>
                  </p:nvCxnSpPr>
                  <p:spPr>
                    <a:xfrm>
                      <a:off x="895350" y="0"/>
                      <a:ext cx="0" cy="4467225"/>
                    </a:xfrm>
                    <a:prstGeom prst="line">
                      <a:avLst/>
                    </a:prstGeom>
                  </p:spPr>
                  <p:style>
                    <a:lnRef idx="1">
                      <a:schemeClr val="dk1"/>
                    </a:lnRef>
                    <a:fillRef idx="0">
                      <a:schemeClr val="dk1"/>
                    </a:fillRef>
                    <a:effectRef idx="0">
                      <a:schemeClr val="dk1"/>
                    </a:effectRef>
                    <a:fontRef idx="minor">
                      <a:schemeClr val="tx1"/>
                    </a:fontRef>
                  </p:style>
                </p:cxnSp>
                <p:cxnSp>
                  <p:nvCxnSpPr>
                    <p:cNvPr id="63" name="93 Conector recto"/>
                    <p:cNvCxnSpPr/>
                    <p:nvPr/>
                  </p:nvCxnSpPr>
                  <p:spPr>
                    <a:xfrm>
                      <a:off x="1819275" y="0"/>
                      <a:ext cx="0" cy="4467225"/>
                    </a:xfrm>
                    <a:prstGeom prst="line">
                      <a:avLst/>
                    </a:prstGeom>
                  </p:spPr>
                  <p:style>
                    <a:lnRef idx="1">
                      <a:schemeClr val="dk1"/>
                    </a:lnRef>
                    <a:fillRef idx="0">
                      <a:schemeClr val="dk1"/>
                    </a:fillRef>
                    <a:effectRef idx="0">
                      <a:schemeClr val="dk1"/>
                    </a:effectRef>
                    <a:fontRef idx="minor">
                      <a:schemeClr val="tx1"/>
                    </a:fontRef>
                  </p:style>
                </p:cxnSp>
                <p:cxnSp>
                  <p:nvCxnSpPr>
                    <p:cNvPr id="64" name="100 Conector recto"/>
                    <p:cNvCxnSpPr/>
                    <p:nvPr/>
                  </p:nvCxnSpPr>
                  <p:spPr>
                    <a:xfrm>
                      <a:off x="2714625" y="9525"/>
                      <a:ext cx="0" cy="4457700"/>
                    </a:xfrm>
                    <a:prstGeom prst="line">
                      <a:avLst/>
                    </a:prstGeom>
                  </p:spPr>
                  <p:style>
                    <a:lnRef idx="1">
                      <a:schemeClr val="dk1"/>
                    </a:lnRef>
                    <a:fillRef idx="0">
                      <a:schemeClr val="dk1"/>
                    </a:fillRef>
                    <a:effectRef idx="0">
                      <a:schemeClr val="dk1"/>
                    </a:effectRef>
                    <a:fontRef idx="minor">
                      <a:schemeClr val="tx1"/>
                    </a:fontRef>
                  </p:style>
                </p:cxnSp>
                <p:cxnSp>
                  <p:nvCxnSpPr>
                    <p:cNvPr id="65" name="102 Conector recto"/>
                    <p:cNvCxnSpPr/>
                    <p:nvPr/>
                  </p:nvCxnSpPr>
                  <p:spPr>
                    <a:xfrm>
                      <a:off x="3609975" y="9525"/>
                      <a:ext cx="0" cy="4457700"/>
                    </a:xfrm>
                    <a:prstGeom prst="line">
                      <a:avLst/>
                    </a:prstGeom>
                  </p:spPr>
                  <p:style>
                    <a:lnRef idx="1">
                      <a:schemeClr val="dk1"/>
                    </a:lnRef>
                    <a:fillRef idx="0">
                      <a:schemeClr val="dk1"/>
                    </a:fillRef>
                    <a:effectRef idx="0">
                      <a:schemeClr val="dk1"/>
                    </a:effectRef>
                    <a:fontRef idx="minor">
                      <a:schemeClr val="tx1"/>
                    </a:fontRef>
                  </p:style>
                </p:cxnSp>
                <p:cxnSp>
                  <p:nvCxnSpPr>
                    <p:cNvPr id="66" name="103 Conector recto"/>
                    <p:cNvCxnSpPr/>
                    <p:nvPr/>
                  </p:nvCxnSpPr>
                  <p:spPr>
                    <a:xfrm>
                      <a:off x="4533900" y="0"/>
                      <a:ext cx="0" cy="4467225"/>
                    </a:xfrm>
                    <a:prstGeom prst="line">
                      <a:avLst/>
                    </a:prstGeom>
                    <a:ln w="19050"/>
                  </p:spPr>
                  <p:style>
                    <a:lnRef idx="1">
                      <a:schemeClr val="dk1"/>
                    </a:lnRef>
                    <a:fillRef idx="0">
                      <a:schemeClr val="dk1"/>
                    </a:fillRef>
                    <a:effectRef idx="0">
                      <a:schemeClr val="dk1"/>
                    </a:effectRef>
                    <a:fontRef idx="minor">
                      <a:schemeClr val="tx1"/>
                    </a:fontRef>
                  </p:style>
                </p:cxnSp>
                <p:cxnSp>
                  <p:nvCxnSpPr>
                    <p:cNvPr id="67" name="104 Conector recto"/>
                    <p:cNvCxnSpPr/>
                    <p:nvPr/>
                  </p:nvCxnSpPr>
                  <p:spPr>
                    <a:xfrm flipH="1">
                      <a:off x="0" y="885825"/>
                      <a:ext cx="4533265" cy="0"/>
                    </a:xfrm>
                    <a:prstGeom prst="line">
                      <a:avLst/>
                    </a:prstGeom>
                  </p:spPr>
                  <p:style>
                    <a:lnRef idx="1">
                      <a:schemeClr val="dk1"/>
                    </a:lnRef>
                    <a:fillRef idx="0">
                      <a:schemeClr val="dk1"/>
                    </a:fillRef>
                    <a:effectRef idx="0">
                      <a:schemeClr val="dk1"/>
                    </a:effectRef>
                    <a:fontRef idx="minor">
                      <a:schemeClr val="tx1"/>
                    </a:fontRef>
                  </p:style>
                </p:cxnSp>
                <p:cxnSp>
                  <p:nvCxnSpPr>
                    <p:cNvPr id="68" name="105 Conector recto"/>
                    <p:cNvCxnSpPr/>
                    <p:nvPr/>
                  </p:nvCxnSpPr>
                  <p:spPr>
                    <a:xfrm flipH="1">
                      <a:off x="0" y="1752600"/>
                      <a:ext cx="4533265" cy="0"/>
                    </a:xfrm>
                    <a:prstGeom prst="line">
                      <a:avLst/>
                    </a:prstGeom>
                  </p:spPr>
                  <p:style>
                    <a:lnRef idx="1">
                      <a:schemeClr val="dk1"/>
                    </a:lnRef>
                    <a:fillRef idx="0">
                      <a:schemeClr val="dk1"/>
                    </a:fillRef>
                    <a:effectRef idx="0">
                      <a:schemeClr val="dk1"/>
                    </a:effectRef>
                    <a:fontRef idx="minor">
                      <a:schemeClr val="tx1"/>
                    </a:fontRef>
                  </p:style>
                </p:cxnSp>
                <p:cxnSp>
                  <p:nvCxnSpPr>
                    <p:cNvPr id="69" name="106 Conector recto"/>
                    <p:cNvCxnSpPr/>
                    <p:nvPr/>
                  </p:nvCxnSpPr>
                  <p:spPr>
                    <a:xfrm flipH="1">
                      <a:off x="0" y="2676525"/>
                      <a:ext cx="4533265" cy="0"/>
                    </a:xfrm>
                    <a:prstGeom prst="line">
                      <a:avLst/>
                    </a:prstGeom>
                  </p:spPr>
                  <p:style>
                    <a:lnRef idx="1">
                      <a:schemeClr val="dk1"/>
                    </a:lnRef>
                    <a:fillRef idx="0">
                      <a:schemeClr val="dk1"/>
                    </a:fillRef>
                    <a:effectRef idx="0">
                      <a:schemeClr val="dk1"/>
                    </a:effectRef>
                    <a:fontRef idx="minor">
                      <a:schemeClr val="tx1"/>
                    </a:fontRef>
                  </p:style>
                </p:cxnSp>
                <p:cxnSp>
                  <p:nvCxnSpPr>
                    <p:cNvPr id="70" name="107 Conector recto"/>
                    <p:cNvCxnSpPr/>
                    <p:nvPr/>
                  </p:nvCxnSpPr>
                  <p:spPr>
                    <a:xfrm flipH="1">
                      <a:off x="0" y="3581400"/>
                      <a:ext cx="4533265" cy="0"/>
                    </a:xfrm>
                    <a:prstGeom prst="line">
                      <a:avLst/>
                    </a:prstGeom>
                  </p:spPr>
                  <p:style>
                    <a:lnRef idx="1">
                      <a:schemeClr val="dk1"/>
                    </a:lnRef>
                    <a:fillRef idx="0">
                      <a:schemeClr val="dk1"/>
                    </a:fillRef>
                    <a:effectRef idx="0">
                      <a:schemeClr val="dk1"/>
                    </a:effectRef>
                    <a:fontRef idx="minor">
                      <a:schemeClr val="tx1"/>
                    </a:fontRef>
                  </p:style>
                </p:cxnSp>
              </p:grpSp>
              <p:sp>
                <p:nvSpPr>
                  <p:cNvPr id="36" name="108 Elipse"/>
                  <p:cNvSpPr/>
                  <p:nvPr/>
                </p:nvSpPr>
                <p:spPr>
                  <a:xfrm>
                    <a:off x="133350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37" name="110 Elipse"/>
                  <p:cNvSpPr/>
                  <p:nvPr/>
                </p:nvSpPr>
                <p:spPr>
                  <a:xfrm>
                    <a:off x="222885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38" name="111 Elipse"/>
                  <p:cNvSpPr/>
                  <p:nvPr/>
                </p:nvSpPr>
                <p:spPr>
                  <a:xfrm>
                    <a:off x="41910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39" name="115 Elipse"/>
                  <p:cNvSpPr/>
                  <p:nvPr/>
                </p:nvSpPr>
                <p:spPr>
                  <a:xfrm>
                    <a:off x="314325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0" name="116 Elipse"/>
                  <p:cNvSpPr/>
                  <p:nvPr/>
                </p:nvSpPr>
                <p:spPr>
                  <a:xfrm>
                    <a:off x="405765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1" name="117 Elipse"/>
                  <p:cNvSpPr/>
                  <p:nvPr/>
                </p:nvSpPr>
                <p:spPr>
                  <a:xfrm>
                    <a:off x="41910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2" name="118 Elipse"/>
                  <p:cNvSpPr/>
                  <p:nvPr/>
                </p:nvSpPr>
                <p:spPr>
                  <a:xfrm>
                    <a:off x="133350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3" name="119 Elipse"/>
                  <p:cNvSpPr/>
                  <p:nvPr/>
                </p:nvSpPr>
                <p:spPr>
                  <a:xfrm>
                    <a:off x="222885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4" name="120 Elipse"/>
                  <p:cNvSpPr/>
                  <p:nvPr/>
                </p:nvSpPr>
                <p:spPr>
                  <a:xfrm>
                    <a:off x="314325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5" name="133 Elipse"/>
                  <p:cNvSpPr/>
                  <p:nvPr/>
                </p:nvSpPr>
                <p:spPr>
                  <a:xfrm>
                    <a:off x="405765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6" name="134 Elipse"/>
                  <p:cNvSpPr/>
                  <p:nvPr/>
                </p:nvSpPr>
                <p:spPr>
                  <a:xfrm>
                    <a:off x="41910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7" name="135 Elipse"/>
                  <p:cNvSpPr/>
                  <p:nvPr/>
                </p:nvSpPr>
                <p:spPr>
                  <a:xfrm>
                    <a:off x="222885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8" name="136 Elipse"/>
                  <p:cNvSpPr/>
                  <p:nvPr/>
                </p:nvSpPr>
                <p:spPr>
                  <a:xfrm>
                    <a:off x="405765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9" name="137 Elipse"/>
                  <p:cNvSpPr/>
                  <p:nvPr/>
                </p:nvSpPr>
                <p:spPr>
                  <a:xfrm>
                    <a:off x="41910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0" name="138 Elipse"/>
                  <p:cNvSpPr/>
                  <p:nvPr/>
                </p:nvSpPr>
                <p:spPr>
                  <a:xfrm>
                    <a:off x="133350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1" name="139 Elipse"/>
                  <p:cNvSpPr/>
                  <p:nvPr/>
                </p:nvSpPr>
                <p:spPr>
                  <a:xfrm>
                    <a:off x="222885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2" name="140 Elipse"/>
                  <p:cNvSpPr/>
                  <p:nvPr/>
                </p:nvSpPr>
                <p:spPr>
                  <a:xfrm>
                    <a:off x="314325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3" name="141 Elipse"/>
                  <p:cNvSpPr/>
                  <p:nvPr/>
                </p:nvSpPr>
                <p:spPr>
                  <a:xfrm>
                    <a:off x="403860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4" name="142 Elipse"/>
                  <p:cNvSpPr/>
                  <p:nvPr/>
                </p:nvSpPr>
                <p:spPr>
                  <a:xfrm>
                    <a:off x="419100" y="397192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5" name="143 Elipse"/>
                  <p:cNvSpPr/>
                  <p:nvPr/>
                </p:nvSpPr>
                <p:spPr>
                  <a:xfrm>
                    <a:off x="1333500" y="397192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6" name="144 Elipse"/>
                  <p:cNvSpPr/>
                  <p:nvPr/>
                </p:nvSpPr>
                <p:spPr>
                  <a:xfrm>
                    <a:off x="2228850" y="397192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7" name="145 Elipse"/>
                  <p:cNvSpPr/>
                  <p:nvPr/>
                </p:nvSpPr>
                <p:spPr>
                  <a:xfrm>
                    <a:off x="3143250" y="3962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8" name="146 Elipse"/>
                  <p:cNvSpPr/>
                  <p:nvPr/>
                </p:nvSpPr>
                <p:spPr>
                  <a:xfrm>
                    <a:off x="4038600" y="3962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grpSp>
        <p:grpSp>
          <p:nvGrpSpPr>
            <p:cNvPr id="6" name="147 Grupo"/>
            <p:cNvGrpSpPr/>
            <p:nvPr/>
          </p:nvGrpSpPr>
          <p:grpSpPr>
            <a:xfrm>
              <a:off x="0" y="0"/>
              <a:ext cx="4619625" cy="4543425"/>
              <a:chOff x="0" y="0"/>
              <a:chExt cx="4619625" cy="4543425"/>
            </a:xfrm>
          </p:grpSpPr>
          <p:sp>
            <p:nvSpPr>
              <p:cNvPr id="7" name="148 Elipse"/>
              <p:cNvSpPr/>
              <p:nvPr/>
            </p:nvSpPr>
            <p:spPr>
              <a:xfrm>
                <a:off x="1381125" y="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 name="149 Elipse"/>
              <p:cNvSpPr/>
              <p:nvPr/>
            </p:nvSpPr>
            <p:spPr>
              <a:xfrm>
                <a:off x="438150" y="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 name="150 Elipse"/>
              <p:cNvSpPr/>
              <p:nvPr/>
            </p:nvSpPr>
            <p:spPr>
              <a:xfrm>
                <a:off x="2276475" y="952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0" name="151 Elipse"/>
              <p:cNvSpPr/>
              <p:nvPr/>
            </p:nvSpPr>
            <p:spPr>
              <a:xfrm>
                <a:off x="3181350" y="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1" name="152 Elipse"/>
              <p:cNvSpPr/>
              <p:nvPr/>
            </p:nvSpPr>
            <p:spPr>
              <a:xfrm>
                <a:off x="4086225" y="952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2" name="153 Elipse"/>
              <p:cNvSpPr/>
              <p:nvPr/>
            </p:nvSpPr>
            <p:spPr>
              <a:xfrm>
                <a:off x="0" y="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3" name="154 Elipse"/>
              <p:cNvSpPr/>
              <p:nvPr/>
            </p:nvSpPr>
            <p:spPr>
              <a:xfrm>
                <a:off x="0" y="44767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4" name="155 Elipse"/>
              <p:cNvSpPr/>
              <p:nvPr/>
            </p:nvSpPr>
            <p:spPr>
              <a:xfrm>
                <a:off x="0" y="133350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5" name="156 Elipse"/>
              <p:cNvSpPr/>
              <p:nvPr/>
            </p:nvSpPr>
            <p:spPr>
              <a:xfrm>
                <a:off x="0" y="221932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6" name="157 Elipse"/>
              <p:cNvSpPr/>
              <p:nvPr/>
            </p:nvSpPr>
            <p:spPr>
              <a:xfrm>
                <a:off x="0" y="312420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7" name="158 Elipse"/>
              <p:cNvSpPr/>
              <p:nvPr/>
            </p:nvSpPr>
            <p:spPr>
              <a:xfrm>
                <a:off x="0" y="401955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8" name="159 Elipse"/>
              <p:cNvSpPr/>
              <p:nvPr/>
            </p:nvSpPr>
            <p:spPr>
              <a:xfrm>
                <a:off x="0" y="445770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9" name="160 Elipse"/>
              <p:cNvSpPr/>
              <p:nvPr/>
            </p:nvSpPr>
            <p:spPr>
              <a:xfrm>
                <a:off x="466725" y="445770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0" name="161 Elipse"/>
              <p:cNvSpPr/>
              <p:nvPr/>
            </p:nvSpPr>
            <p:spPr>
              <a:xfrm>
                <a:off x="1390650" y="445770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1" name="162 Elipse"/>
              <p:cNvSpPr/>
              <p:nvPr/>
            </p:nvSpPr>
            <p:spPr>
              <a:xfrm>
                <a:off x="2276475" y="445770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2" name="163 Elipse"/>
              <p:cNvSpPr/>
              <p:nvPr/>
            </p:nvSpPr>
            <p:spPr>
              <a:xfrm>
                <a:off x="3190875" y="446722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3" name="164 Elipse"/>
              <p:cNvSpPr/>
              <p:nvPr/>
            </p:nvSpPr>
            <p:spPr>
              <a:xfrm>
                <a:off x="4086225" y="446722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4" name="165 Elipse"/>
              <p:cNvSpPr/>
              <p:nvPr/>
            </p:nvSpPr>
            <p:spPr>
              <a:xfrm>
                <a:off x="4543425" y="446722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5" name="166 Elipse"/>
              <p:cNvSpPr/>
              <p:nvPr/>
            </p:nvSpPr>
            <p:spPr>
              <a:xfrm>
                <a:off x="4533900" y="401002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6" name="167 Elipse"/>
              <p:cNvSpPr/>
              <p:nvPr/>
            </p:nvSpPr>
            <p:spPr>
              <a:xfrm>
                <a:off x="4543425" y="312420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7" name="168 Elipse"/>
              <p:cNvSpPr/>
              <p:nvPr/>
            </p:nvSpPr>
            <p:spPr>
              <a:xfrm>
                <a:off x="4533900" y="221932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8" name="169 Elipse"/>
              <p:cNvSpPr/>
              <p:nvPr/>
            </p:nvSpPr>
            <p:spPr>
              <a:xfrm>
                <a:off x="4543425" y="133350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9" name="170 Elipse"/>
              <p:cNvSpPr/>
              <p:nvPr/>
            </p:nvSpPr>
            <p:spPr>
              <a:xfrm>
                <a:off x="4533900" y="44767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30" name="171 Elipse"/>
              <p:cNvSpPr/>
              <p:nvPr/>
            </p:nvSpPr>
            <p:spPr>
              <a:xfrm>
                <a:off x="4543425" y="952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sp>
        <p:nvSpPr>
          <p:cNvPr id="71" name="70 CuadroTexto"/>
          <p:cNvSpPr txBox="1"/>
          <p:nvPr/>
        </p:nvSpPr>
        <p:spPr>
          <a:xfrm>
            <a:off x="4997420" y="0"/>
            <a:ext cx="4104457" cy="369332"/>
          </a:xfrm>
          <a:prstGeom prst="rect">
            <a:avLst/>
          </a:prstGeom>
          <a:noFill/>
        </p:spPr>
        <p:txBody>
          <a:bodyPr wrap="square" rtlCol="0">
            <a:spAutoFit/>
          </a:bodyPr>
          <a:lstStyle/>
          <a:p>
            <a:r>
              <a:rPr lang="en-GB" dirty="0" smtClean="0">
                <a:solidFill>
                  <a:schemeClr val="bg1"/>
                </a:solidFill>
              </a:rPr>
              <a:t>Basic cases – Smith-Hutton problem</a:t>
            </a:r>
            <a:endParaRPr lang="en-GB" dirty="0">
              <a:solidFill>
                <a:schemeClr val="bg1"/>
              </a:solidFill>
            </a:endParaRPr>
          </a:p>
        </p:txBody>
      </p:sp>
    </p:spTree>
    <p:extLst>
      <p:ext uri="{BB962C8B-B14F-4D97-AF65-F5344CB8AC3E}">
        <p14:creationId xmlns:p14="http://schemas.microsoft.com/office/powerpoint/2010/main" val="21531450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836712"/>
            <a:ext cx="8229600" cy="1066800"/>
          </a:xfrm>
        </p:spPr>
        <p:txBody>
          <a:bodyPr/>
          <a:lstStyle/>
          <a:p>
            <a:r>
              <a:rPr lang="en-GB" dirty="0" smtClean="0"/>
              <a:t>Smith-Hutton problem ― Results</a:t>
            </a:r>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936452"/>
            <a:ext cx="4488329"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0893" y="3455636"/>
            <a:ext cx="4574772" cy="3194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4" name="3 CuadroTexto"/>
              <p:cNvSpPr txBox="1"/>
              <p:nvPr/>
            </p:nvSpPr>
            <p:spPr>
              <a:xfrm>
                <a:off x="551468" y="5378339"/>
                <a:ext cx="3744416" cy="369332"/>
              </a:xfrm>
              <a:prstGeom prst="rect">
                <a:avLst/>
              </a:prstGeom>
              <a:noFill/>
            </p:spPr>
            <p:txBody>
              <a:bodyPr wrap="square" rtlCol="0">
                <a:spAutoFit/>
              </a:bodyPr>
              <a:lstStyle/>
              <a:p>
                <a:pPr algn="ctr"/>
                <a:r>
                  <a:rPr lang="en-GB" dirty="0" smtClean="0"/>
                  <a:t>Output for</a:t>
                </a:r>
                <a14:m>
                  <m:oMath xmlns:m="http://schemas.openxmlformats.org/officeDocument/2006/math">
                    <m:r>
                      <a:rPr lang="es-ES" i="1">
                        <a:latin typeface="Cambria Math"/>
                      </a:rPr>
                      <m:t>𝜌</m:t>
                    </m:r>
                    <m:r>
                      <a:rPr lang="es-ES" i="1">
                        <a:latin typeface="Cambria Math"/>
                      </a:rPr>
                      <m:t>/</m:t>
                    </m:r>
                    <m:r>
                      <m:rPr>
                        <m:sty m:val="p"/>
                      </m:rPr>
                      <a:rPr lang="es-ES">
                        <a:latin typeface="Cambria Math"/>
                      </a:rPr>
                      <m:t>Γ</m:t>
                    </m:r>
                    <m:r>
                      <a:rPr lang="es-ES" b="0" i="1" smtClean="0">
                        <a:latin typeface="Cambria Math"/>
                      </a:rPr>
                      <m:t>=10</m:t>
                    </m:r>
                  </m:oMath>
                </a14:m>
                <a:endParaRPr lang="en-GB" dirty="0"/>
              </a:p>
            </p:txBody>
          </p:sp>
        </mc:Choice>
        <mc:Fallback xmlns="">
          <p:sp>
            <p:nvSpPr>
              <p:cNvPr id="4" name="3 CuadroTexto"/>
              <p:cNvSpPr txBox="1">
                <a:spLocks noRot="1" noChangeAspect="1" noMove="1" noResize="1" noEditPoints="1" noAdjustHandles="1" noChangeArrowheads="1" noChangeShapeType="1" noTextEdit="1"/>
              </p:cNvSpPr>
              <p:nvPr/>
            </p:nvSpPr>
            <p:spPr>
              <a:xfrm>
                <a:off x="551468" y="5378339"/>
                <a:ext cx="3744416" cy="369332"/>
              </a:xfrm>
              <a:prstGeom prst="rect">
                <a:avLst/>
              </a:prstGeom>
              <a:blipFill rotWithShape="1">
                <a:blip r:embed="rId4"/>
                <a:stretch>
                  <a:fillRect t="-8197" b="-2459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6 CuadroTexto"/>
              <p:cNvSpPr txBox="1"/>
              <p:nvPr/>
            </p:nvSpPr>
            <p:spPr>
              <a:xfrm>
                <a:off x="4906071" y="2708920"/>
                <a:ext cx="3744416" cy="369332"/>
              </a:xfrm>
              <a:prstGeom prst="rect">
                <a:avLst/>
              </a:prstGeom>
              <a:noFill/>
            </p:spPr>
            <p:txBody>
              <a:bodyPr wrap="square" rtlCol="0">
                <a:spAutoFit/>
              </a:bodyPr>
              <a:lstStyle/>
              <a:p>
                <a:pPr algn="ctr"/>
                <a:r>
                  <a:rPr lang="en-GB" dirty="0" smtClean="0"/>
                  <a:t>Output for</a:t>
                </a:r>
                <a14:m>
                  <m:oMath xmlns:m="http://schemas.openxmlformats.org/officeDocument/2006/math">
                    <m:r>
                      <a:rPr lang="es-ES" i="1">
                        <a:latin typeface="Cambria Math"/>
                      </a:rPr>
                      <m:t>𝜌</m:t>
                    </m:r>
                    <m:r>
                      <a:rPr lang="es-ES" i="1">
                        <a:latin typeface="Cambria Math"/>
                      </a:rPr>
                      <m:t>/</m:t>
                    </m:r>
                    <m:r>
                      <m:rPr>
                        <m:sty m:val="p"/>
                      </m:rPr>
                      <a:rPr lang="es-ES">
                        <a:latin typeface="Cambria Math"/>
                      </a:rPr>
                      <m:t>Γ</m:t>
                    </m:r>
                    <m:r>
                      <a:rPr lang="es-ES" b="0" i="1" smtClean="0">
                        <a:latin typeface="Cambria Math"/>
                      </a:rPr>
                      <m:t>=</m:t>
                    </m:r>
                    <m:sSup>
                      <m:sSupPr>
                        <m:ctrlPr>
                          <a:rPr lang="es-ES" b="0" i="1" smtClean="0">
                            <a:latin typeface="Cambria Math"/>
                          </a:rPr>
                        </m:ctrlPr>
                      </m:sSupPr>
                      <m:e>
                        <m:r>
                          <a:rPr lang="es-ES" b="0" i="1" smtClean="0">
                            <a:latin typeface="Cambria Math"/>
                          </a:rPr>
                          <m:t>10</m:t>
                        </m:r>
                      </m:e>
                      <m:sup>
                        <m:r>
                          <a:rPr lang="es-ES" b="0" i="1" smtClean="0">
                            <a:latin typeface="Cambria Math"/>
                          </a:rPr>
                          <m:t>3</m:t>
                        </m:r>
                      </m:sup>
                    </m:sSup>
                  </m:oMath>
                </a14:m>
                <a:endParaRPr lang="en-GB" dirty="0"/>
              </a:p>
            </p:txBody>
          </p:sp>
        </mc:Choice>
        <mc:Fallback xmlns="">
          <p:sp>
            <p:nvSpPr>
              <p:cNvPr id="7" name="6 CuadroTexto"/>
              <p:cNvSpPr txBox="1">
                <a:spLocks noRot="1" noChangeAspect="1" noMove="1" noResize="1" noEditPoints="1" noAdjustHandles="1" noChangeArrowheads="1" noChangeShapeType="1" noTextEdit="1"/>
              </p:cNvSpPr>
              <p:nvPr/>
            </p:nvSpPr>
            <p:spPr>
              <a:xfrm>
                <a:off x="4906071" y="2708920"/>
                <a:ext cx="3744416" cy="369332"/>
              </a:xfrm>
              <a:prstGeom prst="rect">
                <a:avLst/>
              </a:prstGeom>
              <a:blipFill rotWithShape="1">
                <a:blip r:embed="rId5"/>
                <a:stretch>
                  <a:fillRect t="-8197" b="-24590"/>
                </a:stretch>
              </a:blipFill>
            </p:spPr>
            <p:txBody>
              <a:bodyPr/>
              <a:lstStyle/>
              <a:p>
                <a:r>
                  <a:rPr lang="es-ES">
                    <a:noFill/>
                  </a:rPr>
                  <a:t> </a:t>
                </a:r>
              </a:p>
            </p:txBody>
          </p:sp>
        </mc:Fallback>
      </mc:AlternateContent>
      <p:sp>
        <p:nvSpPr>
          <p:cNvPr id="8" name="7 CuadroTexto"/>
          <p:cNvSpPr txBox="1"/>
          <p:nvPr/>
        </p:nvSpPr>
        <p:spPr>
          <a:xfrm>
            <a:off x="4997420" y="0"/>
            <a:ext cx="4104457" cy="369332"/>
          </a:xfrm>
          <a:prstGeom prst="rect">
            <a:avLst/>
          </a:prstGeom>
          <a:noFill/>
        </p:spPr>
        <p:txBody>
          <a:bodyPr wrap="square" rtlCol="0">
            <a:spAutoFit/>
          </a:bodyPr>
          <a:lstStyle/>
          <a:p>
            <a:r>
              <a:rPr lang="en-GB" dirty="0" smtClean="0">
                <a:solidFill>
                  <a:schemeClr val="bg1"/>
                </a:solidFill>
              </a:rPr>
              <a:t>Basic cases – Smith-Hutton problem</a:t>
            </a:r>
            <a:endParaRPr lang="en-GB" dirty="0">
              <a:solidFill>
                <a:schemeClr val="bg1"/>
              </a:solidFill>
            </a:endParaRPr>
          </a:p>
        </p:txBody>
      </p:sp>
    </p:spTree>
    <p:extLst>
      <p:ext uri="{BB962C8B-B14F-4D97-AF65-F5344CB8AC3E}">
        <p14:creationId xmlns:p14="http://schemas.microsoft.com/office/powerpoint/2010/main" val="38303244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764704"/>
            <a:ext cx="8229600" cy="1066800"/>
          </a:xfrm>
        </p:spPr>
        <p:txBody>
          <a:bodyPr/>
          <a:lstStyle/>
          <a:p>
            <a:r>
              <a:rPr lang="en-GB" dirty="0" smtClean="0"/>
              <a:t>Driven cavity problem</a:t>
            </a:r>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060848"/>
            <a:ext cx="6577132"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5176932" y="0"/>
            <a:ext cx="3967068" cy="369332"/>
          </a:xfrm>
          <a:prstGeom prst="rect">
            <a:avLst/>
          </a:prstGeom>
          <a:noFill/>
        </p:spPr>
        <p:txBody>
          <a:bodyPr wrap="square" rtlCol="0">
            <a:spAutoFit/>
          </a:bodyPr>
          <a:lstStyle/>
          <a:p>
            <a:r>
              <a:rPr lang="en-GB" dirty="0" smtClean="0">
                <a:solidFill>
                  <a:schemeClr val="bg1"/>
                </a:solidFill>
              </a:rPr>
              <a:t>Basic cases – Driven cavity problem</a:t>
            </a:r>
            <a:endParaRPr lang="en-GB" dirty="0">
              <a:solidFill>
                <a:schemeClr val="bg1"/>
              </a:solidFill>
            </a:endParaRPr>
          </a:p>
        </p:txBody>
      </p:sp>
    </p:spTree>
    <p:extLst>
      <p:ext uri="{BB962C8B-B14F-4D97-AF65-F5344CB8AC3E}">
        <p14:creationId xmlns:p14="http://schemas.microsoft.com/office/powerpoint/2010/main" val="25634366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o">
  <a:themeElements>
    <a:clrScheme name="Urbano">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o">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1026</TotalTime>
  <Words>1552</Words>
  <Application>Microsoft Office PowerPoint</Application>
  <PresentationFormat>Presentación en pantalla (4:3)</PresentationFormat>
  <Paragraphs>203</Paragraphs>
  <Slides>22</Slides>
  <Notes>2</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Urbano</vt:lpstr>
      <vt:lpstr>Study for the computational resolution of conservation equations of mass, momentum and energy. Possible application to different aeronautical and industrial engineering problems: Case 1B</vt:lpstr>
      <vt:lpstr>List of contents</vt:lpstr>
      <vt:lpstr>Objectives</vt:lpstr>
      <vt:lpstr>Conservation equations</vt:lpstr>
      <vt:lpstr>Numerical methods</vt:lpstr>
      <vt:lpstr>Smith-Hutton problem</vt:lpstr>
      <vt:lpstr>Smith-Hutton problem</vt:lpstr>
      <vt:lpstr>Smith-Hutton problem ― Results</vt:lpstr>
      <vt:lpstr>Driven cavity problem</vt:lpstr>
      <vt:lpstr>Driven cavity problem</vt:lpstr>
      <vt:lpstr>Fractional Step Method</vt:lpstr>
      <vt:lpstr>Staggered meshes</vt:lpstr>
      <vt:lpstr>Driven cavity problem ― Results</vt:lpstr>
      <vt:lpstr>Differentially heated cavity</vt:lpstr>
      <vt:lpstr>Differentially heated cavity</vt:lpstr>
      <vt:lpstr>Differentially heated cavity ― Results</vt:lpstr>
      <vt:lpstr>Square cylinder</vt:lpstr>
      <vt:lpstr>Square cylinder</vt:lpstr>
      <vt:lpstr>Square cylinder ― Results</vt:lpstr>
      <vt:lpstr>Square cylinder - Results</vt:lpstr>
      <vt:lpstr>Conclusions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for the computational resolution of conservation equations of mass, momentum and energy. Possible application to different aeronautical and industrial engineering problems: Case 1B</dc:title>
  <dc:creator>Laura</dc:creator>
  <cp:lastModifiedBy>Laura</cp:lastModifiedBy>
  <cp:revision>50</cp:revision>
  <dcterms:created xsi:type="dcterms:W3CDTF">2017-06-21T17:09:21Z</dcterms:created>
  <dcterms:modified xsi:type="dcterms:W3CDTF">2017-06-29T16:57:37Z</dcterms:modified>
</cp:coreProperties>
</file>