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A27C5-AD23-8216-2FA2-48013C439E2E}" v="105" dt="2022-04-04T15:48:56.163"/>
    <p1510:client id="{33338F93-4352-9CA3-197E-9C02E3AB3511}" v="457" dt="2022-04-04T15:58:29.258"/>
    <p1510:client id="{5DB91938-5AF2-86F0-5BC4-BBBBB073895A}" v="19" dt="2022-04-04T03:37:45.106"/>
    <p1510:client id="{7F559991-FC6E-2C81-713B-3609C697C27A}" v="408" dt="2022-04-05T17:36:45.470"/>
    <p1510:client id="{8A77D02F-5F8D-EF64-D877-D1434E34240E}" v="1408" dt="2022-04-05T05:39:23.671"/>
    <p1510:client id="{C42885B8-7272-961A-19EB-9C46565F7F2C}" v="194" dt="2022-04-05T14:13:49.995"/>
    <p1510:client id="{D4C094D0-5833-FCB2-6AF9-C305557AB4BD}" v="65" dt="2022-04-04T22:42:09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5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5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23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1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2653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32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3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9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6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1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6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4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6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Emisiones de CO2 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1244853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Cristian Serna</a:t>
            </a:r>
          </a:p>
          <a:p>
            <a:pPr algn="l"/>
            <a:r>
              <a:rPr lang="es-ES" dirty="0"/>
              <a:t>Laura Sofía Arango</a:t>
            </a:r>
          </a:p>
        </p:txBody>
      </p:sp>
      <p:sp>
        <p:nvSpPr>
          <p:cNvPr id="20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agen 17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BAB4DC39-130D-8057-81B7-3FDE679F8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966" y="1265315"/>
            <a:ext cx="3306329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E027F27-7EA3-1C95-195E-FE8E2B8F2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V. Correlación área selvática y población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162BFAA-1247-A85C-6198-6BA073CF49A7}"/>
              </a:ext>
            </a:extLst>
          </p:cNvPr>
          <p:cNvSpPr txBox="1"/>
          <p:nvPr/>
        </p:nvSpPr>
        <p:spPr>
          <a:xfrm>
            <a:off x="180256" y="151501"/>
            <a:ext cx="543465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s-ES" sz="2400" dirty="0"/>
              <a:t>10</a:t>
            </a:r>
          </a:p>
        </p:txBody>
      </p:sp>
      <p:pic>
        <p:nvPicPr>
          <p:cNvPr id="6" name="Picture 7" descr="Shape, square&#10;&#10;Description automatically generated">
            <a:extLst>
              <a:ext uri="{FF2B5EF4-FFF2-40B4-BE49-F238E27FC236}">
                <a16:creationId xmlns:a16="http://schemas.microsoft.com/office/drawing/2014/main" id="{7C662599-A333-B7E7-9285-72AC02A12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306" y="1475200"/>
            <a:ext cx="11470255" cy="3088091"/>
          </a:xfrm>
        </p:spPr>
      </p:pic>
    </p:spTree>
    <p:extLst>
      <p:ext uri="{BB962C8B-B14F-4D97-AF65-F5344CB8AC3E}">
        <p14:creationId xmlns:p14="http://schemas.microsoft.com/office/powerpoint/2010/main" val="403890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489B326-C651-6D92-378A-71601470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5049471"/>
            <a:ext cx="8288032" cy="6005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VI. Nuevos Datasets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8999DC-B9D7-50EF-5C60-71D2CABA813B}"/>
              </a:ext>
            </a:extLst>
          </p:cNvPr>
          <p:cNvSpPr txBox="1"/>
          <p:nvPr/>
        </p:nvSpPr>
        <p:spPr>
          <a:xfrm>
            <a:off x="180256" y="151501"/>
            <a:ext cx="462986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s-ES" sz="2000" dirty="0"/>
              <a:t>11</a:t>
            </a:r>
          </a:p>
        </p:txBody>
      </p:sp>
      <p:pic>
        <p:nvPicPr>
          <p:cNvPr id="5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89FC7467-4A66-A977-C94C-1D35C7C01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" t="-2324" r="14489" b="394"/>
          <a:stretch/>
        </p:blipFill>
        <p:spPr>
          <a:xfrm>
            <a:off x="186905" y="543321"/>
            <a:ext cx="11966044" cy="4291787"/>
          </a:xfrm>
        </p:spPr>
      </p:pic>
    </p:spTree>
    <p:extLst>
      <p:ext uri="{BB962C8B-B14F-4D97-AF65-F5344CB8AC3E}">
        <p14:creationId xmlns:p14="http://schemas.microsoft.com/office/powerpoint/2010/main" val="90128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489B326-C651-6D92-378A-71601470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VI. Nuevos Datasets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1B0E49-6668-00C0-1AD0-6E72AC04EF99}"/>
              </a:ext>
            </a:extLst>
          </p:cNvPr>
          <p:cNvSpPr txBox="1"/>
          <p:nvPr/>
        </p:nvSpPr>
        <p:spPr>
          <a:xfrm>
            <a:off x="180256" y="151501"/>
            <a:ext cx="462986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s-ES" sz="2000" dirty="0"/>
              <a:t>12</a:t>
            </a:r>
          </a:p>
        </p:txBody>
      </p:sp>
      <p:pic>
        <p:nvPicPr>
          <p:cNvPr id="5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F6D94253-77EB-8639-9F49-BEF2734B5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475" b="422"/>
          <a:stretch/>
        </p:blipFill>
        <p:spPr>
          <a:xfrm>
            <a:off x="-135147" y="585049"/>
            <a:ext cx="11916439" cy="4293321"/>
          </a:xfrm>
        </p:spPr>
      </p:pic>
    </p:spTree>
    <p:extLst>
      <p:ext uri="{BB962C8B-B14F-4D97-AF65-F5344CB8AC3E}">
        <p14:creationId xmlns:p14="http://schemas.microsoft.com/office/powerpoint/2010/main" val="709447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70AC8-B03D-5D26-B693-D865FD23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VII. 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C2A7491-E397-BE21-6834-2F2727B66ADB}"/>
              </a:ext>
            </a:extLst>
          </p:cNvPr>
          <p:cNvSpPr txBox="1"/>
          <p:nvPr/>
        </p:nvSpPr>
        <p:spPr>
          <a:xfrm>
            <a:off x="180256" y="151501"/>
            <a:ext cx="462986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s-ES" sz="2000" dirty="0"/>
              <a:t>13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8F9A1-FE76-FE7A-2430-4FAADD7CB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08" y="1484853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dirty="0">
                <a:ea typeface="+mn-lt"/>
                <a:cs typeface="+mn-lt"/>
              </a:rPr>
              <a:t>En </a:t>
            </a:r>
            <a:r>
              <a:rPr lang="en-US" dirty="0" err="1">
                <a:ea typeface="+mn-lt"/>
                <a:cs typeface="+mn-lt"/>
              </a:rPr>
              <a:t>unos</a:t>
            </a:r>
            <a:r>
              <a:rPr lang="en-US" dirty="0">
                <a:ea typeface="+mn-lt"/>
                <a:cs typeface="+mn-lt"/>
              </a:rPr>
              <a:t> 50 </a:t>
            </a:r>
            <a:r>
              <a:rPr lang="en-US" dirty="0" err="1">
                <a:ea typeface="+mn-lt"/>
                <a:cs typeface="+mn-lt"/>
              </a:rPr>
              <a:t>años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país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tendrá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aproximadamente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emisión</a:t>
            </a:r>
            <a:r>
              <a:rPr lang="en-US" dirty="0">
                <a:ea typeface="+mn-lt"/>
                <a:cs typeface="+mn-lt"/>
              </a:rPr>
              <a:t> 60% mayor a la actual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mantuviera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ritmo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crecimiento</a:t>
            </a:r>
            <a:r>
              <a:rPr lang="en-US" dirty="0">
                <a:ea typeface="+mn-lt"/>
                <a:cs typeface="+mn-lt"/>
              </a:rPr>
              <a:t> actual.</a:t>
            </a:r>
            <a:endParaRPr lang="en-US"/>
          </a:p>
          <a:p>
            <a:pPr marL="285750" indent="-285750"/>
            <a:r>
              <a:rPr lang="en-US" dirty="0"/>
              <a:t>Las </a:t>
            </a:r>
            <a:r>
              <a:rPr lang="en-US" dirty="0" err="1"/>
              <a:t>emisiones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mayor </a:t>
            </a:r>
            <a:r>
              <a:rPr lang="en-US" dirty="0" err="1"/>
              <a:t>dependencia</a:t>
            </a:r>
            <a:r>
              <a:rPr lang="en-US" dirty="0"/>
              <a:t> del PIB y del PIB per </a:t>
            </a:r>
            <a:r>
              <a:rPr lang="en-US" dirty="0" err="1"/>
              <a:t>cápita</a:t>
            </a:r>
            <a:r>
              <a:rPr lang="en-US" dirty="0"/>
              <a:t>.</a:t>
            </a:r>
          </a:p>
          <a:p>
            <a:pPr marL="285750" indent="-285750"/>
            <a:r>
              <a:rPr lang="en-US" dirty="0"/>
              <a:t>No hay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correlación</a:t>
            </a:r>
            <a:r>
              <a:rPr lang="en-US" dirty="0"/>
              <a:t> </a:t>
            </a:r>
            <a:r>
              <a:rPr lang="en-US" dirty="0" err="1"/>
              <a:t>fuerte</a:t>
            </a:r>
            <a:r>
              <a:rPr lang="en-US" dirty="0"/>
              <a:t> entre la población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crecimiento</a:t>
            </a:r>
            <a:r>
              <a:rPr lang="en-US" dirty="0"/>
              <a:t> </a:t>
            </a:r>
            <a:r>
              <a:rPr lang="en-US" dirty="0" err="1"/>
              <a:t>poblacional</a:t>
            </a:r>
            <a:r>
              <a:rPr lang="en-US" dirty="0"/>
              <a:t> y las </a:t>
            </a:r>
            <a:r>
              <a:rPr lang="en-US" dirty="0" err="1"/>
              <a:t>emisiones</a:t>
            </a:r>
            <a:r>
              <a:rPr lang="en-US" dirty="0"/>
              <a:t>.</a:t>
            </a:r>
          </a:p>
          <a:p>
            <a:pPr marL="285750" indent="-285750"/>
            <a:r>
              <a:rPr lang="en-US" dirty="0"/>
              <a:t>No hay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clara</a:t>
            </a:r>
            <a:r>
              <a:rPr lang="en-US" dirty="0"/>
              <a:t> </a:t>
            </a:r>
            <a:r>
              <a:rPr lang="en-US" dirty="0" err="1"/>
              <a:t>correlación</a:t>
            </a:r>
            <a:r>
              <a:rPr lang="en-US" dirty="0"/>
              <a:t> entre las </a:t>
            </a:r>
            <a:r>
              <a:rPr lang="en-US" dirty="0" err="1"/>
              <a:t>energías</a:t>
            </a:r>
            <a:r>
              <a:rPr lang="en-US" dirty="0"/>
              <a:t> </a:t>
            </a:r>
            <a:r>
              <a:rPr lang="en-US" dirty="0" err="1"/>
              <a:t>renovables</a:t>
            </a:r>
            <a:r>
              <a:rPr lang="en-US" dirty="0"/>
              <a:t> y las </a:t>
            </a:r>
            <a:r>
              <a:rPr lang="en-US" dirty="0" err="1"/>
              <a:t>emisiones</a:t>
            </a:r>
            <a:r>
              <a:rPr lang="en-US" dirty="0"/>
              <a:t>.</a:t>
            </a:r>
          </a:p>
          <a:p>
            <a:pPr marL="285750" indent="-285750"/>
            <a:r>
              <a:rPr lang="en-US" dirty="0" err="1"/>
              <a:t>Ninguna</a:t>
            </a:r>
            <a:r>
              <a:rPr lang="en-US" dirty="0"/>
              <a:t> variable </a:t>
            </a:r>
            <a:r>
              <a:rPr lang="en-US" dirty="0" err="1"/>
              <a:t>explica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sola las </a:t>
            </a:r>
            <a:r>
              <a:rPr lang="en-US" dirty="0" err="1"/>
              <a:t>emisiones</a:t>
            </a:r>
            <a:r>
              <a:rPr lang="en-US" dirty="0"/>
              <a:t> de un </a:t>
            </a:r>
            <a:r>
              <a:rPr lang="en-US" dirty="0" err="1"/>
              <a:t>país</a:t>
            </a:r>
            <a:r>
              <a:rPr lang="en-US" dirty="0"/>
              <a:t>.</a:t>
            </a:r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9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65CAE04-E053-7487-E22E-8D4B167C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733" y="388295"/>
            <a:ext cx="4299666" cy="10781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CONTENIDOS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2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CuadroTexto 4">
            <a:extLst>
              <a:ext uri="{FF2B5EF4-FFF2-40B4-BE49-F238E27FC236}">
                <a16:creationId xmlns:a16="http://schemas.microsoft.com/office/drawing/2014/main" id="{88BEA8C0-B633-DF9C-9232-997826ABF0CF}"/>
              </a:ext>
            </a:extLst>
          </p:cNvPr>
          <p:cNvSpPr txBox="1"/>
          <p:nvPr/>
        </p:nvSpPr>
        <p:spPr>
          <a:xfrm>
            <a:off x="180256" y="151501"/>
            <a:ext cx="34218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s-ES" sz="2400"/>
              <a:t>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D2A7F7A-2B80-7E00-FA23-6F1254DBAD5E}"/>
              </a:ext>
            </a:extLst>
          </p:cNvPr>
          <p:cNvSpPr txBox="1"/>
          <p:nvPr/>
        </p:nvSpPr>
        <p:spPr>
          <a:xfrm>
            <a:off x="1208986" y="1515759"/>
            <a:ext cx="7562211" cy="52937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romanUcPeriod"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Limpieza de </a:t>
            </a:r>
            <a:r>
              <a:rPr lang="es-ES" sz="2400" dirty="0" err="1">
                <a:solidFill>
                  <a:schemeClr val="accent1">
                    <a:lumMod val="50000"/>
                  </a:schemeClr>
                </a:solidFill>
              </a:rPr>
              <a:t>Datasets</a:t>
            </a:r>
            <a:endParaRPr lang="es-E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romanUcPeriod"/>
            </a:pPr>
            <a:endParaRPr lang="es-E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romanUcPeriod"/>
            </a:pPr>
            <a:r>
              <a:rPr lang="es-ES" sz="2400" dirty="0" err="1">
                <a:solidFill>
                  <a:schemeClr val="accent1">
                    <a:lumMod val="50000"/>
                  </a:schemeClr>
                </a:solidFill>
              </a:rPr>
              <a:t>Boxplots</a:t>
            </a: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 y datos atípicos</a:t>
            </a:r>
          </a:p>
          <a:p>
            <a:pPr marL="342900" indent="-342900">
              <a:buAutoNum type="romanUcPeriod"/>
            </a:pPr>
            <a:endParaRPr lang="es-E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romanUcPeriod"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 Media mundial y diferencia temporal en Colombia</a:t>
            </a:r>
          </a:p>
          <a:p>
            <a:pPr marL="342900" indent="-342900">
              <a:buAutoNum type="romanUcPeriod"/>
            </a:pPr>
            <a:endParaRPr lang="es-E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romanUcPeriod"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 Países con mayores y menores emisiones</a:t>
            </a:r>
          </a:p>
          <a:p>
            <a:pPr marL="342900" indent="-342900">
              <a:buAutoNum type="romanUcPeriod"/>
            </a:pPr>
            <a:endParaRPr lang="es-E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romanUcPeriod"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Correlación con área selvática y población</a:t>
            </a:r>
          </a:p>
          <a:p>
            <a:pPr marL="342900" indent="-342900">
              <a:buAutoNum type="romanUcPeriod"/>
            </a:pPr>
            <a:endParaRPr lang="es-E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romanUcPeriod"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 Nuevos </a:t>
            </a:r>
            <a:r>
              <a:rPr lang="es-ES" sz="2400" dirty="0" err="1">
                <a:solidFill>
                  <a:schemeClr val="accent1">
                    <a:lumMod val="50000"/>
                  </a:schemeClr>
                </a:solidFill>
              </a:rPr>
              <a:t>Datasets</a:t>
            </a: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marL="342900" indent="-342900">
              <a:buAutoNum type="romanUcPeriod"/>
            </a:pPr>
            <a:endParaRPr lang="es-E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romanUcPeriod"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 Conclusiones</a:t>
            </a:r>
          </a:p>
          <a:p>
            <a:pPr marL="342900" indent="-342900">
              <a:buAutoNum type="romanUcPeriod"/>
            </a:pPr>
            <a:endParaRPr lang="es-ES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94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CBAE7-1FDE-CBA8-4A81-6D09395E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683" y="526973"/>
            <a:ext cx="8596668" cy="935210"/>
          </a:xfrm>
        </p:spPr>
        <p:txBody>
          <a:bodyPr/>
          <a:lstStyle/>
          <a:p>
            <a:r>
              <a:rPr lang="es-ES" dirty="0"/>
              <a:t>I. Limpieza de </a:t>
            </a:r>
            <a:r>
              <a:rPr lang="es-ES" dirty="0" err="1"/>
              <a:t>Datasets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B491F0-B04D-9771-3863-A993EBCA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238" y="1710734"/>
            <a:ext cx="8596668" cy="405520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Se tienen datos de 1990, 2000, y de 2011 a 2018</a:t>
            </a:r>
          </a:p>
          <a:p>
            <a:pPr>
              <a:buFont typeface="Arial" charset="2"/>
              <a:buChar char="•"/>
            </a:pP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charset="2"/>
              <a:buChar char="•"/>
            </a:pP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Se reemplazaron las entradas '..' por 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</a:rPr>
              <a:t>Nan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>
              <a:buFont typeface="Arial" charset="2"/>
              <a:buChar char="•"/>
            </a:pP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charset="2"/>
              <a:buChar char="•"/>
            </a:pP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Se convirtieron las entradas a 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</a:rPr>
              <a:t>floats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charset="2"/>
              <a:buChar char="•"/>
            </a:pP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charset="2"/>
              <a:buChar char="•"/>
            </a:pP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Se eliminaron las filas que tuvieran más del 20% de valores faltantes</a:t>
            </a:r>
          </a:p>
          <a:p>
            <a:pPr>
              <a:buFont typeface="Arial" charset="2"/>
              <a:buChar char="•"/>
            </a:pP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charset="2"/>
              <a:buChar char="•"/>
            </a:pP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En las que tenían menos del 20% se reemplazan por la del año siguiente </a:t>
            </a:r>
          </a:p>
          <a:p>
            <a:pPr>
              <a:buFont typeface="Arial" charset="2"/>
              <a:buChar char="•"/>
            </a:pP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charset="2"/>
              <a:buChar char="•"/>
            </a:pP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Se separaron las filas en países y regiones</a:t>
            </a:r>
          </a:p>
          <a:p>
            <a:pPr>
              <a:buFont typeface="Arial" charset="2"/>
              <a:buChar char="•"/>
            </a:pPr>
            <a:endParaRPr lang="es-ES" dirty="0"/>
          </a:p>
          <a:p>
            <a:pPr>
              <a:buFont typeface="Arial" charset="2"/>
              <a:buChar char="•"/>
            </a:pPr>
            <a:endParaRPr lang="es-ES" dirty="0"/>
          </a:p>
          <a:p>
            <a:pPr>
              <a:buFont typeface="Arial" charset="2"/>
              <a:buChar char="•"/>
            </a:pP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E03169B-A9FC-36DF-DCD6-26153DC2BD46}"/>
              </a:ext>
            </a:extLst>
          </p:cNvPr>
          <p:cNvSpPr txBox="1"/>
          <p:nvPr/>
        </p:nvSpPr>
        <p:spPr>
          <a:xfrm>
            <a:off x="180256" y="151501"/>
            <a:ext cx="34218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s-E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4675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6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33AA7C9-6510-09C6-0FC7-BD92C492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18" y="243486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II. Boxplots y datos atípicos </a:t>
            </a:r>
          </a:p>
        </p:txBody>
      </p:sp>
      <p:pic>
        <p:nvPicPr>
          <p:cNvPr id="12" name="Imagen 13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4E8145DD-AE57-59CA-653D-B8431F58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046" y="1471972"/>
            <a:ext cx="7081695" cy="479557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D1F39AE-D9AF-9190-B724-35449BB950AE}"/>
              </a:ext>
            </a:extLst>
          </p:cNvPr>
          <p:cNvSpPr txBox="1"/>
          <p:nvPr/>
        </p:nvSpPr>
        <p:spPr>
          <a:xfrm>
            <a:off x="180256" y="151501"/>
            <a:ext cx="34218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s-E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9245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F414B89-03C7-45C0-1138-72F3BC8B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067" y="199178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II. Boxplots y datos atípicos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250B92C-304A-3ADD-A06C-FEA778CC1822}"/>
              </a:ext>
            </a:extLst>
          </p:cNvPr>
          <p:cNvSpPr txBox="1"/>
          <p:nvPr/>
        </p:nvSpPr>
        <p:spPr>
          <a:xfrm>
            <a:off x="180256" y="151501"/>
            <a:ext cx="34218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s-ES" sz="2400" dirty="0"/>
              <a:t>5</a:t>
            </a:r>
          </a:p>
        </p:txBody>
      </p:sp>
      <p:pic>
        <p:nvPicPr>
          <p:cNvPr id="5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E34E6AC-CF42-0169-4B8F-A8D6F1046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033" y="1369835"/>
            <a:ext cx="8386780" cy="5145981"/>
          </a:xfrm>
        </p:spPr>
      </p:pic>
    </p:spTree>
    <p:extLst>
      <p:ext uri="{BB962C8B-B14F-4D97-AF65-F5344CB8AC3E}">
        <p14:creationId xmlns:p14="http://schemas.microsoft.com/office/powerpoint/2010/main" val="358331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400E1-7626-2384-1F96-012A75B4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ES" dirty="0"/>
              <a:t>III. Media mundial y diferencia temporal en Colombia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F9A194-5026-FCBD-6DA1-379C8B126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287" y="2123418"/>
            <a:ext cx="1921812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Para Colombia, las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emisiones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en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el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año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2000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fueron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139710 y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en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el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año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2018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fueron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184100, lo que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representa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un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aumento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de 31.77%.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EB6B135-DCDB-A5C1-65F5-5AD7F1A84846}"/>
              </a:ext>
            </a:extLst>
          </p:cNvPr>
          <p:cNvSpPr txBox="1"/>
          <p:nvPr/>
        </p:nvSpPr>
        <p:spPr>
          <a:xfrm>
            <a:off x="180256" y="151501"/>
            <a:ext cx="34218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s-ES" sz="2400" dirty="0"/>
              <a:t>6</a:t>
            </a:r>
          </a:p>
        </p:txBody>
      </p:sp>
      <p:pic>
        <p:nvPicPr>
          <p:cNvPr id="13" name="Imagen 1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E29882C8-9C5C-E9A3-A6FF-13CA457FE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52" y="1957095"/>
            <a:ext cx="6469563" cy="398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0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C926D-DE77-1548-A4C0-0E07345F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IV. Países con menores emisiones</a:t>
            </a:r>
            <a:br>
              <a:rPr lang="es-ES" dirty="0"/>
            </a:b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ED1772-D44C-0EC4-AC45-D9358D71F3C4}"/>
              </a:ext>
            </a:extLst>
          </p:cNvPr>
          <p:cNvSpPr txBox="1"/>
          <p:nvPr/>
        </p:nvSpPr>
        <p:spPr>
          <a:xfrm>
            <a:off x="180256" y="151501"/>
            <a:ext cx="34218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s-ES" sz="2400" dirty="0"/>
              <a:t>7</a:t>
            </a: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643E035-2D78-4758-A4D7-DB40EEE55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657" y="1269194"/>
            <a:ext cx="10424436" cy="5663564"/>
          </a:xfrm>
        </p:spPr>
      </p:pic>
    </p:spTree>
    <p:extLst>
      <p:ext uri="{BB962C8B-B14F-4D97-AF65-F5344CB8AC3E}">
        <p14:creationId xmlns:p14="http://schemas.microsoft.com/office/powerpoint/2010/main" val="233829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5D1F6-E2CB-6081-4257-96B0D7C5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+mj-lt"/>
                <a:cs typeface="+mj-lt"/>
              </a:rPr>
              <a:t>IV. Países con mayores emisiones</a:t>
            </a:r>
            <a:endParaRPr lang="es-ES" dirty="0"/>
          </a:p>
        </p:txBody>
      </p:sp>
      <p:pic>
        <p:nvPicPr>
          <p:cNvPr id="4" name="Imagen 4" descr="Gráfico&#10;&#10;Descripción generada automáticamente">
            <a:extLst>
              <a:ext uri="{FF2B5EF4-FFF2-40B4-BE49-F238E27FC236}">
                <a16:creationId xmlns:a16="http://schemas.microsoft.com/office/drawing/2014/main" id="{E46994C8-959F-6582-1620-0254911ED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92" y="1463637"/>
            <a:ext cx="10659963" cy="5071638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D99D49E-4D47-F798-243F-5F197CD24BA4}"/>
              </a:ext>
            </a:extLst>
          </p:cNvPr>
          <p:cNvSpPr txBox="1"/>
          <p:nvPr/>
        </p:nvSpPr>
        <p:spPr>
          <a:xfrm>
            <a:off x="180256" y="151501"/>
            <a:ext cx="34218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s-ES" sz="2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6078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5D1F6-E2CB-6081-4257-96B0D7C5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881" y="336430"/>
            <a:ext cx="8596668" cy="1320800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IV. Países con mayores emisiones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99D49E-4D47-F798-243F-5F197CD24BA4}"/>
              </a:ext>
            </a:extLst>
          </p:cNvPr>
          <p:cNvSpPr txBox="1"/>
          <p:nvPr/>
        </p:nvSpPr>
        <p:spPr>
          <a:xfrm>
            <a:off x="180256" y="151501"/>
            <a:ext cx="34218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s-ES" sz="2400" dirty="0"/>
              <a:t>9</a:t>
            </a:r>
          </a:p>
        </p:txBody>
      </p:sp>
      <p:pic>
        <p:nvPicPr>
          <p:cNvPr id="6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70094D0-7686-CD35-7449-FB35EE704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030" y="1067910"/>
            <a:ext cx="9954784" cy="5634810"/>
          </a:xfrm>
        </p:spPr>
      </p:pic>
    </p:spTree>
    <p:extLst>
      <p:ext uri="{BB962C8B-B14F-4D97-AF65-F5344CB8AC3E}">
        <p14:creationId xmlns:p14="http://schemas.microsoft.com/office/powerpoint/2010/main" val="6764522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Emisiones de CO2 </vt:lpstr>
      <vt:lpstr>CONTENIDOS</vt:lpstr>
      <vt:lpstr>I. Limpieza de Datasets</vt:lpstr>
      <vt:lpstr>II. Boxplots y datos atípicos </vt:lpstr>
      <vt:lpstr>II. Boxplots y datos atípicos</vt:lpstr>
      <vt:lpstr>III. Media mundial y diferencia temporal en Colombia</vt:lpstr>
      <vt:lpstr>IV. Países con menores emisiones </vt:lpstr>
      <vt:lpstr>IV. Países con mayores emisiones</vt:lpstr>
      <vt:lpstr>IV. Países con mayores emisiones</vt:lpstr>
      <vt:lpstr>V. Correlación área selvática y población</vt:lpstr>
      <vt:lpstr>VI. Nuevos Datasets</vt:lpstr>
      <vt:lpstr>VI. Nuevos Datasets</vt:lpstr>
      <vt:lpstr>VII. 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355</cp:revision>
  <dcterms:created xsi:type="dcterms:W3CDTF">2022-04-04T01:45:13Z</dcterms:created>
  <dcterms:modified xsi:type="dcterms:W3CDTF">2022-04-05T17:38:20Z</dcterms:modified>
</cp:coreProperties>
</file>