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61" r:id="rId4"/>
    <p:sldId id="260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'Tablas y Gráficas'!$C$2:$C$3</c:f>
              <c:strCache>
                <c:ptCount val="2"/>
                <c:pt idx="0">
                  <c:v>Tutorías por Programa</c:v>
                </c:pt>
                <c:pt idx="1">
                  <c:v>Número de Tutorías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'Tablas y Gráficas'!$B$4:$B$14</c:f>
              <c:strCache>
                <c:ptCount val="11"/>
                <c:pt idx="0">
                  <c:v>Ingeniería Administrativa</c:v>
                </c:pt>
                <c:pt idx="1">
                  <c:v>Ingeniería Ambiental</c:v>
                </c:pt>
                <c:pt idx="2">
                  <c:v>Ingeniería Biomédica</c:v>
                </c:pt>
                <c:pt idx="3">
                  <c:v>Ingeniería Civil</c:v>
                </c:pt>
                <c:pt idx="4">
                  <c:v>Ingeniería Financiera</c:v>
                </c:pt>
                <c:pt idx="5">
                  <c:v>Ingeniería Geológica</c:v>
                </c:pt>
                <c:pt idx="6">
                  <c:v>Ingeniería Industrial</c:v>
                </c:pt>
                <c:pt idx="7">
                  <c:v>Ingeniería de Sistemas y Computación</c:v>
                </c:pt>
                <c:pt idx="8">
                  <c:v>Ingeniería Mecánica</c:v>
                </c:pt>
                <c:pt idx="9">
                  <c:v>Ingeniería Mecatrónica</c:v>
                </c:pt>
                <c:pt idx="10">
                  <c:v>Docencia</c:v>
                </c:pt>
              </c:strCache>
            </c:strRef>
          </c:cat>
          <c:val>
            <c:numRef>
              <c:f>'Tablas y Gráficas'!$C$4:$C$14</c:f>
              <c:numCache>
                <c:formatCode>General</c:formatCode>
                <c:ptCount val="11"/>
                <c:pt idx="0">
                  <c:v>39</c:v>
                </c:pt>
                <c:pt idx="1">
                  <c:v>7</c:v>
                </c:pt>
                <c:pt idx="2">
                  <c:v>37</c:v>
                </c:pt>
                <c:pt idx="3">
                  <c:v>10</c:v>
                </c:pt>
                <c:pt idx="4">
                  <c:v>9</c:v>
                </c:pt>
                <c:pt idx="5">
                  <c:v>5</c:v>
                </c:pt>
                <c:pt idx="6">
                  <c:v>13</c:v>
                </c:pt>
                <c:pt idx="7">
                  <c:v>2</c:v>
                </c:pt>
                <c:pt idx="8">
                  <c:v>8</c:v>
                </c:pt>
                <c:pt idx="9">
                  <c:v>15</c:v>
                </c:pt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0E-4749-9764-3DDF7D6B38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74745552"/>
        <c:axId val="374748832"/>
      </c:barChart>
      <c:catAx>
        <c:axId val="3747455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s-CO"/>
          </a:p>
        </c:txPr>
        <c:crossAx val="374748832"/>
        <c:crosses val="autoZero"/>
        <c:auto val="1"/>
        <c:lblAlgn val="ctr"/>
        <c:lblOffset val="100"/>
        <c:noMultiLvlLbl val="0"/>
      </c:catAx>
      <c:valAx>
        <c:axId val="374748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s-CO"/>
          </a:p>
        </c:txPr>
        <c:crossAx val="374745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'Tablas y Gráficas'!$F$3</c:f>
              <c:strCache>
                <c:ptCount val="1"/>
                <c:pt idx="0">
                  <c:v>Número de Tutorías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'Tablas y Gráficas'!$E$4:$E$13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'Tablas y Gráficas'!$F$4:$F$13</c:f>
              <c:numCache>
                <c:formatCode>General</c:formatCode>
                <c:ptCount val="10"/>
                <c:pt idx="0">
                  <c:v>106</c:v>
                </c:pt>
                <c:pt idx="1">
                  <c:v>21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1</c:v>
                </c:pt>
                <c:pt idx="7">
                  <c:v>4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A9-4A82-AEEB-6B5C6FBD10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6779784"/>
        <c:axId val="536786344"/>
      </c:barChart>
      <c:catAx>
        <c:axId val="536779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pPr>
                <a:r>
                  <a:rPr lang="es-CO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Semestre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s-CO"/>
          </a:p>
        </c:txPr>
        <c:crossAx val="536786344"/>
        <c:crosses val="autoZero"/>
        <c:auto val="1"/>
        <c:lblAlgn val="ctr"/>
        <c:lblOffset val="100"/>
        <c:noMultiLvlLbl val="0"/>
      </c:catAx>
      <c:valAx>
        <c:axId val="536786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pPr>
                <a:r>
                  <a:rPr lang="es-CO" sz="16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Número de Tutorías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s-CO"/>
          </a:p>
        </c:txPr>
        <c:crossAx val="53677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'Tablas y Gráficas'!$J$3</c:f>
              <c:strCache>
                <c:ptCount val="1"/>
                <c:pt idx="0">
                  <c:v>Número de Tutorías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'Tablas y Gráficas'!$I$4:$I$13</c:f>
              <c:strCache>
                <c:ptCount val="10"/>
                <c:pt idx="0">
                  <c:v>Edwin Adrián Bedoya Cardona</c:v>
                </c:pt>
                <c:pt idx="1">
                  <c:v>Abel Enrique Camacho Tejada</c:v>
                </c:pt>
                <c:pt idx="2">
                  <c:v>Pablo González Peláez</c:v>
                </c:pt>
                <c:pt idx="3">
                  <c:v>María del Mar Arias Gómez</c:v>
                </c:pt>
                <c:pt idx="4">
                  <c:v>Carolina Castaño Uribe</c:v>
                </c:pt>
                <c:pt idx="5">
                  <c:v>Juan Felipe Alarcón Echeverri</c:v>
                </c:pt>
                <c:pt idx="6">
                  <c:v>Viviana Zuluaga Higuita</c:v>
                </c:pt>
                <c:pt idx="7">
                  <c:v>Felipe Hernández Martínez</c:v>
                </c:pt>
                <c:pt idx="8">
                  <c:v>Andrés Rodríguez Hurtado</c:v>
                </c:pt>
                <c:pt idx="9">
                  <c:v>Laura Natalia Gil Velásquez</c:v>
                </c:pt>
              </c:strCache>
            </c:strRef>
          </c:cat>
          <c:val>
            <c:numRef>
              <c:f>'Tablas y Gráficas'!$J$4:$J$13</c:f>
              <c:numCache>
                <c:formatCode>General</c:formatCode>
                <c:ptCount val="10"/>
                <c:pt idx="0">
                  <c:v>11</c:v>
                </c:pt>
                <c:pt idx="1">
                  <c:v>15</c:v>
                </c:pt>
                <c:pt idx="2">
                  <c:v>10</c:v>
                </c:pt>
                <c:pt idx="3">
                  <c:v>6</c:v>
                </c:pt>
                <c:pt idx="4">
                  <c:v>12</c:v>
                </c:pt>
                <c:pt idx="5">
                  <c:v>24</c:v>
                </c:pt>
                <c:pt idx="6">
                  <c:v>13</c:v>
                </c:pt>
                <c:pt idx="7">
                  <c:v>16</c:v>
                </c:pt>
                <c:pt idx="8">
                  <c:v>22</c:v>
                </c:pt>
                <c:pt idx="9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95-47D7-88A8-DF2B2ECD30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35071448"/>
        <c:axId val="535071776"/>
      </c:barChart>
      <c:catAx>
        <c:axId val="535071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s-CO"/>
          </a:p>
        </c:txPr>
        <c:crossAx val="535071776"/>
        <c:crosses val="autoZero"/>
        <c:auto val="1"/>
        <c:lblAlgn val="ctr"/>
        <c:lblOffset val="100"/>
        <c:noMultiLvlLbl val="0"/>
      </c:catAx>
      <c:valAx>
        <c:axId val="535071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s-CO"/>
          </a:p>
        </c:txPr>
        <c:crossAx val="535071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134E4-71DA-4587-9277-D547041F9566}" type="datetimeFigureOut">
              <a:rPr lang="es-CO" smtClean="0"/>
              <a:t>5/12/2016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4117A-59C3-4F4C-A2F1-F2554D9D11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983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Las cuatro tutorías</a:t>
            </a:r>
            <a:r>
              <a:rPr lang="es-CO" baseline="0" dirty="0"/>
              <a:t> de docencia hacen referencia a varias sesiones que tuvo un docente con varios tutores.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4117A-59C3-4F4C-A2F1-F2554D9D115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7394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Por</a:t>
            </a:r>
            <a:r>
              <a:rPr lang="es-CO" baseline="0" dirty="0"/>
              <a:t> lo menos a un estudiante de cada semestre se le dio una tutoría.</a:t>
            </a:r>
          </a:p>
          <a:p>
            <a:r>
              <a:rPr lang="es-CO" baseline="0" dirty="0"/>
              <a:t>La tutoría dada al docente de astronomía se registró como dada a alguien de segundo semestre, debido a que es en este en el cual ejerce su oficio.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4117A-59C3-4F4C-A2F1-F2554D9D1153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8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80113" y="1122363"/>
            <a:ext cx="7445829" cy="2387600"/>
          </a:xfrm>
        </p:spPr>
        <p:txBody>
          <a:bodyPr anchor="ctr"/>
          <a:lstStyle>
            <a:lvl1pPr algn="ctr">
              <a:defRPr sz="6000" baseline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80113" y="3602038"/>
            <a:ext cx="744582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BEB7-8A59-48CA-8FC9-576AF6ECD3A4}" type="datetimeFigureOut">
              <a:rPr lang="es-CO" smtClean="0"/>
              <a:t>5/12/2016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B84F-89E0-46B3-9C47-0F4B4EE942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94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BEB7-8A59-48CA-8FC9-576AF6ECD3A4}" type="datetimeFigureOut">
              <a:rPr lang="es-CO" smtClean="0"/>
              <a:t>5/12/2016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B84F-89E0-46B3-9C47-0F4B4EE942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382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BEB7-8A59-48CA-8FC9-576AF6ECD3A4}" type="datetimeFigureOut">
              <a:rPr lang="es-CO" smtClean="0"/>
              <a:t>5/12/2016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B84F-89E0-46B3-9C47-0F4B4EE942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4353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BEB7-8A59-48CA-8FC9-576AF6ECD3A4}" type="datetimeFigureOut">
              <a:rPr lang="es-CO" smtClean="0"/>
              <a:t>5/12/2016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B84F-89E0-46B3-9C47-0F4B4EE942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9733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BEB7-8A59-48CA-8FC9-576AF6ECD3A4}" type="datetimeFigureOut">
              <a:rPr lang="es-CO" smtClean="0"/>
              <a:t>5/12/2016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B84F-89E0-46B3-9C47-0F4B4EE942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1936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537028"/>
            <a:ext cx="3932237" cy="1520371"/>
          </a:xfrm>
        </p:spPr>
        <p:txBody>
          <a:bodyPr anchor="b"/>
          <a:lstStyle>
            <a:lvl1pPr>
              <a:defRPr sz="32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BEB7-8A59-48CA-8FC9-576AF6ECD3A4}" type="datetimeFigureOut">
              <a:rPr lang="es-CO" smtClean="0"/>
              <a:t>5/12/2016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B84F-89E0-46B3-9C47-0F4B4EE942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92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1176108"/>
            <a:ext cx="3932237" cy="1069974"/>
          </a:xfrm>
        </p:spPr>
        <p:txBody>
          <a:bodyPr anchor="b"/>
          <a:lstStyle>
            <a:lvl1pPr>
              <a:defRPr sz="32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1176108"/>
            <a:ext cx="6172200" cy="4684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307770"/>
            <a:ext cx="3932237" cy="35612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BEB7-8A59-48CA-8FC9-576AF6ECD3A4}" type="datetimeFigureOut">
              <a:rPr lang="es-CO" smtClean="0"/>
              <a:t>5/12/2016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B84F-89E0-46B3-9C47-0F4B4EE942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3584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BEB7-8A59-48CA-8FC9-576AF6ECD3A4}" type="datetimeFigureOut">
              <a:rPr lang="es-CO" smtClean="0"/>
              <a:t>5/12/2016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B84F-89E0-46B3-9C47-0F4B4EE942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5736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628900" cy="55673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609599"/>
            <a:ext cx="7734300" cy="55673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BEB7-8A59-48CA-8FC9-576AF6ECD3A4}" type="datetimeFigureOut">
              <a:rPr lang="es-CO" smtClean="0"/>
              <a:t>5/12/2016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B84F-89E0-46B3-9C47-0F4B4EE942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119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BEB7-8A59-48CA-8FC9-576AF6ECD3A4}" type="datetimeFigureOut">
              <a:rPr lang="es-CO" smtClean="0"/>
              <a:t>5/12/2016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B84F-89E0-46B3-9C47-0F4B4EE942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363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BEB7-8A59-48CA-8FC9-576AF6ECD3A4}" type="datetimeFigureOut">
              <a:rPr lang="es-CO" smtClean="0"/>
              <a:t>5/12/2016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B84F-89E0-46B3-9C47-0F4B4EE942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57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BEB7-8A59-48CA-8FC9-576AF6ECD3A4}" type="datetimeFigureOut">
              <a:rPr lang="es-CO" smtClean="0"/>
              <a:t>5/12/2016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B84F-89E0-46B3-9C47-0F4B4EE942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820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38600" y="1709738"/>
            <a:ext cx="7308850" cy="2852737"/>
          </a:xfrm>
        </p:spPr>
        <p:txBody>
          <a:bodyPr anchor="b"/>
          <a:lstStyle>
            <a:lvl1pPr>
              <a:defRPr sz="60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73088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BEB7-8A59-48CA-8FC9-576AF6ECD3A4}" type="datetimeFigureOut">
              <a:rPr lang="es-CO" smtClean="0"/>
              <a:t>5/12/2016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B84F-89E0-46B3-9C47-0F4B4EE942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304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BEB7-8A59-48CA-8FC9-576AF6ECD3A4}" type="datetimeFigureOut">
              <a:rPr lang="es-CO" smtClean="0"/>
              <a:t>5/12/2016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B84F-89E0-46B3-9C47-0F4B4EE942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089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BEB7-8A59-48CA-8FC9-576AF6ECD3A4}" type="datetimeFigureOut">
              <a:rPr lang="es-CO" smtClean="0"/>
              <a:t>5/12/2016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B84F-89E0-46B3-9C47-0F4B4EE942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569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BEB7-8A59-48CA-8FC9-576AF6ECD3A4}" type="datetimeFigureOut">
              <a:rPr lang="es-CO" smtClean="0"/>
              <a:t>5/12/2016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B84F-89E0-46B3-9C47-0F4B4EE942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085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BEB7-8A59-48CA-8FC9-576AF6ECD3A4}" type="datetimeFigureOut">
              <a:rPr lang="es-CO" smtClean="0"/>
              <a:t>5/12/2016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B84F-89E0-46B3-9C47-0F4B4EE942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77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66057"/>
            <a:ext cx="10515599" cy="1124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9BEB7-8A59-48CA-8FC9-576AF6ECD3A4}" type="datetimeFigureOut">
              <a:rPr lang="es-CO" smtClean="0"/>
              <a:t>5/12/2016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3B84F-89E0-46B3-9C47-0F4B4EE942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510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  <p:sldLayoutId id="2147483663" r:id="rId4"/>
    <p:sldLayoutId id="2147483675" r:id="rId5"/>
    <p:sldLayoutId id="2147483664" r:id="rId6"/>
    <p:sldLayoutId id="2147483665" r:id="rId7"/>
    <p:sldLayoutId id="2147483666" r:id="rId8"/>
    <p:sldLayoutId id="2147483667" r:id="rId9"/>
    <p:sldLayoutId id="2147483677" r:id="rId10"/>
    <p:sldLayoutId id="2147483676" r:id="rId11"/>
    <p:sldLayoutId id="2147483672" r:id="rId12"/>
    <p:sldLayoutId id="2147483673" r:id="rId13"/>
    <p:sldLayoutId id="2147483668" r:id="rId14"/>
    <p:sldLayoutId id="2147483669" r:id="rId15"/>
    <p:sldLayoutId id="2147483670" r:id="rId16"/>
    <p:sldLayoutId id="214748367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>
              <a:lumMod val="75000"/>
            </a:schemeClr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>
              <a:lumMod val="7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>
              <a:lumMod val="7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7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7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7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80113" y="2438400"/>
            <a:ext cx="7654078" cy="2372136"/>
          </a:xfrm>
        </p:spPr>
        <p:txBody>
          <a:bodyPr>
            <a:normAutofit fontScale="90000"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Laboratorio de Escritura y Oralidad (LEO)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80113" y="4810538"/>
            <a:ext cx="7654078" cy="447261"/>
          </a:xfrm>
        </p:spPr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Periodo 2016-II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255" y="388050"/>
            <a:ext cx="3523793" cy="245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7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280374" cy="1325563"/>
          </a:xfrm>
        </p:spPr>
        <p:txBody>
          <a:bodyPr/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Algunos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11957" cy="4351338"/>
          </a:xfrm>
        </p:spPr>
        <p:txBody>
          <a:bodyPr anchor="ctr"/>
          <a:lstStyle/>
          <a:p>
            <a:r>
              <a:rPr lang="es-CO" dirty="0"/>
              <a:t>Número total de tutorías: 149.</a:t>
            </a:r>
          </a:p>
          <a:p>
            <a:r>
              <a:rPr lang="es-CO" dirty="0"/>
              <a:t>Fecha de la primera tutoría: 22 de Agosto de 2016.</a:t>
            </a:r>
          </a:p>
          <a:p>
            <a:r>
              <a:rPr lang="es-CO" dirty="0"/>
              <a:t>Fecha de la última tutoría: 8 de Noviembre de 2016.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82" y="2775892"/>
            <a:ext cx="3523793" cy="2450804"/>
          </a:xfrm>
        </p:spPr>
      </p:pic>
    </p:spTree>
    <p:extLst>
      <p:ext uri="{BB962C8B-B14F-4D97-AF65-F5344CB8AC3E}">
        <p14:creationId xmlns:p14="http://schemas.microsoft.com/office/powerpoint/2010/main" val="148561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Número de Tutorías por Programa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7701257"/>
              </p:ext>
            </p:extLst>
          </p:nvPr>
        </p:nvGraphicFramePr>
        <p:xfrm>
          <a:off x="7188590" y="2192759"/>
          <a:ext cx="4417256" cy="39547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19969">
                  <a:extLst>
                    <a:ext uri="{9D8B030D-6E8A-4147-A177-3AD203B41FA5}">
                      <a16:colId xmlns:a16="http://schemas.microsoft.com/office/drawing/2014/main" val="1599042609"/>
                    </a:ext>
                  </a:extLst>
                </a:gridCol>
                <a:gridCol w="1797287">
                  <a:extLst>
                    <a:ext uri="{9D8B030D-6E8A-4147-A177-3AD203B41FA5}">
                      <a16:colId xmlns:a16="http://schemas.microsoft.com/office/drawing/2014/main" val="330950402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Programa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Número de Tutorías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05414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Ingeniería Administrativa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16251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Ingeniería Ambiental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2391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Ingeniería Biomédica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37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18599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Ingeniería Civil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886744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Ingeniería Financiera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51503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Ingeniería Geológica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2163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Ingeniería Industrial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2578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Ingeniería de Sistemas y Computación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95802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Ingeniería Mecánica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993232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Ingeniería Mecatrónica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082767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Docencia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971152"/>
                  </a:ext>
                </a:extLst>
              </a:tr>
            </a:tbl>
          </a:graphicData>
        </a:graphic>
      </p:graphicFrame>
      <p:graphicFrame>
        <p:nvGraphicFramePr>
          <p:cNvPr id="6" name="Marcador de contenido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11523514"/>
              </p:ext>
            </p:extLst>
          </p:nvPr>
        </p:nvGraphicFramePr>
        <p:xfrm>
          <a:off x="239150" y="2025027"/>
          <a:ext cx="6597749" cy="4290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846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Número de Tutorías por Semestre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59219737"/>
              </p:ext>
            </p:extLst>
          </p:nvPr>
        </p:nvGraphicFramePr>
        <p:xfrm>
          <a:off x="838200" y="1873411"/>
          <a:ext cx="3296477" cy="42557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5156">
                  <a:extLst>
                    <a:ext uri="{9D8B030D-6E8A-4147-A177-3AD203B41FA5}">
                      <a16:colId xmlns:a16="http://schemas.microsoft.com/office/drawing/2014/main" val="4097999856"/>
                    </a:ext>
                  </a:extLst>
                </a:gridCol>
                <a:gridCol w="1961321">
                  <a:extLst>
                    <a:ext uri="{9D8B030D-6E8A-4147-A177-3AD203B41FA5}">
                      <a16:colId xmlns:a16="http://schemas.microsoft.com/office/drawing/2014/main" val="3275494776"/>
                    </a:ext>
                  </a:extLst>
                </a:gridCol>
              </a:tblGrid>
              <a:tr h="629645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Semestre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Número de Tutorías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1106870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106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0643357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4815510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4608923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5053639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7966144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9006423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6996731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4438547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4011010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5377761"/>
                  </a:ext>
                </a:extLst>
              </a:tr>
            </a:tbl>
          </a:graphicData>
        </a:graphic>
      </p:graphicFrame>
      <p:graphicFrame>
        <p:nvGraphicFramePr>
          <p:cNvPr id="6" name="Marcador de contenido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7793067"/>
              </p:ext>
            </p:extLst>
          </p:nvPr>
        </p:nvGraphicFramePr>
        <p:xfrm>
          <a:off x="4664765" y="1825625"/>
          <a:ext cx="668903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994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Número de Tutorías por Tutor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22408643"/>
              </p:ext>
            </p:extLst>
          </p:nvPr>
        </p:nvGraphicFramePr>
        <p:xfrm>
          <a:off x="370353" y="2302986"/>
          <a:ext cx="4708085" cy="33966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58183">
                  <a:extLst>
                    <a:ext uri="{9D8B030D-6E8A-4147-A177-3AD203B41FA5}">
                      <a16:colId xmlns:a16="http://schemas.microsoft.com/office/drawing/2014/main" val="3099859831"/>
                    </a:ext>
                  </a:extLst>
                </a:gridCol>
                <a:gridCol w="1349902">
                  <a:extLst>
                    <a:ext uri="{9D8B030D-6E8A-4147-A177-3AD203B41FA5}">
                      <a16:colId xmlns:a16="http://schemas.microsoft.com/office/drawing/2014/main" val="245277037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Tutor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Número de Tutorías</a:t>
                      </a:r>
                      <a:endParaRPr lang="es-CO" sz="18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874077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Edwin Adrián Bedoya Cardona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0262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Abel Enrique Camacho Tejada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26766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Pablo González Peláez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97432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María del Mar Arias Gómez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86365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Carolina Castaño Uribe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181628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Juan Felipe Alarcón Echeverri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690507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Viviana Zuluaga Higuita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039142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Felipe Hernández Martínez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47727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Andrés Rodríguez Hurtado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414489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Laura Natalia Gil Velásquez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0931265"/>
                  </a:ext>
                </a:extLst>
              </a:tr>
            </a:tbl>
          </a:graphicData>
        </a:graphic>
      </p:graphicFrame>
      <p:graphicFrame>
        <p:nvGraphicFramePr>
          <p:cNvPr id="7" name="Marcador de contenid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09885571"/>
              </p:ext>
            </p:extLst>
          </p:nvPr>
        </p:nvGraphicFramePr>
        <p:xfrm>
          <a:off x="5303519" y="1825625"/>
          <a:ext cx="665401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313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Análisis DOFA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503506"/>
              </p:ext>
            </p:extLst>
          </p:nvPr>
        </p:nvGraphicFramePr>
        <p:xfrm>
          <a:off x="838199" y="3330868"/>
          <a:ext cx="10515600" cy="11125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35405124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452574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03961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Fortalezas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Debilidades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04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Oportunidades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67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Amenazas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057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16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Análisis DOFA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041256"/>
              </p:ext>
            </p:extLst>
          </p:nvPr>
        </p:nvGraphicFramePr>
        <p:xfrm>
          <a:off x="838200" y="3246462"/>
          <a:ext cx="10515600" cy="148336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947203">
                  <a:extLst>
                    <a:ext uri="{9D8B030D-6E8A-4147-A177-3AD203B41FA5}">
                      <a16:colId xmlns:a16="http://schemas.microsoft.com/office/drawing/2014/main" val="2919055914"/>
                    </a:ext>
                  </a:extLst>
                </a:gridCol>
                <a:gridCol w="8568397">
                  <a:extLst>
                    <a:ext uri="{9D8B030D-6E8A-4147-A177-3AD203B41FA5}">
                      <a16:colId xmlns:a16="http://schemas.microsoft.com/office/drawing/2014/main" val="85970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Debilidades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92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Fortalezas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4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Oportunidades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3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Amenazas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36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81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252</Words>
  <Application>Microsoft Office PowerPoint</Application>
  <PresentationFormat>Panorámica</PresentationFormat>
  <Paragraphs>94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Tahoma</vt:lpstr>
      <vt:lpstr>Tema de Office</vt:lpstr>
      <vt:lpstr>Laboratorio de Escritura y Oralidad (LEO)</vt:lpstr>
      <vt:lpstr>Algunos Datos</vt:lpstr>
      <vt:lpstr>Número de Tutorías por Programa</vt:lpstr>
      <vt:lpstr>Número de Tutorías por Semestre</vt:lpstr>
      <vt:lpstr>Número de Tutorías por Tutor</vt:lpstr>
      <vt:lpstr>Análisis DOFA</vt:lpstr>
      <vt:lpstr>Análisis DOFA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Gloria Isabel Villegas Gómez</dc:creator>
  <cp:lastModifiedBy>Felipe Hernández Martínez</cp:lastModifiedBy>
  <cp:revision>16</cp:revision>
  <dcterms:created xsi:type="dcterms:W3CDTF">2016-02-22T16:31:47Z</dcterms:created>
  <dcterms:modified xsi:type="dcterms:W3CDTF">2016-12-05T18:45:07Z</dcterms:modified>
</cp:coreProperties>
</file>