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DM Sans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oppins Light Bold" panose="020B0604020202020204" charset="0"/>
      <p:regular r:id="rId22"/>
    </p:embeddedFont>
    <p:embeddedFont>
      <p:font typeface="DM Sans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-75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91498" y="2415540"/>
            <a:ext cx="9905004" cy="5455920"/>
            <a:chOff x="0" y="0"/>
            <a:chExt cx="13206673" cy="7274560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0"/>
              <a:ext cx="13033882" cy="71793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60"/>
                </a:lnSpc>
              </a:pPr>
              <a:r>
                <a:rPr lang="en-US" sz="9600" spc="-96">
                  <a:solidFill>
                    <a:srgbClr val="000000"/>
                  </a:solidFill>
                  <a:latin typeface="DM Sans Bold"/>
                </a:rPr>
                <a:t>Analisis</a:t>
              </a:r>
            </a:p>
            <a:p>
              <a:pPr marL="0" lvl="0" indent="0">
                <a:lnSpc>
                  <a:spcPts val="10560"/>
                </a:lnSpc>
              </a:pPr>
              <a:r>
                <a:rPr lang="en-US" sz="9600" spc="-96">
                  <a:solidFill>
                    <a:srgbClr val="000000"/>
                  </a:solidFill>
                  <a:latin typeface="DM Sans Bold"/>
                </a:rPr>
                <a:t>dan Perancangan Perangkat Lunak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7040834" y="0"/>
              <a:ext cx="6165839" cy="3553765"/>
            </a:xfrm>
            <a:prstGeom prst="rect">
              <a:avLst/>
            </a:prstGeom>
          </p:spPr>
        </p:pic>
        <p:sp>
          <p:nvSpPr>
            <p:cNvPr id="5" name="TextBox 5"/>
            <p:cNvSpPr txBox="1"/>
            <p:nvPr/>
          </p:nvSpPr>
          <p:spPr>
            <a:xfrm>
              <a:off x="7448117" y="451732"/>
              <a:ext cx="5351272" cy="16538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 spc="-24">
                  <a:solidFill>
                    <a:srgbClr val="FFFFFF"/>
                  </a:solidFill>
                  <a:latin typeface="DM Sans"/>
                </a:rPr>
                <a:t>Aplikasi Buddyject</a:t>
              </a:r>
            </a:p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-24">
                  <a:solidFill>
                    <a:srgbClr val="FFFFFF"/>
                  </a:solidFill>
                  <a:latin typeface="DM Sans"/>
                </a:rPr>
                <a:t>Aplikasi Manajemen proyek untuk aktivitas belajar online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15749" y="1209675"/>
            <a:ext cx="7128251" cy="2500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9600" spc="-96">
                <a:solidFill>
                  <a:srgbClr val="000000"/>
                </a:solidFill>
                <a:latin typeface="DM Sans Bold"/>
              </a:rPr>
              <a:t>Use Case Diagram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011567" y="2662642"/>
            <a:ext cx="322082" cy="370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3"/>
              </a:lnSpc>
            </a:pPr>
            <a:r>
              <a:rPr lang="en-US" sz="2675">
                <a:solidFill>
                  <a:srgbClr val="FFFFFF"/>
                </a:solidFill>
                <a:latin typeface="DM Sans Bold"/>
              </a:rPr>
              <a:t>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011567" y="6325653"/>
            <a:ext cx="322082" cy="370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3"/>
              </a:lnSpc>
            </a:pPr>
            <a:r>
              <a:rPr lang="en-US" sz="2675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15749" y="1209675"/>
            <a:ext cx="7824777" cy="2500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9600" spc="-96">
                <a:solidFill>
                  <a:srgbClr val="000000"/>
                </a:solidFill>
                <a:latin typeface="DM Sans Bold"/>
              </a:rPr>
              <a:t>Requirement List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011567" y="2662642"/>
            <a:ext cx="322082" cy="370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3"/>
              </a:lnSpc>
            </a:pPr>
            <a:r>
              <a:rPr lang="en-US" sz="2675">
                <a:solidFill>
                  <a:srgbClr val="FFFFFF"/>
                </a:solidFill>
                <a:latin typeface="DM Sans Bold"/>
              </a:rPr>
              <a:t>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011567" y="6325653"/>
            <a:ext cx="322082" cy="370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3"/>
              </a:lnSpc>
            </a:pPr>
            <a:r>
              <a:rPr lang="en-US" sz="2675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15749" y="1219200"/>
            <a:ext cx="7824777" cy="2490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99"/>
              </a:lnSpc>
            </a:pPr>
            <a:r>
              <a:rPr lang="en-US" sz="9600" spc="-96">
                <a:solidFill>
                  <a:srgbClr val="000000"/>
                </a:solidFill>
                <a:latin typeface="DM Sans Bold"/>
              </a:rPr>
              <a:t>Interface </a:t>
            </a:r>
          </a:p>
          <a:p>
            <a:pPr marL="0" lvl="0" indent="0">
              <a:lnSpc>
                <a:spcPts val="9600"/>
              </a:lnSpc>
            </a:pPr>
            <a:r>
              <a:rPr lang="en-US" sz="9599" spc="-95">
                <a:solidFill>
                  <a:srgbClr val="000000"/>
                </a:solidFill>
                <a:latin typeface="DM Sans Bold"/>
              </a:rPr>
              <a:t>Prototype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011567" y="2662642"/>
            <a:ext cx="322082" cy="370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3"/>
              </a:lnSpc>
            </a:pPr>
            <a:r>
              <a:rPr lang="en-US" sz="2675">
                <a:solidFill>
                  <a:srgbClr val="FFFFFF"/>
                </a:solidFill>
                <a:latin typeface="DM Sans Bold"/>
              </a:rPr>
              <a:t>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011567" y="6325653"/>
            <a:ext cx="322082" cy="370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3"/>
              </a:lnSpc>
            </a:pPr>
            <a:r>
              <a:rPr lang="en-US" sz="2675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15749" y="1209675"/>
            <a:ext cx="7824777" cy="1281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9600" spc="-96">
                <a:solidFill>
                  <a:srgbClr val="000000"/>
                </a:solidFill>
                <a:latin typeface="DM Sans Bold"/>
              </a:rPr>
              <a:t>Glossary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011567" y="2662642"/>
            <a:ext cx="322082" cy="370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3"/>
              </a:lnSpc>
            </a:pPr>
            <a:r>
              <a:rPr lang="en-US" sz="2675">
                <a:solidFill>
                  <a:srgbClr val="FFFFFF"/>
                </a:solidFill>
                <a:latin typeface="DM Sans Bold"/>
              </a:rPr>
              <a:t>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011567" y="6325653"/>
            <a:ext cx="322082" cy="370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3"/>
              </a:lnSpc>
            </a:pPr>
            <a:r>
              <a:rPr lang="en-US" sz="2675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74359" y="4103468"/>
            <a:ext cx="13539282" cy="17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200"/>
              </a:lnSpc>
            </a:pPr>
            <a:r>
              <a:rPr lang="en-US" sz="12000" spc="-120">
                <a:solidFill>
                  <a:srgbClr val="000000"/>
                </a:solidFill>
                <a:latin typeface="DM Sans Bold"/>
              </a:rPr>
              <a:t>Summary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08491" y="4257658"/>
            <a:ext cx="9071017" cy="1771684"/>
            <a:chOff x="0" y="0"/>
            <a:chExt cx="12094689" cy="236224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2094689" cy="2362245"/>
              <a:chOff x="0" y="0"/>
              <a:chExt cx="6502328" cy="1269987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502329" cy="1269987"/>
              </a:xfrm>
              <a:custGeom>
                <a:avLst/>
                <a:gdLst/>
                <a:ahLst/>
                <a:cxnLst/>
                <a:rect l="l" t="t" r="r" b="b"/>
                <a:pathLst>
                  <a:path w="6502329" h="1269987">
                    <a:moveTo>
                      <a:pt x="6377868" y="1269987"/>
                    </a:moveTo>
                    <a:lnTo>
                      <a:pt x="124460" y="1269987"/>
                    </a:lnTo>
                    <a:cubicBezTo>
                      <a:pt x="55880" y="1269987"/>
                      <a:pt x="0" y="1214107"/>
                      <a:pt x="0" y="114552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6377868" y="0"/>
                    </a:lnTo>
                    <a:cubicBezTo>
                      <a:pt x="6446449" y="0"/>
                      <a:pt x="6502329" y="55880"/>
                      <a:pt x="6502329" y="124460"/>
                    </a:cubicBezTo>
                    <a:lnTo>
                      <a:pt x="6502329" y="1145527"/>
                    </a:lnTo>
                    <a:cubicBezTo>
                      <a:pt x="6502329" y="1214107"/>
                      <a:pt x="6446449" y="1269987"/>
                      <a:pt x="6377868" y="1269987"/>
                    </a:cubicBezTo>
                    <a:close/>
                  </a:path>
                </a:pathLst>
              </a:custGeom>
              <a:solidFill>
                <a:srgbClr val="FFA500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1977060" y="159084"/>
              <a:ext cx="8140569" cy="1816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1481"/>
                </a:lnSpc>
                <a:spcBef>
                  <a:spcPct val="0"/>
                </a:spcBef>
              </a:pPr>
              <a:r>
                <a:rPr lang="en-US" sz="8201" spc="-82">
                  <a:solidFill>
                    <a:srgbClr val="FFFFFF"/>
                  </a:solidFill>
                  <a:latin typeface="DM Sans Bold"/>
                </a:rPr>
                <a:t>Thank you 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 rot="228175">
            <a:off x="11069590" y="5463753"/>
            <a:ext cx="2388467" cy="2608375"/>
            <a:chOff x="0" y="0"/>
            <a:chExt cx="3184623" cy="3477834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184623" cy="3477834"/>
              <a:chOff x="0" y="0"/>
              <a:chExt cx="3429024" cy="374473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218440"/>
                <a:ext cx="3427754" cy="3526296"/>
              </a:xfrm>
              <a:custGeom>
                <a:avLst/>
                <a:gdLst/>
                <a:ahLst/>
                <a:cxnLst/>
                <a:rect l="l" t="t" r="r" b="b"/>
                <a:pathLst>
                  <a:path w="3427754" h="3526296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860282"/>
                    </a:cubicBezTo>
                    <a:cubicBezTo>
                      <a:pt x="2540" y="1658353"/>
                      <a:pt x="7620" y="2345196"/>
                      <a:pt x="7620" y="2605546"/>
                    </a:cubicBezTo>
                    <a:cubicBezTo>
                      <a:pt x="7620" y="2799856"/>
                      <a:pt x="16510" y="3198636"/>
                      <a:pt x="21590" y="3390406"/>
                    </a:cubicBezTo>
                    <a:lnTo>
                      <a:pt x="130810" y="3504706"/>
                    </a:lnTo>
                    <a:cubicBezTo>
                      <a:pt x="275590" y="3512326"/>
                      <a:pt x="543560" y="3526296"/>
                      <a:pt x="793750" y="3526296"/>
                    </a:cubicBezTo>
                    <a:lnTo>
                      <a:pt x="3427754" y="3526296"/>
                    </a:lnTo>
                    <a:lnTo>
                      <a:pt x="3427754" y="751229"/>
                    </a:lnTo>
                    <a:cubicBezTo>
                      <a:pt x="3427754" y="323850"/>
                      <a:pt x="3418864" y="46990"/>
                      <a:pt x="3418864" y="46990"/>
                    </a:cubicBezTo>
                    <a:cubicBezTo>
                      <a:pt x="3263924" y="26670"/>
                      <a:pt x="3107714" y="16510"/>
                      <a:pt x="2950234" y="17780"/>
                    </a:cubicBezTo>
                    <a:cubicBezTo>
                      <a:pt x="2677184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FFDC5D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21590" y="0"/>
                <a:ext cx="2938804" cy="3724416"/>
              </a:xfrm>
              <a:custGeom>
                <a:avLst/>
                <a:gdLst/>
                <a:ahLst/>
                <a:cxnLst/>
                <a:rect l="l" t="t" r="r" b="b"/>
                <a:pathLst>
                  <a:path w="2938804" h="3724416">
                    <a:moveTo>
                      <a:pt x="0" y="3610116"/>
                    </a:moveTo>
                    <a:lnTo>
                      <a:pt x="109220" y="3724416"/>
                    </a:lnTo>
                    <a:lnTo>
                      <a:pt x="123190" y="3591066"/>
                    </a:lnTo>
                    <a:lnTo>
                      <a:pt x="0" y="3610116"/>
                    </a:lnTo>
                    <a:close/>
                    <a:moveTo>
                      <a:pt x="1739924" y="106680"/>
                    </a:moveTo>
                    <a:cubicBezTo>
                      <a:pt x="1739924" y="106680"/>
                      <a:pt x="2157754" y="64770"/>
                      <a:pt x="2294914" y="55880"/>
                    </a:cubicBezTo>
                    <a:cubicBezTo>
                      <a:pt x="2432074" y="46990"/>
                      <a:pt x="2912134" y="0"/>
                      <a:pt x="2912134" y="0"/>
                    </a:cubicBezTo>
                    <a:cubicBezTo>
                      <a:pt x="2905784" y="41910"/>
                      <a:pt x="2904514" y="86360"/>
                      <a:pt x="2909594" y="128270"/>
                    </a:cubicBezTo>
                    <a:cubicBezTo>
                      <a:pt x="2915944" y="167640"/>
                      <a:pt x="2918484" y="208280"/>
                      <a:pt x="2917214" y="248920"/>
                    </a:cubicBezTo>
                    <a:lnTo>
                      <a:pt x="2938804" y="318770"/>
                    </a:lnTo>
                    <a:lnTo>
                      <a:pt x="2928644" y="419100"/>
                    </a:lnTo>
                    <a:cubicBezTo>
                      <a:pt x="2928644" y="419100"/>
                      <a:pt x="2178074" y="454660"/>
                      <a:pt x="2040914" y="471170"/>
                    </a:cubicBezTo>
                    <a:cubicBezTo>
                      <a:pt x="1903754" y="487680"/>
                      <a:pt x="1699284" y="486410"/>
                      <a:pt x="1699284" y="486410"/>
                    </a:cubicBezTo>
                    <a:cubicBezTo>
                      <a:pt x="1699284" y="486410"/>
                      <a:pt x="1691664" y="365760"/>
                      <a:pt x="1704364" y="322580"/>
                    </a:cubicBezTo>
                    <a:cubicBezTo>
                      <a:pt x="1714524" y="288290"/>
                      <a:pt x="1718334" y="251460"/>
                      <a:pt x="1713254" y="214630"/>
                    </a:cubicBezTo>
                    <a:cubicBezTo>
                      <a:pt x="1713254" y="186690"/>
                      <a:pt x="1739924" y="106680"/>
                      <a:pt x="1739924" y="106680"/>
                    </a:cubicBezTo>
                    <a:close/>
                  </a:path>
                </a:pathLst>
              </a:custGeom>
              <a:solidFill>
                <a:srgbClr val="FFF9DA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419547" y="1374146"/>
              <a:ext cx="2345528" cy="9383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53"/>
                </a:lnSpc>
              </a:pPr>
              <a:r>
                <a:rPr lang="en-US" sz="2373">
                  <a:solidFill>
                    <a:srgbClr val="000000"/>
                  </a:solidFill>
                  <a:latin typeface="DM Sans"/>
                </a:rPr>
                <a:t>Have a great day ahead.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26257" y="981075"/>
            <a:ext cx="393304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June 1,</a:t>
            </a:r>
            <a:r>
              <a:rPr lang="en-US" sz="2400" u="none">
                <a:solidFill>
                  <a:srgbClr val="000000"/>
                </a:solidFill>
                <a:latin typeface="DM Sans"/>
              </a:rPr>
              <a:t> 2021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81075"/>
            <a:ext cx="393304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MDM Compa</a:t>
            </a:r>
            <a:r>
              <a:rPr lang="en-US" sz="2400" u="none">
                <a:solidFill>
                  <a:srgbClr val="000000"/>
                </a:solidFill>
                <a:latin typeface="DM Sans"/>
              </a:rPr>
              <a:t>ny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59355" y="3416942"/>
            <a:ext cx="5991211" cy="345311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417987" y="3817919"/>
            <a:ext cx="3473946" cy="1878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7200">
                <a:solidFill>
                  <a:srgbClr val="FFFFFF"/>
                </a:solidFill>
                <a:latin typeface="DM Sans"/>
              </a:rPr>
              <a:t>Today's </a:t>
            </a:r>
          </a:p>
          <a:p>
            <a:pPr>
              <a:lnSpc>
                <a:spcPts val="7200"/>
              </a:lnSpc>
            </a:pPr>
            <a:r>
              <a:rPr lang="en-US" sz="7200">
                <a:solidFill>
                  <a:srgbClr val="FFFFFF"/>
                </a:solidFill>
                <a:latin typeface="DM Sans"/>
              </a:rPr>
              <a:t>Agenda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596139" y="4039411"/>
            <a:ext cx="6827693" cy="885228"/>
            <a:chOff x="0" y="0"/>
            <a:chExt cx="9103591" cy="1180304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8513439" cy="1180304"/>
              <a:chOff x="0" y="0"/>
              <a:chExt cx="2159891" cy="299447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159891" cy="299447"/>
              </a:xfrm>
              <a:custGeom>
                <a:avLst/>
                <a:gdLst/>
                <a:ahLst/>
                <a:cxnLst/>
                <a:rect l="l" t="t" r="r" b="b"/>
                <a:pathLst>
                  <a:path w="2159891" h="299447">
                    <a:moveTo>
                      <a:pt x="0" y="0"/>
                    </a:moveTo>
                    <a:lnTo>
                      <a:pt x="2159891" y="0"/>
                    </a:lnTo>
                    <a:lnTo>
                      <a:pt x="2159891" y="299447"/>
                    </a:lnTo>
                    <a:lnTo>
                      <a:pt x="0" y="299447"/>
                    </a:lnTo>
                    <a:close/>
                  </a:path>
                </a:pathLst>
              </a:custGeom>
              <a:solidFill>
                <a:srgbClr val="FDF8D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7923287" y="0"/>
              <a:ext cx="1180304" cy="1180304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DF8DB"/>
              </a:solidFill>
            </p:spPr>
          </p:sp>
        </p:grpSp>
      </p:grpSp>
      <p:grpSp>
        <p:nvGrpSpPr>
          <p:cNvPr id="11" name="Group 11"/>
          <p:cNvGrpSpPr/>
          <p:nvPr/>
        </p:nvGrpSpPr>
        <p:grpSpPr>
          <a:xfrm>
            <a:off x="9586614" y="2629214"/>
            <a:ext cx="6827693" cy="885228"/>
            <a:chOff x="0" y="0"/>
            <a:chExt cx="9103591" cy="118030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8513439" cy="1180304"/>
              <a:chOff x="0" y="0"/>
              <a:chExt cx="2159891" cy="299447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159891" cy="299447"/>
              </a:xfrm>
              <a:custGeom>
                <a:avLst/>
                <a:gdLst/>
                <a:ahLst/>
                <a:cxnLst/>
                <a:rect l="l" t="t" r="r" b="b"/>
                <a:pathLst>
                  <a:path w="2159891" h="299447">
                    <a:moveTo>
                      <a:pt x="0" y="0"/>
                    </a:moveTo>
                    <a:lnTo>
                      <a:pt x="2159891" y="0"/>
                    </a:lnTo>
                    <a:lnTo>
                      <a:pt x="2159891" y="299447"/>
                    </a:lnTo>
                    <a:lnTo>
                      <a:pt x="0" y="299447"/>
                    </a:lnTo>
                    <a:close/>
                  </a:path>
                </a:pathLst>
              </a:custGeom>
              <a:solidFill>
                <a:srgbClr val="FDF8DB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7923287" y="0"/>
              <a:ext cx="1180304" cy="1180304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DF8DB"/>
              </a:solidFill>
            </p:spPr>
          </p:sp>
        </p:grpSp>
      </p:grpSp>
      <p:grpSp>
        <p:nvGrpSpPr>
          <p:cNvPr id="16" name="Group 16"/>
          <p:cNvGrpSpPr/>
          <p:nvPr/>
        </p:nvGrpSpPr>
        <p:grpSpPr>
          <a:xfrm>
            <a:off x="9596139" y="5406707"/>
            <a:ext cx="6827693" cy="885228"/>
            <a:chOff x="0" y="0"/>
            <a:chExt cx="9103591" cy="1180304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8513439" cy="1180304"/>
              <a:chOff x="0" y="0"/>
              <a:chExt cx="2159891" cy="299447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159891" cy="299447"/>
              </a:xfrm>
              <a:custGeom>
                <a:avLst/>
                <a:gdLst/>
                <a:ahLst/>
                <a:cxnLst/>
                <a:rect l="l" t="t" r="r" b="b"/>
                <a:pathLst>
                  <a:path w="2159891" h="299447">
                    <a:moveTo>
                      <a:pt x="0" y="0"/>
                    </a:moveTo>
                    <a:lnTo>
                      <a:pt x="2159891" y="0"/>
                    </a:lnTo>
                    <a:lnTo>
                      <a:pt x="2159891" y="299447"/>
                    </a:lnTo>
                    <a:lnTo>
                      <a:pt x="0" y="299447"/>
                    </a:lnTo>
                    <a:close/>
                  </a:path>
                </a:pathLst>
              </a:custGeom>
              <a:solidFill>
                <a:srgbClr val="FDF8DB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7923287" y="0"/>
              <a:ext cx="1180304" cy="1180304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DF8DB"/>
              </a:solidFill>
            </p:spPr>
          </p:sp>
        </p:grpSp>
      </p:grpSp>
      <p:grpSp>
        <p:nvGrpSpPr>
          <p:cNvPr id="21" name="Group 21"/>
          <p:cNvGrpSpPr/>
          <p:nvPr/>
        </p:nvGrpSpPr>
        <p:grpSpPr>
          <a:xfrm>
            <a:off x="9596139" y="6772558"/>
            <a:ext cx="6827693" cy="885228"/>
            <a:chOff x="0" y="0"/>
            <a:chExt cx="9103591" cy="1180304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8513439" cy="1180304"/>
              <a:chOff x="0" y="0"/>
              <a:chExt cx="2159891" cy="299447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159891" cy="299447"/>
              </a:xfrm>
              <a:custGeom>
                <a:avLst/>
                <a:gdLst/>
                <a:ahLst/>
                <a:cxnLst/>
                <a:rect l="l" t="t" r="r" b="b"/>
                <a:pathLst>
                  <a:path w="2159891" h="299447">
                    <a:moveTo>
                      <a:pt x="0" y="0"/>
                    </a:moveTo>
                    <a:lnTo>
                      <a:pt x="2159891" y="0"/>
                    </a:lnTo>
                    <a:lnTo>
                      <a:pt x="2159891" y="299447"/>
                    </a:lnTo>
                    <a:lnTo>
                      <a:pt x="0" y="299447"/>
                    </a:lnTo>
                    <a:close/>
                  </a:path>
                </a:pathLst>
              </a:custGeom>
              <a:solidFill>
                <a:srgbClr val="FDF8DB"/>
              </a:solidFill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7923287" y="0"/>
              <a:ext cx="1180304" cy="1180304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DF8DB"/>
              </a:solidFill>
            </p:spPr>
          </p:sp>
        </p:grpSp>
      </p:grpSp>
      <p:grpSp>
        <p:nvGrpSpPr>
          <p:cNvPr id="26" name="Group 26"/>
          <p:cNvGrpSpPr/>
          <p:nvPr/>
        </p:nvGrpSpPr>
        <p:grpSpPr>
          <a:xfrm>
            <a:off x="9144000" y="2629214"/>
            <a:ext cx="885228" cy="885228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A500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9153525" y="5406497"/>
            <a:ext cx="885228" cy="885228"/>
            <a:chOff x="0" y="0"/>
            <a:chExt cx="6350000" cy="6350000"/>
          </a:xfrm>
        </p:grpSpPr>
        <p:sp>
          <p:nvSpPr>
            <p:cNvPr id="29" name="Freeform 2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A500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9144000" y="4039411"/>
            <a:ext cx="885228" cy="885228"/>
            <a:chOff x="0" y="0"/>
            <a:chExt cx="6350000" cy="6350000"/>
          </a:xfrm>
        </p:grpSpPr>
        <p:sp>
          <p:nvSpPr>
            <p:cNvPr id="31" name="Freeform 3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A500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9144000" y="6772558"/>
            <a:ext cx="885228" cy="885228"/>
            <a:chOff x="0" y="0"/>
            <a:chExt cx="6350000" cy="6350000"/>
          </a:xfrm>
        </p:grpSpPr>
        <p:sp>
          <p:nvSpPr>
            <p:cNvPr id="33" name="Freeform 3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A500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10275102" y="2745965"/>
            <a:ext cx="522625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 u="none">
                <a:solidFill>
                  <a:srgbClr val="000000"/>
                </a:solidFill>
                <a:latin typeface="DM Sans"/>
              </a:rPr>
              <a:t>Introduction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275102" y="4175532"/>
            <a:ext cx="6051602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"/>
              </a:rPr>
              <a:t>Pre - Requirement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284627" y="5523249"/>
            <a:ext cx="522625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"/>
              </a:rPr>
              <a:t>Requirement Capturing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275102" y="6889309"/>
            <a:ext cx="5391790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 u="none">
                <a:solidFill>
                  <a:srgbClr val="000000"/>
                </a:solidFill>
                <a:latin typeface="DM Sans"/>
              </a:rPr>
              <a:t>Summary 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379481" y="2850740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DM Sans Bold"/>
              </a:rPr>
              <a:t>1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9389006" y="5628024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379481" y="4260937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DM Sans Bold"/>
              </a:rPr>
              <a:t>2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9379481" y="6994084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DM Sans Bold"/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74359" y="1143000"/>
            <a:ext cx="13539282" cy="17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200"/>
              </a:lnSpc>
            </a:pPr>
            <a:r>
              <a:rPr lang="en-US" sz="12000" spc="-120">
                <a:solidFill>
                  <a:srgbClr val="000000"/>
                </a:solidFill>
                <a:latin typeface="DM Sans 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18103" y="4027830"/>
            <a:ext cx="9011862" cy="1865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300"/>
              </a:lnSpc>
            </a:pPr>
            <a:r>
              <a:rPr lang="en-US" sz="13000" spc="-130">
                <a:solidFill>
                  <a:srgbClr val="000000"/>
                </a:solidFill>
                <a:latin typeface="DM Sans Bold"/>
              </a:rPr>
              <a:t>Let's Begin!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465655" y="3016976"/>
            <a:ext cx="3644143" cy="1311892"/>
            <a:chOff x="0" y="0"/>
            <a:chExt cx="4858858" cy="1749189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858858" cy="1749189"/>
            </a:xfrm>
            <a:prstGeom prst="rect">
              <a:avLst/>
            </a:prstGeom>
          </p:spPr>
        </p:pic>
        <p:sp>
          <p:nvSpPr>
            <p:cNvPr id="5" name="TextBox 5"/>
            <p:cNvSpPr txBox="1"/>
            <p:nvPr/>
          </p:nvSpPr>
          <p:spPr>
            <a:xfrm>
              <a:off x="633542" y="201128"/>
              <a:ext cx="3591773" cy="528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-24">
                  <a:solidFill>
                    <a:srgbClr val="FFFFFF"/>
                  </a:solidFill>
                  <a:latin typeface="DM Sans Bold"/>
                </a:rPr>
                <a:t>Are you ready?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74359" y="4103468"/>
            <a:ext cx="13539282" cy="17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200"/>
              </a:lnSpc>
            </a:pPr>
            <a:r>
              <a:rPr lang="en-US" sz="12000" spc="-120">
                <a:solidFill>
                  <a:srgbClr val="000000"/>
                </a:solidFill>
                <a:latin typeface="DM Sans Bold"/>
              </a:rPr>
              <a:t>Pre - Requirement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0677" y="1028700"/>
            <a:ext cx="5684951" cy="2046582"/>
            <a:chOff x="0" y="0"/>
            <a:chExt cx="7579935" cy="272877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7579935" cy="2728777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1084768" y="433478"/>
              <a:ext cx="5767591" cy="7861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10"/>
                </a:lnSpc>
              </a:pPr>
              <a:r>
                <a:rPr lang="en-US" sz="4200">
                  <a:solidFill>
                    <a:srgbClr val="FFFFFF"/>
                  </a:solidFill>
                  <a:latin typeface="DM Sans"/>
                </a:rPr>
                <a:t>Current System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10677" y="3565632"/>
            <a:ext cx="13309058" cy="1577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49"/>
              </a:lnSpc>
            </a:pPr>
            <a:r>
              <a:rPr lang="en-US" sz="2422">
                <a:solidFill>
                  <a:srgbClr val="000000"/>
                </a:solidFill>
                <a:latin typeface="Poppins Light Bold"/>
              </a:rPr>
              <a:t>Analisis siste</a:t>
            </a:r>
            <a:r>
              <a:rPr lang="en-US" sz="2422" u="none">
                <a:solidFill>
                  <a:srgbClr val="000000"/>
                </a:solidFill>
                <a:latin typeface="Poppins Light Bold"/>
              </a:rPr>
              <a:t>m adalah bagian dari daur hidup pengembangan sistem (System</a:t>
            </a:r>
          </a:p>
          <a:p>
            <a:pPr marL="0" lvl="0" indent="0" algn="l">
              <a:lnSpc>
                <a:spcPts val="3149"/>
              </a:lnSpc>
            </a:pPr>
            <a:r>
              <a:rPr lang="en-US" sz="2422" u="none">
                <a:solidFill>
                  <a:srgbClr val="000000"/>
                </a:solidFill>
                <a:latin typeface="Poppins Light Bold"/>
              </a:rPr>
              <a:t>Development life cycle / SDLC). Tujuan dari analisis sistem adalah mempelajari dan</a:t>
            </a:r>
          </a:p>
          <a:p>
            <a:pPr marL="0" lvl="0" indent="0" algn="l">
              <a:lnSpc>
                <a:spcPts val="3149"/>
              </a:lnSpc>
            </a:pPr>
            <a:r>
              <a:rPr lang="en-US" sz="2422" u="none">
                <a:solidFill>
                  <a:srgbClr val="000000"/>
                </a:solidFill>
                <a:latin typeface="Poppins Light Bold"/>
              </a:rPr>
              <a:t>memahami sistem saat ini untuk kemudian menganalisis masalah yang ada, melihat</a:t>
            </a:r>
          </a:p>
          <a:p>
            <a:pPr marL="0" lvl="0" indent="0" algn="l">
              <a:lnSpc>
                <a:spcPts val="3149"/>
              </a:lnSpc>
            </a:pPr>
            <a:r>
              <a:rPr lang="en-US" sz="2422" u="none">
                <a:solidFill>
                  <a:srgbClr val="000000"/>
                </a:solidFill>
                <a:latin typeface="Poppins Light Bold"/>
              </a:rPr>
              <a:t>peluang untuk mengembangkannya dan batasan-batasannya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10677" y="5889371"/>
            <a:ext cx="13309058" cy="1975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49"/>
              </a:lnSpc>
            </a:pPr>
            <a:r>
              <a:rPr lang="en-US" sz="2422">
                <a:solidFill>
                  <a:srgbClr val="000000"/>
                </a:solidFill>
                <a:latin typeface="Poppins Light Bold"/>
              </a:rPr>
              <a:t>Fase analisis siste</a:t>
            </a:r>
            <a:r>
              <a:rPr lang="en-US" sz="2422" u="none">
                <a:solidFill>
                  <a:srgbClr val="000000"/>
                </a:solidFill>
                <a:latin typeface="Poppins Light Bold"/>
              </a:rPr>
              <a:t>m terdiri dari tiga subfase (Hoffer George Valacich, 1999:240),</a:t>
            </a:r>
          </a:p>
          <a:p>
            <a:pPr marL="0" lvl="0" indent="0" algn="l">
              <a:lnSpc>
                <a:spcPts val="3149"/>
              </a:lnSpc>
            </a:pPr>
            <a:r>
              <a:rPr lang="en-US" sz="2422" u="none">
                <a:solidFill>
                  <a:srgbClr val="000000"/>
                </a:solidFill>
                <a:latin typeface="Poppins Light Bold"/>
              </a:rPr>
              <a:t>yaitu :</a:t>
            </a:r>
          </a:p>
          <a:p>
            <a:pPr marL="0" lvl="0" indent="0" algn="l">
              <a:lnSpc>
                <a:spcPts val="3149"/>
              </a:lnSpc>
            </a:pPr>
            <a:r>
              <a:rPr lang="en-US" sz="2422" u="none">
                <a:solidFill>
                  <a:srgbClr val="000000"/>
                </a:solidFill>
                <a:latin typeface="Poppins Light Bold"/>
              </a:rPr>
              <a:t>1. Menentukan kebutuhan sistem (determine System requirement)</a:t>
            </a:r>
          </a:p>
          <a:p>
            <a:pPr marL="0" lvl="0" indent="0" algn="l">
              <a:lnSpc>
                <a:spcPts val="3149"/>
              </a:lnSpc>
            </a:pPr>
            <a:r>
              <a:rPr lang="en-US" sz="2422" u="none">
                <a:solidFill>
                  <a:srgbClr val="000000"/>
                </a:solidFill>
                <a:latin typeface="Poppins Light Bold"/>
              </a:rPr>
              <a:t>2. Menyusun kebutuhan sistem (structuring System requirement)</a:t>
            </a:r>
          </a:p>
          <a:p>
            <a:pPr marL="0" lvl="0" indent="0" algn="l">
              <a:lnSpc>
                <a:spcPts val="3149"/>
              </a:lnSpc>
            </a:pPr>
            <a:r>
              <a:rPr lang="en-US" sz="2422" u="none">
                <a:solidFill>
                  <a:srgbClr val="000000"/>
                </a:solidFill>
                <a:latin typeface="Poppins Light Bold"/>
              </a:rPr>
              <a:t>3. Membuat alternatif strategi desain sistem dan memilih yang terbaik.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15749" y="1209675"/>
            <a:ext cx="7128251" cy="2500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9600" spc="-96">
                <a:solidFill>
                  <a:srgbClr val="000000"/>
                </a:solidFill>
                <a:latin typeface="DM Sans Bold"/>
              </a:rPr>
              <a:t>Activity Diagram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011567" y="2662642"/>
            <a:ext cx="322082" cy="370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3"/>
              </a:lnSpc>
            </a:pPr>
            <a:r>
              <a:rPr lang="en-US" sz="2675">
                <a:solidFill>
                  <a:srgbClr val="FFFFFF"/>
                </a:solidFill>
                <a:latin typeface="DM Sans Bold"/>
              </a:rPr>
              <a:t>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011567" y="6325653"/>
            <a:ext cx="322082" cy="370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3"/>
              </a:lnSpc>
            </a:pPr>
            <a:r>
              <a:rPr lang="en-US" sz="2675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087770" y="500035"/>
            <a:ext cx="5923974" cy="92869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12519" y="1028700"/>
            <a:ext cx="5684951" cy="2046582"/>
            <a:chOff x="0" y="0"/>
            <a:chExt cx="7579935" cy="272877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7579935" cy="2728777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1566979" y="578258"/>
              <a:ext cx="4445977" cy="7861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10"/>
                </a:lnSpc>
              </a:pPr>
              <a:r>
                <a:rPr lang="en-US" sz="4200">
                  <a:solidFill>
                    <a:srgbClr val="FFFFFF"/>
                  </a:solidFill>
                  <a:latin typeface="DM Sans"/>
                </a:rPr>
                <a:t>New System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74359" y="3265268"/>
            <a:ext cx="13539282" cy="339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200"/>
              </a:lnSpc>
            </a:pPr>
            <a:r>
              <a:rPr lang="en-US" sz="12000" spc="-120">
                <a:solidFill>
                  <a:srgbClr val="000000"/>
                </a:solidFill>
                <a:latin typeface="DM Sans Bold"/>
              </a:rPr>
              <a:t>Requirement Capturing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168</Words>
  <Application>Microsoft Office PowerPoint</Application>
  <PresentationFormat>Custom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DM Sans</vt:lpstr>
      <vt:lpstr>Calibri</vt:lpstr>
      <vt:lpstr>Poppins Light Bold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Kelompok16</dc:title>
  <dc:creator>Devita</dc:creator>
  <cp:lastModifiedBy>Windows User</cp:lastModifiedBy>
  <cp:revision>2</cp:revision>
  <dcterms:created xsi:type="dcterms:W3CDTF">2006-08-16T00:00:00Z</dcterms:created>
  <dcterms:modified xsi:type="dcterms:W3CDTF">2020-10-09T02:11:13Z</dcterms:modified>
  <dc:identifier>DAEKEa6j2cY</dc:identifier>
</cp:coreProperties>
</file>