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E26E8-48C7-49BA-A48C-2806B821B8AB}" v="10" dt="2021-05-02T15:38:23.659"/>
    <p1510:client id="{AE7486CF-48E7-41B1-8429-86C0B4AC700A}" v="242" dt="2021-05-02T15:22:41.494"/>
    <p1510:client id="{D9791A6F-57F1-4FC3-AD46-9A3DDC18C5BB}" v="10" dt="2021-05-03T09:07:21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Samoggia" userId="ae9179c86973f3f2" providerId="LiveId" clId="{11A9A027-17D2-40FB-A0D6-F066E521B787}"/>
    <pc:docChg chg="custSel addSld modSld sldOrd">
      <pc:chgData name="Simone Samoggia" userId="ae9179c86973f3f2" providerId="LiveId" clId="{11A9A027-17D2-40FB-A0D6-F066E521B787}" dt="2021-05-03T13:28:47.990" v="15" actId="22"/>
      <pc:docMkLst>
        <pc:docMk/>
      </pc:docMkLst>
      <pc:sldChg chg="addSp delSp modSp new mod ord">
        <pc:chgData name="Simone Samoggia" userId="ae9179c86973f3f2" providerId="LiveId" clId="{11A9A027-17D2-40FB-A0D6-F066E521B787}" dt="2021-05-03T13:28:47.990" v="15" actId="22"/>
        <pc:sldMkLst>
          <pc:docMk/>
          <pc:sldMk cId="502538339" sldId="266"/>
        </pc:sldMkLst>
        <pc:picChg chg="add del mod">
          <ac:chgData name="Simone Samoggia" userId="ae9179c86973f3f2" providerId="LiveId" clId="{11A9A027-17D2-40FB-A0D6-F066E521B787}" dt="2021-05-03T13:26:49.533" v="14" actId="478"/>
          <ac:picMkLst>
            <pc:docMk/>
            <pc:sldMk cId="502538339" sldId="266"/>
            <ac:picMk id="3" creationId="{D3AE1F78-DD3D-4045-9F58-368093FE3068}"/>
          </ac:picMkLst>
        </pc:picChg>
        <pc:picChg chg="add">
          <ac:chgData name="Simone Samoggia" userId="ae9179c86973f3f2" providerId="LiveId" clId="{11A9A027-17D2-40FB-A0D6-F066E521B787}" dt="2021-05-03T13:28:47.990" v="15" actId="22"/>
          <ac:picMkLst>
            <pc:docMk/>
            <pc:sldMk cId="502538339" sldId="266"/>
            <ac:picMk id="5" creationId="{0D4EA868-8AEC-4E15-9660-AF8BEE41C88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E9B9F-F094-46FE-BF33-E1A5D06038FD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BC3C7C0-599B-4ECE-A50A-448FA75B4952}">
      <dgm:prSet/>
      <dgm:spPr/>
      <dgm:t>
        <a:bodyPr/>
        <a:lstStyle/>
        <a:p>
          <a:pPr rtl="0"/>
          <a:r>
            <a:rPr lang="it-IT" dirty="0"/>
            <a:t>RICERCA </a:t>
          </a:r>
          <a:r>
            <a:rPr lang="it-IT" dirty="0">
              <a:latin typeface="Walbaum Display Light"/>
            </a:rPr>
            <a:t>DATI: Laura </a:t>
          </a:r>
          <a:r>
            <a:rPr lang="it-IT" dirty="0" err="1">
              <a:latin typeface="Walbaum Display Light"/>
            </a:rPr>
            <a:t>Specchiulli</a:t>
          </a:r>
          <a:r>
            <a:rPr lang="it-IT" dirty="0">
              <a:latin typeface="Walbaum Display Light"/>
            </a:rPr>
            <a:t>, Riccardo Benassi Bondi, Chiara Anna Cartarasa</a:t>
          </a:r>
          <a:endParaRPr lang="en-US" dirty="0"/>
        </a:p>
      </dgm:t>
    </dgm:pt>
    <dgm:pt modelId="{E4E2B5F3-AC98-4DD0-8205-EFB75028AAB0}" type="parTrans" cxnId="{8BAEB813-0520-4363-8A34-CF3B40905032}">
      <dgm:prSet/>
      <dgm:spPr/>
      <dgm:t>
        <a:bodyPr/>
        <a:lstStyle/>
        <a:p>
          <a:endParaRPr lang="en-US"/>
        </a:p>
      </dgm:t>
    </dgm:pt>
    <dgm:pt modelId="{AA3FE543-FB51-4A2B-8B84-1EC833E983E7}" type="sibTrans" cxnId="{8BAEB813-0520-4363-8A34-CF3B40905032}">
      <dgm:prSet/>
      <dgm:spPr/>
      <dgm:t>
        <a:bodyPr/>
        <a:lstStyle/>
        <a:p>
          <a:endParaRPr lang="en-US"/>
        </a:p>
      </dgm:t>
    </dgm:pt>
    <dgm:pt modelId="{26828D3D-B478-4175-9BB7-294A07E22368}">
      <dgm:prSet/>
      <dgm:spPr/>
      <dgm:t>
        <a:bodyPr/>
        <a:lstStyle/>
        <a:p>
          <a:pPr rtl="0"/>
          <a:r>
            <a:rPr lang="it-IT" dirty="0">
              <a:latin typeface="Walbaum Display Light"/>
            </a:rPr>
            <a:t>GRAFICI</a:t>
          </a:r>
          <a:r>
            <a:rPr lang="it-IT" dirty="0">
              <a:solidFill>
                <a:srgbClr val="010000"/>
              </a:solidFill>
              <a:latin typeface="Walbaum Display Light"/>
            </a:rPr>
            <a:t>:</a:t>
          </a:r>
          <a:r>
            <a:rPr lang="it-IT" dirty="0">
              <a:latin typeface="Walbaum Display Light"/>
            </a:rPr>
            <a:t> Gabriele Centonze</a:t>
          </a:r>
          <a:r>
            <a:rPr lang="it-IT" dirty="0">
              <a:solidFill>
                <a:srgbClr val="010000"/>
              </a:solidFill>
              <a:latin typeface="Walbaum Display Light"/>
            </a:rPr>
            <a:t>, </a:t>
          </a:r>
          <a:r>
            <a:rPr lang="it-IT" dirty="0">
              <a:latin typeface="Walbaum Display Light"/>
            </a:rPr>
            <a:t>Paolo Vitolo</a:t>
          </a:r>
          <a:br>
            <a:rPr lang="it-IT" dirty="0"/>
          </a:br>
          <a:br>
            <a:rPr lang="it-IT" dirty="0"/>
          </a:br>
          <a:endParaRPr lang="en-US" dirty="0">
            <a:solidFill>
              <a:srgbClr val="010000"/>
            </a:solidFill>
            <a:latin typeface="Walbaum Display Light"/>
          </a:endParaRPr>
        </a:p>
      </dgm:t>
    </dgm:pt>
    <dgm:pt modelId="{60822D1E-ED42-4999-8CD9-32AC9A92B226}" type="parTrans" cxnId="{37338979-6F1A-41DF-BB76-4F4DBF3E69C1}">
      <dgm:prSet/>
      <dgm:spPr/>
      <dgm:t>
        <a:bodyPr/>
        <a:lstStyle/>
        <a:p>
          <a:endParaRPr lang="en-US"/>
        </a:p>
      </dgm:t>
    </dgm:pt>
    <dgm:pt modelId="{673291CC-7519-4432-B1E2-B08DA5F821C0}" type="sibTrans" cxnId="{37338979-6F1A-41DF-BB76-4F4DBF3E69C1}">
      <dgm:prSet/>
      <dgm:spPr/>
      <dgm:t>
        <a:bodyPr/>
        <a:lstStyle/>
        <a:p>
          <a:endParaRPr lang="en-US"/>
        </a:p>
      </dgm:t>
    </dgm:pt>
    <dgm:pt modelId="{AA184C0F-90C7-44AC-ADAA-C102FFE2F7DD}">
      <dgm:prSet phldr="0"/>
      <dgm:spPr/>
      <dgm:t>
        <a:bodyPr/>
        <a:lstStyle/>
        <a:p>
          <a:pPr rtl="0"/>
          <a:r>
            <a:rPr lang="it-IT" dirty="0">
              <a:latin typeface="Walbaum Display Light"/>
            </a:rPr>
            <a:t>SOFTWARE: Francesco Braccini, Simone Samoggia</a:t>
          </a:r>
          <a:endParaRPr lang="en-US" dirty="0">
            <a:latin typeface="Walbaum Display Light"/>
          </a:endParaRPr>
        </a:p>
      </dgm:t>
    </dgm:pt>
    <dgm:pt modelId="{8455C084-8F8E-43A7-ACBB-73B9AC37B3AE}" type="parTrans" cxnId="{1F6A68F9-3ABD-4356-9BD8-1120A8856805}">
      <dgm:prSet/>
      <dgm:spPr/>
    </dgm:pt>
    <dgm:pt modelId="{332BC517-D222-495A-901D-1D459E90F185}" type="sibTrans" cxnId="{1F6A68F9-3ABD-4356-9BD8-1120A8856805}">
      <dgm:prSet/>
      <dgm:spPr/>
    </dgm:pt>
    <dgm:pt modelId="{8EB82E76-5546-4785-B770-C1A0FD2B8EB1}" type="pres">
      <dgm:prSet presAssocID="{154E9B9F-F094-46FE-BF33-E1A5D06038FD}" presName="linear" presStyleCnt="0">
        <dgm:presLayoutVars>
          <dgm:animLvl val="lvl"/>
          <dgm:resizeHandles val="exact"/>
        </dgm:presLayoutVars>
      </dgm:prSet>
      <dgm:spPr/>
    </dgm:pt>
    <dgm:pt modelId="{D18F3F28-2D81-4729-8578-FEE2E5788870}" type="pres">
      <dgm:prSet presAssocID="{8BC3C7C0-599B-4ECE-A50A-448FA75B49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547D4C-DD28-455D-82F0-CEC675BD137E}" type="pres">
      <dgm:prSet presAssocID="{AA3FE543-FB51-4A2B-8B84-1EC833E983E7}" presName="spacer" presStyleCnt="0"/>
      <dgm:spPr/>
    </dgm:pt>
    <dgm:pt modelId="{1371679D-3E1B-4174-9D94-35FA9EFDCA56}" type="pres">
      <dgm:prSet presAssocID="{AA184C0F-90C7-44AC-ADAA-C102FFE2F7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728A23-74A7-4899-B228-ED6FA6BF637D}" type="pres">
      <dgm:prSet presAssocID="{332BC517-D222-495A-901D-1D459E90F185}" presName="spacer" presStyleCnt="0"/>
      <dgm:spPr/>
    </dgm:pt>
    <dgm:pt modelId="{CE1EF5DE-8AF1-4936-81CD-EF99ED63DDA9}" type="pres">
      <dgm:prSet presAssocID="{26828D3D-B478-4175-9BB7-294A07E223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08FAF10-D51C-41E3-99BD-DE9AB06FB3AB}" type="presOf" srcId="{154E9B9F-F094-46FE-BF33-E1A5D06038FD}" destId="{8EB82E76-5546-4785-B770-C1A0FD2B8EB1}" srcOrd="0" destOrd="0" presId="urn:microsoft.com/office/officeart/2005/8/layout/vList2"/>
    <dgm:cxn modelId="{8BAEB813-0520-4363-8A34-CF3B40905032}" srcId="{154E9B9F-F094-46FE-BF33-E1A5D06038FD}" destId="{8BC3C7C0-599B-4ECE-A50A-448FA75B4952}" srcOrd="0" destOrd="0" parTransId="{E4E2B5F3-AC98-4DD0-8205-EFB75028AAB0}" sibTransId="{AA3FE543-FB51-4A2B-8B84-1EC833E983E7}"/>
    <dgm:cxn modelId="{C642321C-3C33-4D92-9BF4-805EEA7E9EDF}" type="presOf" srcId="{8BC3C7C0-599B-4ECE-A50A-448FA75B4952}" destId="{D18F3F28-2D81-4729-8578-FEE2E5788870}" srcOrd="0" destOrd="0" presId="urn:microsoft.com/office/officeart/2005/8/layout/vList2"/>
    <dgm:cxn modelId="{37338979-6F1A-41DF-BB76-4F4DBF3E69C1}" srcId="{154E9B9F-F094-46FE-BF33-E1A5D06038FD}" destId="{26828D3D-B478-4175-9BB7-294A07E22368}" srcOrd="2" destOrd="0" parTransId="{60822D1E-ED42-4999-8CD9-32AC9A92B226}" sibTransId="{673291CC-7519-4432-B1E2-B08DA5F821C0}"/>
    <dgm:cxn modelId="{95801CAE-F18B-47E6-BD61-CD2165ACFDE3}" type="presOf" srcId="{26828D3D-B478-4175-9BB7-294A07E22368}" destId="{CE1EF5DE-8AF1-4936-81CD-EF99ED63DDA9}" srcOrd="0" destOrd="0" presId="urn:microsoft.com/office/officeart/2005/8/layout/vList2"/>
    <dgm:cxn modelId="{D7FFB8B4-F1E9-4C57-954D-8D0A45E8FA5B}" type="presOf" srcId="{AA184C0F-90C7-44AC-ADAA-C102FFE2F7DD}" destId="{1371679D-3E1B-4174-9D94-35FA9EFDCA56}" srcOrd="0" destOrd="0" presId="urn:microsoft.com/office/officeart/2005/8/layout/vList2"/>
    <dgm:cxn modelId="{1F6A68F9-3ABD-4356-9BD8-1120A8856805}" srcId="{154E9B9F-F094-46FE-BF33-E1A5D06038FD}" destId="{AA184C0F-90C7-44AC-ADAA-C102FFE2F7DD}" srcOrd="1" destOrd="0" parTransId="{8455C084-8F8E-43A7-ACBB-73B9AC37B3AE}" sibTransId="{332BC517-D222-495A-901D-1D459E90F185}"/>
    <dgm:cxn modelId="{C0B5EC35-2059-48EC-A078-405C47894C36}" type="presParOf" srcId="{8EB82E76-5546-4785-B770-C1A0FD2B8EB1}" destId="{D18F3F28-2D81-4729-8578-FEE2E5788870}" srcOrd="0" destOrd="0" presId="urn:microsoft.com/office/officeart/2005/8/layout/vList2"/>
    <dgm:cxn modelId="{437ACAA8-D726-487F-880A-F744D092C83D}" type="presParOf" srcId="{8EB82E76-5546-4785-B770-C1A0FD2B8EB1}" destId="{C7547D4C-DD28-455D-82F0-CEC675BD137E}" srcOrd="1" destOrd="0" presId="urn:microsoft.com/office/officeart/2005/8/layout/vList2"/>
    <dgm:cxn modelId="{E365216D-2ED4-462F-B43C-2C679E0D3EF1}" type="presParOf" srcId="{8EB82E76-5546-4785-B770-C1A0FD2B8EB1}" destId="{1371679D-3E1B-4174-9D94-35FA9EFDCA56}" srcOrd="2" destOrd="0" presId="urn:microsoft.com/office/officeart/2005/8/layout/vList2"/>
    <dgm:cxn modelId="{3BA684FF-8B0E-4D30-8747-AADF76D4F512}" type="presParOf" srcId="{8EB82E76-5546-4785-B770-C1A0FD2B8EB1}" destId="{D4728A23-74A7-4899-B228-ED6FA6BF637D}" srcOrd="3" destOrd="0" presId="urn:microsoft.com/office/officeart/2005/8/layout/vList2"/>
    <dgm:cxn modelId="{E048086E-0B0D-420A-A629-A5D1475E21B2}" type="presParOf" srcId="{8EB82E76-5546-4785-B770-C1A0FD2B8EB1}" destId="{CE1EF5DE-8AF1-4936-81CD-EF99ED63DD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F3F28-2D81-4729-8578-FEE2E5788870}">
      <dsp:nvSpPr>
        <dsp:cNvPr id="0" name=""/>
        <dsp:cNvSpPr/>
      </dsp:nvSpPr>
      <dsp:spPr>
        <a:xfrm>
          <a:off x="0" y="92917"/>
          <a:ext cx="5566706" cy="16204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RICERCA </a:t>
          </a:r>
          <a:r>
            <a:rPr lang="it-IT" sz="2300" kern="1200" dirty="0">
              <a:latin typeface="Walbaum Display Light"/>
            </a:rPr>
            <a:t>DATI: Laura </a:t>
          </a:r>
          <a:r>
            <a:rPr lang="it-IT" sz="2300" kern="1200" dirty="0" err="1">
              <a:latin typeface="Walbaum Display Light"/>
            </a:rPr>
            <a:t>Specchiulli</a:t>
          </a:r>
          <a:r>
            <a:rPr lang="it-IT" sz="2300" kern="1200" dirty="0">
              <a:latin typeface="Walbaum Display Light"/>
            </a:rPr>
            <a:t>, Riccardo Benassi Bondi, Chiara Anna Cartarasa</a:t>
          </a:r>
          <a:endParaRPr lang="en-US" sz="2300" kern="1200" dirty="0"/>
        </a:p>
      </dsp:txBody>
      <dsp:txXfrm>
        <a:off x="79106" y="172023"/>
        <a:ext cx="5408494" cy="1462274"/>
      </dsp:txXfrm>
    </dsp:sp>
    <dsp:sp modelId="{1371679D-3E1B-4174-9D94-35FA9EFDCA56}">
      <dsp:nvSpPr>
        <dsp:cNvPr id="0" name=""/>
        <dsp:cNvSpPr/>
      </dsp:nvSpPr>
      <dsp:spPr>
        <a:xfrm>
          <a:off x="0" y="1779643"/>
          <a:ext cx="5566706" cy="1620486"/>
        </a:xfrm>
        <a:prstGeom prst="roundRect">
          <a:avLst/>
        </a:prstGeom>
        <a:solidFill>
          <a:schemeClr val="accent4">
            <a:hueOff val="-5584169"/>
            <a:satOff val="-15878"/>
            <a:lumOff val="17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Walbaum Display Light"/>
            </a:rPr>
            <a:t>SOFTWARE: Francesco Braccini, Simone Samoggia</a:t>
          </a:r>
          <a:endParaRPr lang="en-US" sz="2300" kern="1200" dirty="0">
            <a:latin typeface="Walbaum Display Light"/>
          </a:endParaRPr>
        </a:p>
      </dsp:txBody>
      <dsp:txXfrm>
        <a:off x="79106" y="1858749"/>
        <a:ext cx="5408494" cy="1462274"/>
      </dsp:txXfrm>
    </dsp:sp>
    <dsp:sp modelId="{CE1EF5DE-8AF1-4936-81CD-EF99ED63DDA9}">
      <dsp:nvSpPr>
        <dsp:cNvPr id="0" name=""/>
        <dsp:cNvSpPr/>
      </dsp:nvSpPr>
      <dsp:spPr>
        <a:xfrm>
          <a:off x="0" y="3466370"/>
          <a:ext cx="5566706" cy="1620486"/>
        </a:xfrm>
        <a:prstGeom prst="roundRect">
          <a:avLst/>
        </a:prstGeom>
        <a:solidFill>
          <a:schemeClr val="accent4">
            <a:hueOff val="-11168338"/>
            <a:satOff val="-31756"/>
            <a:lumOff val="345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Walbaum Display Light"/>
            </a:rPr>
            <a:t>GRAFICI</a:t>
          </a:r>
          <a:r>
            <a:rPr lang="it-IT" sz="2300" kern="1200" dirty="0">
              <a:solidFill>
                <a:srgbClr val="010000"/>
              </a:solidFill>
              <a:latin typeface="Walbaum Display Light"/>
            </a:rPr>
            <a:t>:</a:t>
          </a:r>
          <a:r>
            <a:rPr lang="it-IT" sz="2300" kern="1200" dirty="0">
              <a:latin typeface="Walbaum Display Light"/>
            </a:rPr>
            <a:t> Gabriele Centonze</a:t>
          </a:r>
          <a:r>
            <a:rPr lang="it-IT" sz="2300" kern="1200" dirty="0">
              <a:solidFill>
                <a:srgbClr val="010000"/>
              </a:solidFill>
              <a:latin typeface="Walbaum Display Light"/>
            </a:rPr>
            <a:t>, </a:t>
          </a:r>
          <a:r>
            <a:rPr lang="it-IT" sz="2300" kern="1200" dirty="0">
              <a:latin typeface="Walbaum Display Light"/>
            </a:rPr>
            <a:t>Paolo Vitolo</a:t>
          </a:r>
          <a:br>
            <a:rPr lang="it-IT" sz="2300" kern="1200" dirty="0"/>
          </a:br>
          <a:br>
            <a:rPr lang="it-IT" sz="2300" kern="1200" dirty="0"/>
          </a:br>
          <a:endParaRPr lang="en-US" sz="2300" kern="1200" dirty="0">
            <a:solidFill>
              <a:srgbClr val="010000"/>
            </a:solidFill>
            <a:latin typeface="Walbaum Display Light"/>
          </a:endParaRPr>
        </a:p>
      </dsp:txBody>
      <dsp:txXfrm>
        <a:off x="79106" y="3545476"/>
        <a:ext cx="5408494" cy="1462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4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2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0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5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7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cs typeface="Posterama"/>
              </a:rPr>
              <a:t>Il </a:t>
            </a:r>
            <a:r>
              <a:rPr lang="de-DE" dirty="0" err="1">
                <a:cs typeface="Posterama"/>
              </a:rPr>
              <a:t>cinema</a:t>
            </a:r>
            <a:r>
              <a:rPr lang="de-DE" dirty="0">
                <a:cs typeface="Posterama"/>
              </a:rPr>
              <a:t> </a:t>
            </a:r>
            <a:br>
              <a:rPr lang="en-US" dirty="0"/>
            </a:br>
            <a:r>
              <a:rPr lang="de-DE" dirty="0" err="1">
                <a:cs typeface="Posterama"/>
              </a:rPr>
              <a:t>dal</a:t>
            </a:r>
            <a:r>
              <a:rPr lang="de-DE" dirty="0">
                <a:cs typeface="Posterama"/>
              </a:rPr>
              <a:t> 1978 al 1988</a:t>
            </a:r>
          </a:p>
        </p:txBody>
      </p:sp>
      <p:pic>
        <p:nvPicPr>
          <p:cNvPr id="4" name="Picture 3" descr="Foto a pieno formato di tre anello su un tronco secco">
            <a:extLst>
              <a:ext uri="{FF2B5EF4-FFF2-40B4-BE49-F238E27FC236}">
                <a16:creationId xmlns:a16="http://schemas.microsoft.com/office/drawing/2014/main" id="{CF59117A-95F9-4D44-82B4-5B092FBFF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3" r="2241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13016F-2148-48CA-A378-E5E9A506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composizione di un grafico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3004A7-1061-42DE-808E-770B4D1F6F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Oggetti semplici:</a:t>
            </a:r>
          </a:p>
          <a:p>
            <a:pPr marL="0" indent="0">
              <a:buNone/>
            </a:pPr>
            <a:r>
              <a:rPr lang="it-IT" dirty="0"/>
              <a:t>Vertici o nodi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C43F26-8CEB-410D-B8E7-2EBA06717C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Collegamenti:</a:t>
            </a:r>
          </a:p>
          <a:p>
            <a:pPr marL="0" indent="0">
              <a:buNone/>
            </a:pPr>
            <a:r>
              <a:rPr lang="it-IT" dirty="0"/>
              <a:t>Orientati o non orientati</a:t>
            </a:r>
          </a:p>
        </p:txBody>
      </p:sp>
      <p:pic>
        <p:nvPicPr>
          <p:cNvPr id="5" name="Immagine 5" descr="Immagine che contiene cielo, esterni, oggetto da esterni, aperto&#10;&#10;Descrizione generata automaticamente">
            <a:extLst>
              <a:ext uri="{FF2B5EF4-FFF2-40B4-BE49-F238E27FC236}">
                <a16:creationId xmlns:a16="http://schemas.microsoft.com/office/drawing/2014/main" id="{42CC9885-3268-4F1C-B36E-FA750818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19" y="2934419"/>
            <a:ext cx="3706483" cy="38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2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031164-F462-4815-9147-244C2CA9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906" y="533401"/>
            <a:ext cx="6427694" cy="11112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rgbClr val="C00000"/>
                </a:solidFill>
              </a:rPr>
              <a:t>Idea di </a:t>
            </a:r>
            <a:r>
              <a:rPr lang="en-US" sz="3600" dirty="0" err="1">
                <a:solidFill>
                  <a:srgbClr val="C00000"/>
                </a:solidFill>
              </a:rPr>
              <a:t>centralità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45674A-E8AD-4C9F-82D1-F9CD45C8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9839" y="1754841"/>
            <a:ext cx="6481170" cy="45697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000" dirty="0" err="1"/>
              <a:t>L'idea</a:t>
            </a:r>
            <a:r>
              <a:rPr lang="en-US" sz="3000" dirty="0"/>
              <a:t> di </a:t>
            </a:r>
            <a:r>
              <a:rPr lang="en-US" sz="3000" dirty="0" err="1"/>
              <a:t>centralità</a:t>
            </a:r>
            <a:r>
              <a:rPr lang="en-US" sz="3000" dirty="0"/>
              <a:t> </a:t>
            </a:r>
            <a:r>
              <a:rPr lang="en-US" sz="3000" dirty="0" err="1"/>
              <a:t>si</a:t>
            </a:r>
            <a:r>
              <a:rPr lang="en-US" sz="3000" dirty="0"/>
              <a:t> </a:t>
            </a:r>
            <a:r>
              <a:rPr lang="en-US" sz="3000" dirty="0" err="1"/>
              <a:t>basa</a:t>
            </a:r>
            <a:r>
              <a:rPr lang="en-US" sz="3000" dirty="0"/>
              <a:t> </a:t>
            </a:r>
            <a:r>
              <a:rPr lang="en-US" sz="3000" dirty="0" err="1"/>
              <a:t>sul</a:t>
            </a:r>
            <a:r>
              <a:rPr lang="en-US" sz="3000" dirty="0"/>
              <a:t> </a:t>
            </a:r>
            <a:r>
              <a:rPr lang="en-US" sz="3000" dirty="0" err="1"/>
              <a:t>fatto</a:t>
            </a:r>
            <a:r>
              <a:rPr lang="en-US" sz="3000" dirty="0"/>
              <a:t> </a:t>
            </a:r>
            <a:r>
              <a:rPr lang="en-US" sz="3000" dirty="0" err="1"/>
              <a:t>che</a:t>
            </a:r>
            <a:r>
              <a:rPr lang="en-US" sz="3000" dirty="0"/>
              <a:t>, </a:t>
            </a:r>
            <a:r>
              <a:rPr lang="en-US" sz="3000" dirty="0" err="1"/>
              <a:t>partendo</a:t>
            </a:r>
            <a:r>
              <a:rPr lang="en-US" sz="3000" dirty="0"/>
              <a:t> da un </a:t>
            </a:r>
            <a:r>
              <a:rPr lang="en-US" sz="3000" dirty="0" err="1"/>
              <a:t>insieme</a:t>
            </a:r>
            <a:r>
              <a:rPr lang="en-US" sz="3000" dirty="0"/>
              <a:t> di </a:t>
            </a:r>
            <a:r>
              <a:rPr lang="en-US" sz="3000" dirty="0" err="1"/>
              <a:t>attori</a:t>
            </a:r>
            <a:r>
              <a:rPr lang="en-US" sz="3000" dirty="0"/>
              <a:t> </a:t>
            </a:r>
            <a:r>
              <a:rPr lang="en-US" sz="3000" dirty="0" err="1"/>
              <a:t>all’interno</a:t>
            </a:r>
            <a:r>
              <a:rPr lang="en-US" sz="3000" dirty="0"/>
              <a:t> </a:t>
            </a:r>
            <a:r>
              <a:rPr lang="en-US" sz="3000" dirty="0" err="1"/>
              <a:t>della</a:t>
            </a:r>
            <a:r>
              <a:rPr lang="en-US" sz="3000" dirty="0"/>
              <a:t> </a:t>
            </a:r>
            <a:r>
              <a:rPr lang="en-US" sz="3000" dirty="0" err="1"/>
              <a:t>società</a:t>
            </a:r>
            <a:r>
              <a:rPr lang="en-US" sz="3000" dirty="0"/>
              <a:t> (</a:t>
            </a:r>
            <a:r>
              <a:rPr lang="en-US" sz="3000" dirty="0" err="1"/>
              <a:t>organizzazione</a:t>
            </a:r>
            <a:r>
              <a:rPr lang="en-US" sz="3000" dirty="0"/>
              <a:t>, </a:t>
            </a:r>
            <a:r>
              <a:rPr lang="en-US" sz="3000" dirty="0" err="1"/>
              <a:t>individui</a:t>
            </a:r>
            <a:r>
              <a:rPr lang="en-US" sz="3000" dirty="0"/>
              <a:t>) e </a:t>
            </a:r>
            <a:r>
              <a:rPr lang="en-US" sz="3000" dirty="0" err="1"/>
              <a:t>dato</a:t>
            </a:r>
            <a:r>
              <a:rPr lang="en-US" sz="3000" dirty="0"/>
              <a:t> un </a:t>
            </a:r>
            <a:r>
              <a:rPr lang="en-US" sz="3000" dirty="0" err="1"/>
              <a:t>insieme</a:t>
            </a:r>
            <a:r>
              <a:rPr lang="en-US" sz="3000" dirty="0"/>
              <a:t> di </a:t>
            </a:r>
            <a:r>
              <a:rPr lang="en-US" sz="3000" dirty="0" err="1"/>
              <a:t>relazioni</a:t>
            </a:r>
            <a:r>
              <a:rPr lang="en-US" sz="3000" dirty="0"/>
              <a:t> </a:t>
            </a:r>
            <a:r>
              <a:rPr lang="en-US" sz="3000" dirty="0" err="1"/>
              <a:t>fra</a:t>
            </a:r>
            <a:r>
              <a:rPr lang="en-US" sz="3000" dirty="0"/>
              <a:t> di </a:t>
            </a:r>
            <a:r>
              <a:rPr lang="en-US" sz="3000" dirty="0" err="1"/>
              <a:t>loro</a:t>
            </a:r>
            <a:r>
              <a:rPr lang="en-US" sz="3000" dirty="0"/>
              <a:t> è </a:t>
            </a:r>
            <a:r>
              <a:rPr lang="en-US" sz="3000" dirty="0" err="1"/>
              <a:t>spesso</a:t>
            </a:r>
            <a:r>
              <a:rPr lang="en-US" sz="3000" dirty="0"/>
              <a:t> </a:t>
            </a:r>
            <a:r>
              <a:rPr lang="en-US" sz="3000" dirty="0" err="1"/>
              <a:t>possibile</a:t>
            </a:r>
            <a:r>
              <a:rPr lang="en-US" sz="3000" dirty="0"/>
              <a:t> </a:t>
            </a:r>
            <a:r>
              <a:rPr lang="en-US" sz="3000" dirty="0" err="1"/>
              <a:t>ordinarli</a:t>
            </a:r>
            <a:r>
              <a:rPr lang="en-US" sz="3000" dirty="0"/>
              <a:t> in </a:t>
            </a:r>
            <a:r>
              <a:rPr lang="en-US" sz="3000" dirty="0" err="1"/>
              <a:t>maniera</a:t>
            </a:r>
            <a:r>
              <a:rPr lang="en-US" sz="3000" dirty="0"/>
              <a:t> </a:t>
            </a:r>
            <a:r>
              <a:rPr lang="en-US" sz="3000" dirty="0" err="1"/>
              <a:t>gerarchica</a:t>
            </a:r>
            <a:r>
              <a:rPr lang="en-US" sz="3000" dirty="0"/>
              <a:t> in base </a:t>
            </a:r>
            <a:r>
              <a:rPr lang="en-US" sz="3000" dirty="0" err="1"/>
              <a:t>alla</a:t>
            </a:r>
            <a:r>
              <a:rPr lang="en-US" sz="3000" dirty="0"/>
              <a:t> </a:t>
            </a:r>
            <a:r>
              <a:rPr lang="en-US" sz="3000" dirty="0" err="1"/>
              <a:t>loro</a:t>
            </a:r>
            <a:r>
              <a:rPr lang="en-US" sz="3000" dirty="0"/>
              <a:t> </a:t>
            </a:r>
            <a:r>
              <a:rPr lang="en-US" sz="3000" dirty="0" err="1"/>
              <a:t>posizione</a:t>
            </a:r>
            <a:r>
              <a:rPr lang="en-US" sz="3000" dirty="0"/>
              <a:t> </a:t>
            </a:r>
            <a:r>
              <a:rPr lang="en-US" sz="3000" dirty="0" err="1"/>
              <a:t>nella</a:t>
            </a:r>
            <a:r>
              <a:rPr lang="en-US" sz="3000" dirty="0"/>
              <a:t> </a:t>
            </a:r>
            <a:r>
              <a:rPr lang="en-US" sz="3000" dirty="0" err="1"/>
              <a:t>struttura</a:t>
            </a:r>
            <a:r>
              <a:rPr lang="en-US" sz="3000" dirty="0"/>
              <a:t> </a:t>
            </a:r>
            <a:r>
              <a:rPr lang="en-US" sz="3000" dirty="0" err="1"/>
              <a:t>relazionale</a:t>
            </a:r>
            <a:r>
              <a:rPr lang="en-US" sz="3000" dirty="0"/>
              <a:t>.</a:t>
            </a:r>
          </a:p>
          <a:p>
            <a:br>
              <a:rPr lang="en-US" sz="3000" dirty="0"/>
            </a:br>
            <a:endParaRPr lang="en-US" sz="3000"/>
          </a:p>
        </p:txBody>
      </p:sp>
      <p:pic>
        <p:nvPicPr>
          <p:cNvPr id="5" name="Immagine 5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CC568B2B-60BD-4B1B-9F5E-BED8009131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762" r="2" b="12848"/>
          <a:stretch/>
        </p:blipFill>
        <p:spPr>
          <a:xfrm>
            <a:off x="20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BD4619-525E-4DC7-99E8-692EA6B0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it-IT" dirty="0"/>
              <a:t>IL nostro</a:t>
            </a:r>
            <a:br>
              <a:rPr lang="it-IT" dirty="0"/>
            </a:br>
            <a:r>
              <a:rPr lang="it-IT" dirty="0"/>
              <a:t>team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id="{F6820AF4-88A1-4345-8ED7-735765492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893215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39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42331A-BDF8-454E-B2E3-3405D0E8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IL NOSTRO OBIETTIVO</a:t>
            </a:r>
            <a:br>
              <a:rPr lang="it-IT" sz="2100" dirty="0"/>
            </a:br>
            <a:br>
              <a:rPr lang="it-IT" sz="2100" dirty="0"/>
            </a:br>
            <a:br>
              <a:rPr lang="it-IT" sz="2100" dirty="0"/>
            </a:br>
            <a:endParaRPr lang="it-IT" sz="2100"/>
          </a:p>
        </p:txBody>
      </p:sp>
      <p:pic>
        <p:nvPicPr>
          <p:cNvPr id="4" name="Immagine 4" descr="Immagine che contiene edificio, esterni, terra, persona&#10;&#10;Descrizione generata automaticamente">
            <a:extLst>
              <a:ext uri="{FF2B5EF4-FFF2-40B4-BE49-F238E27FC236}">
                <a16:creationId xmlns:a16="http://schemas.microsoft.com/office/drawing/2014/main" id="{4ED52D6F-524F-4BE1-9D6A-491E712FA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9" r="34519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A03C71-C187-49F9-BD52-3A922869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Analizzare</a:t>
            </a:r>
            <a:r>
              <a:rPr lang="en-US" dirty="0"/>
              <a:t> la </a:t>
            </a:r>
            <a:r>
              <a:rPr lang="en-US" dirty="0" err="1"/>
              <a:t>cultura</a:t>
            </a:r>
            <a:r>
              <a:rPr lang="en-US" dirty="0"/>
              <a:t> del cinema anni 80 , </a:t>
            </a:r>
            <a:r>
              <a:rPr lang="en-US" dirty="0" err="1"/>
              <a:t>andando</a:t>
            </a:r>
            <a:r>
              <a:rPr lang="en-US" dirty="0"/>
              <a:t> a </a:t>
            </a:r>
            <a:r>
              <a:rPr lang="en-US" dirty="0" err="1"/>
              <a:t>riscoprire</a:t>
            </a:r>
            <a:r>
              <a:rPr lang="en-US" dirty="0"/>
              <a:t>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artisti</a:t>
            </a:r>
            <a:r>
              <a:rPr lang="en-US" dirty="0"/>
              <a:t> del mondo </a:t>
            </a:r>
            <a:r>
              <a:rPr lang="en-US" dirty="0" err="1"/>
              <a:t>cinematografico</a:t>
            </a:r>
            <a:r>
              <a:rPr lang="en-US" dirty="0"/>
              <a:t> </a:t>
            </a:r>
            <a:r>
              <a:rPr lang="en-US" dirty="0" err="1"/>
              <a:t>bolognese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 </a:t>
            </a:r>
            <a:r>
              <a:rPr lang="en-US" dirty="0" err="1"/>
              <a:t>influenzato</a:t>
            </a:r>
            <a:r>
              <a:rPr lang="en-US" dirty="0"/>
              <a:t> le </a:t>
            </a:r>
            <a:r>
              <a:rPr lang="en-US" dirty="0" err="1"/>
              <a:t>pellicole</a:t>
            </a:r>
            <a:r>
              <a:rPr lang="en-US" dirty="0"/>
              <a:t> del tempo, </a:t>
            </a:r>
            <a:r>
              <a:rPr lang="en-US" dirty="0" err="1"/>
              <a:t>studiando</a:t>
            </a:r>
            <a:r>
              <a:rPr lang="en-US" dirty="0"/>
              <a:t> le </a:t>
            </a:r>
            <a:r>
              <a:rPr lang="en-US" dirty="0" err="1"/>
              <a:t>carriere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registi</a:t>
            </a:r>
            <a:r>
              <a:rPr lang="en-US" dirty="0"/>
              <a:t>, </a:t>
            </a:r>
            <a:r>
              <a:rPr lang="en-US" dirty="0" err="1"/>
              <a:t>attori</a:t>
            </a:r>
            <a:r>
              <a:rPr lang="en-US" dirty="0"/>
              <a:t>, </a:t>
            </a:r>
            <a:r>
              <a:rPr lang="en-US" dirty="0" err="1"/>
              <a:t>sceneggiatori</a:t>
            </a:r>
            <a:r>
              <a:rPr lang="en-US" dirty="0"/>
              <a:t>, </a:t>
            </a:r>
            <a:r>
              <a:rPr lang="en-US" dirty="0" err="1"/>
              <a:t>musicisti</a:t>
            </a:r>
            <a:r>
              <a:rPr lang="en-US" dirty="0"/>
              <a:t>, </a:t>
            </a:r>
            <a:r>
              <a:rPr lang="en-US" dirty="0" err="1"/>
              <a:t>produttori</a:t>
            </a:r>
            <a:r>
              <a:rPr lang="en-US" dirty="0"/>
              <a:t> e </a:t>
            </a:r>
            <a:r>
              <a:rPr lang="en-US" dirty="0" err="1"/>
              <a:t>fotografi</a:t>
            </a:r>
            <a:r>
              <a:rPr lang="en-US" dirty="0"/>
              <a:t> </a:t>
            </a:r>
            <a:r>
              <a:rPr lang="en-US" dirty="0" err="1"/>
              <a:t>provenienti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città</a:t>
            </a:r>
            <a:r>
              <a:rPr lang="en-US" dirty="0"/>
              <a:t> Dotta.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EF9A11-8E94-49BF-84A8-8E4A6B91C03F}"/>
              </a:ext>
            </a:extLst>
          </p:cNvPr>
          <p:cNvSpPr txBox="1"/>
          <p:nvPr/>
        </p:nvSpPr>
        <p:spPr>
          <a:xfrm>
            <a:off x="453426" y="3645200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747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3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44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F7CB9E-7141-41C1-B7B6-C2C9796A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3"/>
            <a:ext cx="7071536" cy="17384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MODUS OPERANDi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19C430-D10B-4174-9214-30AD3C1D0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206255"/>
            <a:ext cx="6571807" cy="4118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err="1"/>
              <a:t>Divisione</a:t>
            </a:r>
            <a:r>
              <a:rPr lang="en-US" sz="2800" dirty="0"/>
              <a:t> del </a:t>
            </a:r>
            <a:r>
              <a:rPr lang="en-US" sz="2800" dirty="0" err="1"/>
              <a:t>lavoro</a:t>
            </a:r>
            <a:r>
              <a:rPr lang="en-US" sz="2800" dirty="0"/>
              <a:t> in base a </a:t>
            </a:r>
            <a:r>
              <a:rPr lang="en-US" sz="2800" dirty="0" err="1"/>
              <a:t>diversi</a:t>
            </a:r>
            <a:r>
              <a:rPr lang="en-US" sz="2800" dirty="0"/>
              <a:t> </a:t>
            </a:r>
            <a:r>
              <a:rPr lang="en-US" sz="2800" dirty="0" err="1"/>
              <a:t>periodi</a:t>
            </a:r>
            <a:r>
              <a:rPr lang="en-US" sz="2800" dirty="0"/>
              <a:t> </a:t>
            </a:r>
            <a:r>
              <a:rPr lang="en-US" sz="2800" dirty="0" err="1"/>
              <a:t>temporali</a:t>
            </a:r>
            <a:r>
              <a:rPr lang="en-US" sz="2800" dirty="0"/>
              <a:t>, </a:t>
            </a:r>
            <a:r>
              <a:rPr lang="en-US" sz="2800" dirty="0" err="1"/>
              <a:t>andando</a:t>
            </a:r>
            <a:r>
              <a:rPr lang="en-US" sz="2800" dirty="0"/>
              <a:t> a </a:t>
            </a:r>
            <a:r>
              <a:rPr lang="en-US" sz="2800" dirty="0" err="1"/>
              <a:t>cercare</a:t>
            </a:r>
            <a:r>
              <a:rPr lang="en-US" sz="2800" dirty="0"/>
              <a:t> I </a:t>
            </a:r>
            <a:r>
              <a:rPr lang="en-US" sz="2800" dirty="0" err="1"/>
              <a:t>diversi</a:t>
            </a:r>
            <a:r>
              <a:rPr lang="en-US" sz="2800" dirty="0"/>
              <a:t> </a:t>
            </a:r>
            <a:r>
              <a:rPr lang="en-US" sz="2800" dirty="0" err="1"/>
              <a:t>artisti</a:t>
            </a:r>
            <a:r>
              <a:rPr lang="en-US" sz="2800" dirty="0"/>
              <a:t> del mondo </a:t>
            </a:r>
            <a:r>
              <a:rPr lang="en-US" sz="2800" dirty="0" err="1"/>
              <a:t>cinematografico</a:t>
            </a:r>
            <a:r>
              <a:rPr lang="en-US" sz="2800" dirty="0"/>
              <a:t> </a:t>
            </a:r>
            <a:r>
              <a:rPr lang="en-US" sz="2800" dirty="0" err="1"/>
              <a:t>bolognese</a:t>
            </a:r>
            <a:r>
              <a:rPr lang="en-US" sz="2800" dirty="0"/>
              <a:t>, </a:t>
            </a:r>
            <a:r>
              <a:rPr lang="en-US" sz="2800" dirty="0" err="1"/>
              <a:t>riportando</a:t>
            </a:r>
            <a:r>
              <a:rPr lang="en-US" sz="2800" dirty="0"/>
              <a:t> I </a:t>
            </a:r>
            <a:r>
              <a:rPr lang="en-US" sz="2800" dirty="0" err="1"/>
              <a:t>dati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un </a:t>
            </a:r>
            <a:r>
              <a:rPr lang="en-US" sz="2800" dirty="0" err="1"/>
              <a:t>foglio</a:t>
            </a:r>
            <a:r>
              <a:rPr lang="en-US" sz="2800" dirty="0"/>
              <a:t> excel, </a:t>
            </a:r>
            <a:r>
              <a:rPr lang="en-US" sz="2800" dirty="0" err="1"/>
              <a:t>evidenziando</a:t>
            </a:r>
            <a:r>
              <a:rPr lang="en-US" sz="2800" dirty="0"/>
              <a:t> chi </a:t>
            </a:r>
            <a:r>
              <a:rPr lang="en-US" sz="2800" dirty="0" err="1"/>
              <a:t>tra</a:t>
            </a:r>
            <a:r>
              <a:rPr lang="en-US" sz="2800" dirty="0"/>
              <a:t> I </a:t>
            </a:r>
            <a:r>
              <a:rPr lang="en-US" sz="2800" dirty="0" err="1"/>
              <a:t>personaggi</a:t>
            </a:r>
            <a:r>
              <a:rPr lang="en-US" sz="2800" dirty="0"/>
              <a:t> del cinema </a:t>
            </a:r>
            <a:r>
              <a:rPr lang="en-US" sz="2800" dirty="0" err="1"/>
              <a:t>avesse</a:t>
            </a:r>
            <a:r>
              <a:rPr lang="en-US" sz="2800" dirty="0"/>
              <a:t> </a:t>
            </a:r>
            <a:r>
              <a:rPr lang="en-US" sz="2800" dirty="0" err="1"/>
              <a:t>origini</a:t>
            </a:r>
            <a:r>
              <a:rPr lang="en-US" sz="2800" dirty="0"/>
              <a:t> </a:t>
            </a:r>
            <a:r>
              <a:rPr lang="en-US" sz="2800" dirty="0" err="1"/>
              <a:t>bolognesi</a:t>
            </a:r>
            <a:r>
              <a:rPr lang="en-US" sz="2800" dirty="0"/>
              <a:t>.</a:t>
            </a:r>
          </a:p>
          <a:p>
            <a:r>
              <a:rPr lang="en-US" sz="2800" dirty="0"/>
              <a:t>In </a:t>
            </a:r>
            <a:r>
              <a:rPr lang="en-US" sz="2800" dirty="0" err="1"/>
              <a:t>seguito</a:t>
            </a:r>
            <a:r>
              <a:rPr lang="en-US" sz="2800" dirty="0"/>
              <a:t> </a:t>
            </a:r>
            <a:r>
              <a:rPr lang="en-US" sz="2800" dirty="0" err="1"/>
              <a:t>alla</a:t>
            </a:r>
            <a:r>
              <a:rPr lang="en-US" sz="2800" dirty="0"/>
              <a:t> </a:t>
            </a:r>
            <a:r>
              <a:rPr lang="en-US" sz="2800" dirty="0" err="1"/>
              <a:t>raccolta</a:t>
            </a:r>
            <a:r>
              <a:rPr lang="en-US" sz="2800" dirty="0"/>
              <a:t> </a:t>
            </a:r>
            <a:r>
              <a:rPr lang="en-US" sz="2800" dirty="0" err="1"/>
              <a:t>dati</a:t>
            </a:r>
            <a:r>
              <a:rPr lang="en-US" sz="2800" dirty="0"/>
              <a:t> è </a:t>
            </a:r>
            <a:r>
              <a:rPr lang="en-US" sz="2800" dirty="0" err="1"/>
              <a:t>stato</a:t>
            </a:r>
            <a:r>
              <a:rPr lang="en-US" sz="2800" dirty="0"/>
              <a:t> </a:t>
            </a:r>
            <a:r>
              <a:rPr lang="en-US" sz="2800" dirty="0" err="1"/>
              <a:t>creato</a:t>
            </a:r>
            <a:r>
              <a:rPr lang="en-US" sz="2800" dirty="0"/>
              <a:t> un </a:t>
            </a:r>
            <a:r>
              <a:rPr lang="en-US" sz="2800" dirty="0" err="1"/>
              <a:t>grafico</a:t>
            </a:r>
            <a:r>
              <a:rPr lang="en-US" sz="2800" dirty="0"/>
              <a:t>  sopra cui </a:t>
            </a:r>
            <a:r>
              <a:rPr lang="en-US" sz="2800" dirty="0" err="1"/>
              <a:t>sono</a:t>
            </a:r>
            <a:r>
              <a:rPr lang="en-US" sz="2800" dirty="0"/>
              <a:t> </a:t>
            </a:r>
            <a:r>
              <a:rPr lang="en-US" sz="2800" dirty="0" err="1"/>
              <a:t>stati</a:t>
            </a:r>
            <a:r>
              <a:rPr lang="en-US" sz="2800" dirty="0"/>
              <a:t> </a:t>
            </a:r>
            <a:r>
              <a:rPr lang="en-US" sz="2800" dirty="0" err="1"/>
              <a:t>riportati</a:t>
            </a:r>
            <a:r>
              <a:rPr lang="en-US" sz="2800" dirty="0"/>
              <a:t> tutti </a:t>
            </a:r>
            <a:r>
              <a:rPr lang="en-US" sz="2800" dirty="0" err="1"/>
              <a:t>gli</a:t>
            </a:r>
            <a:r>
              <a:rPr lang="en-US" sz="2800" dirty="0"/>
              <a:t> </a:t>
            </a:r>
            <a:r>
              <a:rPr lang="en-US" sz="2800" dirty="0" err="1"/>
              <a:t>artisti</a:t>
            </a:r>
            <a:r>
              <a:rPr lang="en-US" sz="2800" dirty="0"/>
              <a:t> </a:t>
            </a:r>
            <a:r>
              <a:rPr lang="en-US" sz="2800" dirty="0" err="1"/>
              <a:t>individuati</a:t>
            </a:r>
            <a:r>
              <a:rPr lang="en-US" sz="2800" dirty="0"/>
              <a:t> con I </a:t>
            </a:r>
            <a:r>
              <a:rPr lang="en-US" sz="2800" dirty="0" err="1"/>
              <a:t>vari</a:t>
            </a:r>
            <a:r>
              <a:rPr lang="en-US" sz="2800" dirty="0"/>
              <a:t> </a:t>
            </a:r>
            <a:r>
              <a:rPr lang="en-US" sz="2800" dirty="0" err="1"/>
              <a:t>codici</a:t>
            </a:r>
            <a:r>
              <a:rPr lang="en-US" sz="2800" dirty="0"/>
              <a:t> di </a:t>
            </a:r>
            <a:r>
              <a:rPr lang="en-US" sz="2800" dirty="0" err="1"/>
              <a:t>riconoscimento</a:t>
            </a:r>
          </a:p>
        </p:txBody>
      </p:sp>
      <p:pic>
        <p:nvPicPr>
          <p:cNvPr id="5" name="Immagine 5" descr="Immagine che contiene testo, via&#10;&#10;Descrizione generata automaticamente">
            <a:extLst>
              <a:ext uri="{FF2B5EF4-FFF2-40B4-BE49-F238E27FC236}">
                <a16:creationId xmlns:a16="http://schemas.microsoft.com/office/drawing/2014/main" id="{4191D210-5060-47FF-BFDD-551A66F434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93" r="-1" b="-1"/>
          <a:stretch/>
        </p:blipFill>
        <p:spPr>
          <a:xfrm>
            <a:off x="7613102" y="10"/>
            <a:ext cx="4578898" cy="6857990"/>
          </a:xfrm>
          <a:custGeom>
            <a:avLst/>
            <a:gdLst/>
            <a:ahLst/>
            <a:cxnLst/>
            <a:rect l="l" t="t" r="r" b="b"/>
            <a:pathLst>
              <a:path w="4578898" h="6844352">
                <a:moveTo>
                  <a:pt x="2085784" y="0"/>
                </a:moveTo>
                <a:lnTo>
                  <a:pt x="4578898" y="0"/>
                </a:lnTo>
                <a:lnTo>
                  <a:pt x="4578898" y="6844352"/>
                </a:lnTo>
                <a:lnTo>
                  <a:pt x="0" y="6844352"/>
                </a:lnTo>
                <a:close/>
              </a:path>
            </a:pathLst>
          </a:cu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31958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66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2">
            <a:extLst>
              <a:ext uri="{FF2B5EF4-FFF2-40B4-BE49-F238E27FC236}">
                <a16:creationId xmlns:a16="http://schemas.microsoft.com/office/drawing/2014/main" id="{359B79B0-45CA-418A-89DF-85199CD30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6" r="6643" b="1"/>
          <a:stretch/>
        </p:blipFill>
        <p:spPr>
          <a:xfrm>
            <a:off x="533400" y="533400"/>
            <a:ext cx="1112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6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F6250CC-9DB5-4434-A9D7-B1BC9C6F6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0" r="3177"/>
          <a:stretch/>
        </p:blipFill>
        <p:spPr>
          <a:xfrm>
            <a:off x="825500" y="457200"/>
            <a:ext cx="11150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E948E03-739D-490F-A628-E38293368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8" r="1" b="1"/>
          <a:stretch/>
        </p:blipFill>
        <p:spPr>
          <a:xfrm>
            <a:off x="533400" y="533400"/>
            <a:ext cx="1112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D4EA868-8AEC-4E15-9660-AF8BEE41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99" y="0"/>
            <a:ext cx="8813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3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220DFA-AFD7-4259-9665-5ED97BA32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7CD30E-C09E-4CE0-A2C4-6B65BE65DED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868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228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Univers Condensed Light</vt:lpstr>
      <vt:lpstr>Walbaum Display Light</vt:lpstr>
      <vt:lpstr>AngleLinesVTI</vt:lpstr>
      <vt:lpstr>Il cinema  dal 1978 al 1988</vt:lpstr>
      <vt:lpstr>IL nostro team</vt:lpstr>
      <vt:lpstr>IL NOSTRO OBIETTIVO   </vt:lpstr>
      <vt:lpstr>MODUS OPERANDi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 composizione di un grafico</vt:lpstr>
      <vt:lpstr>Idea di centralità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Simone Samoggia - simone.samoggia2@studio.unibo.it</cp:lastModifiedBy>
  <cp:revision>235</cp:revision>
  <dcterms:created xsi:type="dcterms:W3CDTF">2021-05-01T10:42:52Z</dcterms:created>
  <dcterms:modified xsi:type="dcterms:W3CDTF">2021-05-03T13:28:51Z</dcterms:modified>
</cp:coreProperties>
</file>