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57" r:id="rId4"/>
    <p:sldId id="258" r:id="rId5"/>
    <p:sldId id="260" r:id="rId6"/>
    <p:sldId id="261" r:id="rId7"/>
    <p:sldId id="262" r:id="rId8"/>
    <p:sldId id="263" r:id="rId9"/>
    <p:sldId id="273" r:id="rId10"/>
    <p:sldId id="265" r:id="rId11"/>
    <p:sldId id="264" r:id="rId12"/>
    <p:sldId id="280" r:id="rId13"/>
    <p:sldId id="276" r:id="rId14"/>
    <p:sldId id="277" r:id="rId15"/>
    <p:sldId id="281" r:id="rId16"/>
    <p:sldId id="266" r:id="rId17"/>
    <p:sldId id="267" r:id="rId18"/>
    <p:sldId id="268" r:id="rId19"/>
    <p:sldId id="269" r:id="rId20"/>
    <p:sldId id="282" r:id="rId21"/>
    <p:sldId id="274" r:id="rId22"/>
    <p:sldId id="275" r:id="rId23"/>
    <p:sldId id="283" r:id="rId24"/>
    <p:sldId id="270" r:id="rId25"/>
    <p:sldId id="271" r:id="rId26"/>
    <p:sldId id="272" r:id="rId27"/>
    <p:sldId id="279" r:id="rId28"/>
    <p:sldId id="278" r:id="rId29"/>
    <p:sldId id="285" r:id="rId30"/>
    <p:sldId id="286" r:id="rId31"/>
    <p:sldId id="287" r:id="rId32"/>
    <p:sldId id="288" r:id="rId33"/>
    <p:sldId id="289" r:id="rId34"/>
    <p:sldId id="290" r:id="rId35"/>
    <p:sldId id="299" r:id="rId36"/>
    <p:sldId id="296" r:id="rId37"/>
    <p:sldId id="297" r:id="rId38"/>
    <p:sldId id="298" r:id="rId39"/>
    <p:sldId id="284" r:id="rId40"/>
    <p:sldId id="291" r:id="rId41"/>
    <p:sldId id="292" r:id="rId42"/>
    <p:sldId id="293" r:id="rId43"/>
    <p:sldId id="29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39" autoAdjust="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ro-RO"/>
          </a:p>
        </p:txBody>
      </p:sp>
      <p:sp>
        <p:nvSpPr>
          <p:cNvPr id="6" name="Subtitle 5"/>
          <p:cNvSpPr>
            <a:spLocks noGrp="1"/>
          </p:cNvSpPr>
          <p:nvPr>
            <p:ph type="subTitle" idx="1"/>
          </p:nvPr>
        </p:nvSpPr>
        <p:spPr/>
        <p:txBody>
          <a:bodyPr/>
          <a:lstStyle/>
          <a:p>
            <a:endParaRPr lang="ro-RO"/>
          </a:p>
        </p:txBody>
      </p:sp>
      <p:pic>
        <p:nvPicPr>
          <p:cNvPr id="7" name="Picture 6" descr="wallpaper.png"/>
          <p:cNvPicPr>
            <a:picLocks noChangeAspect="1"/>
          </p:cNvPicPr>
          <p:nvPr/>
        </p:nvPicPr>
        <p:blipFill>
          <a:blip r:embed="rId2">
            <a:lum/>
          </a:blip>
          <a:stretch>
            <a:fillRect/>
          </a:stretch>
        </p:blipFill>
        <p:spPr>
          <a:xfrm>
            <a:off x="0" y="0"/>
            <a:ext cx="9144000" cy="6858000"/>
          </a:xfrm>
          <a:prstGeom prst="rect">
            <a:avLst/>
          </a:prstGeom>
        </p:spPr>
      </p:pic>
      <p:sp>
        <p:nvSpPr>
          <p:cNvPr id="8" name="Title 1"/>
          <p:cNvSpPr txBox="1">
            <a:spLocks/>
          </p:cNvSpPr>
          <p:nvPr/>
        </p:nvSpPr>
        <p:spPr>
          <a:xfrm>
            <a:off x="838200" y="2282825"/>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o-RO" sz="4400" b="0" i="0" u="none" strike="noStrike" kern="1200" cap="none" spc="0" normalizeH="0" baseline="0" noProof="0" smtClean="0">
                <a:ln>
                  <a:noFill/>
                </a:ln>
                <a:solidFill>
                  <a:schemeClr val="bg1"/>
                </a:solidFill>
                <a:effectLst/>
                <a:uLnTx/>
                <a:uFillTx/>
                <a:latin typeface="+mj-lt"/>
                <a:ea typeface="+mj-ea"/>
                <a:cs typeface="+mj-cs"/>
              </a:rPr>
              <a:t>Pixel World: The Cursed Dungeon</a:t>
            </a:r>
            <a:endParaRPr kumimoji="0" lang="ro-RO"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9" name="Subtitle 2"/>
          <p:cNvSpPr txBox="1">
            <a:spLocks/>
          </p:cNvSpPr>
          <p:nvPr/>
        </p:nvSpPr>
        <p:spPr>
          <a:xfrm>
            <a:off x="1752600" y="5981700"/>
            <a:ext cx="6400800" cy="647700"/>
          </a:xfrm>
          <a:prstGeom prst="rect">
            <a:avLst/>
          </a:prstGeom>
        </p:spPr>
        <p:txBody>
          <a:bodyPr vert="horz" lIns="91440" tIns="45720" rIns="91440" bIns="45720" rtlCol="0">
            <a:normAutofit/>
          </a:bodyPr>
          <a:lstStyle/>
          <a:p>
            <a:pPr lvl="0" algn="ctr">
              <a:spcBef>
                <a:spcPct val="20000"/>
              </a:spcBef>
              <a:defRPr/>
            </a:pPr>
            <a:r>
              <a:rPr lang="ro-RO" sz="3200" dirty="0" smtClean="0">
                <a:solidFill>
                  <a:schemeClr val="bg1"/>
                </a:solidFill>
              </a:rPr>
              <a:t>https://youtu.be/mdwOjx1DT6w</a:t>
            </a:r>
            <a:endParaRPr kumimoji="0" lang="ro-RO"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3074" name="Picture 2"/>
          <p:cNvPicPr>
            <a:picLocks noChangeAspect="1" noChangeArrowheads="1"/>
          </p:cNvPicPr>
          <p:nvPr/>
        </p:nvPicPr>
        <p:blipFill>
          <a:blip r:embed="rId2"/>
          <a:srcRect/>
          <a:stretch>
            <a:fillRect/>
          </a:stretch>
        </p:blipFill>
        <p:spPr bwMode="auto">
          <a:xfrm>
            <a:off x="-1981200" y="-228600"/>
            <a:ext cx="13011150" cy="7315200"/>
          </a:xfrm>
          <a:prstGeom prst="rect">
            <a:avLst/>
          </a:prstGeom>
          <a:noFill/>
          <a:ln w="9525">
            <a:noFill/>
            <a:miter lim="800000"/>
            <a:headEnd/>
            <a:tailEnd/>
          </a:ln>
          <a:effectLst/>
        </p:spPr>
      </p:pic>
      <p:sp>
        <p:nvSpPr>
          <p:cNvPr id="5" name="TextBox 4"/>
          <p:cNvSpPr txBox="1"/>
          <p:nvPr/>
        </p:nvSpPr>
        <p:spPr>
          <a:xfrm>
            <a:off x="2819400" y="5257800"/>
            <a:ext cx="3144066" cy="923330"/>
          </a:xfrm>
          <a:prstGeom prst="rect">
            <a:avLst/>
          </a:prstGeom>
          <a:noFill/>
        </p:spPr>
        <p:txBody>
          <a:bodyPr wrap="none" rtlCol="0">
            <a:spAutoFit/>
          </a:bodyPr>
          <a:lstStyle/>
          <a:p>
            <a:r>
              <a:rPr lang="ro-RO" sz="5400" dirty="0" smtClean="0">
                <a:solidFill>
                  <a:schemeClr val="bg1"/>
                </a:solidFill>
              </a:rPr>
              <a:t>La grajduri</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0"/>
            <a:ext cx="8229600" cy="1143000"/>
          </a:xfrm>
        </p:spPr>
        <p:txBody>
          <a:bodyPr/>
          <a:lstStyle/>
          <a:p>
            <a:r>
              <a:rPr lang="ro-RO" dirty="0" smtClean="0"/>
              <a:t>Screenshot</a:t>
            </a:r>
            <a:endParaRPr lang="ro-RO" dirty="0"/>
          </a:p>
        </p:txBody>
      </p:sp>
      <p:sp>
        <p:nvSpPr>
          <p:cNvPr id="3" name="Content Placeholder 2"/>
          <p:cNvSpPr>
            <a:spLocks noGrp="1"/>
          </p:cNvSpPr>
          <p:nvPr>
            <p:ph idx="1"/>
          </p:nvPr>
        </p:nvSpPr>
        <p:spPr/>
        <p:txBody>
          <a:bodyPr/>
          <a:lstStyle/>
          <a:p>
            <a:endParaRPr lang="ro-RO"/>
          </a:p>
        </p:txBody>
      </p:sp>
      <p:pic>
        <p:nvPicPr>
          <p:cNvPr id="2050" name="Picture 2"/>
          <p:cNvPicPr>
            <a:picLocks noChangeAspect="1" noChangeArrowheads="1"/>
          </p:cNvPicPr>
          <p:nvPr/>
        </p:nvPicPr>
        <p:blipFill>
          <a:blip r:embed="rId2"/>
          <a:srcRect/>
          <a:stretch>
            <a:fillRect/>
          </a:stretch>
        </p:blipFill>
        <p:spPr bwMode="auto">
          <a:xfrm>
            <a:off x="-1905000" y="0"/>
            <a:ext cx="13011150" cy="7315200"/>
          </a:xfrm>
          <a:prstGeom prst="rect">
            <a:avLst/>
          </a:prstGeom>
          <a:noFill/>
          <a:ln w="9525">
            <a:noFill/>
            <a:miter lim="800000"/>
            <a:headEnd/>
            <a:tailEnd/>
          </a:ln>
          <a:effectLst/>
        </p:spPr>
      </p:pic>
      <p:sp>
        <p:nvSpPr>
          <p:cNvPr id="5" name="TextBox 4"/>
          <p:cNvSpPr txBox="1"/>
          <p:nvPr/>
        </p:nvSpPr>
        <p:spPr>
          <a:xfrm>
            <a:off x="1295400" y="5410200"/>
            <a:ext cx="6934200" cy="923330"/>
          </a:xfrm>
          <a:prstGeom prst="rect">
            <a:avLst/>
          </a:prstGeom>
          <a:noFill/>
        </p:spPr>
        <p:txBody>
          <a:bodyPr wrap="square" rtlCol="0">
            <a:spAutoFit/>
          </a:bodyPr>
          <a:lstStyle/>
          <a:p>
            <a:r>
              <a:rPr lang="ro-RO" sz="5400" dirty="0" smtClean="0">
                <a:solidFill>
                  <a:schemeClr val="bg1"/>
                </a:solidFill>
              </a:rPr>
              <a:t>Timy în prima misiune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Skeptic Vision</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Acestă abilitate îi permite jucătorului să investigheze lucruri pe care doar Timy le poate vedea atunci când se concentrează puternic.</a:t>
            </a:r>
            <a:endParaRPr lang="ro-RO"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sp>
        <p:nvSpPr>
          <p:cNvPr id="7" name="TextBox 6"/>
          <p:cNvSpPr txBox="1"/>
          <p:nvPr/>
        </p:nvSpPr>
        <p:spPr>
          <a:xfrm>
            <a:off x="1981200" y="5562600"/>
            <a:ext cx="5398850" cy="923330"/>
          </a:xfrm>
          <a:prstGeom prst="rect">
            <a:avLst/>
          </a:prstGeom>
          <a:noFill/>
        </p:spPr>
        <p:txBody>
          <a:bodyPr wrap="none" rtlCol="0">
            <a:spAutoFit/>
          </a:bodyPr>
          <a:lstStyle/>
          <a:p>
            <a:r>
              <a:rPr lang="ro-RO" sz="5400" dirty="0" smtClean="0">
                <a:solidFill>
                  <a:schemeClr val="bg1"/>
                </a:solidFill>
              </a:rPr>
              <a:t>Fără Skeptic Vision</a:t>
            </a:r>
            <a:endParaRPr lang="ro-RO" sz="5400" dirty="0">
              <a:solidFill>
                <a:schemeClr val="bg1"/>
              </a:solidFill>
            </a:endParaRPr>
          </a:p>
        </p:txBody>
      </p:sp>
      <p:pic>
        <p:nvPicPr>
          <p:cNvPr id="1026" name="Picture 2"/>
          <p:cNvPicPr>
            <a:picLocks noChangeAspect="1" noChangeArrowheads="1"/>
          </p:cNvPicPr>
          <p:nvPr/>
        </p:nvPicPr>
        <p:blipFill>
          <a:blip r:embed="rId4"/>
          <a:srcRect/>
          <a:stretch>
            <a:fillRect/>
          </a:stretch>
        </p:blipFill>
        <p:spPr bwMode="auto">
          <a:xfrm>
            <a:off x="331788" y="1050925"/>
            <a:ext cx="8478837" cy="476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sp>
        <p:nvSpPr>
          <p:cNvPr id="9" name="TextBox 8"/>
          <p:cNvSpPr txBox="1"/>
          <p:nvPr/>
        </p:nvSpPr>
        <p:spPr>
          <a:xfrm>
            <a:off x="1981200" y="5562600"/>
            <a:ext cx="4941096" cy="923330"/>
          </a:xfrm>
          <a:prstGeom prst="rect">
            <a:avLst/>
          </a:prstGeom>
          <a:noFill/>
        </p:spPr>
        <p:txBody>
          <a:bodyPr wrap="none" rtlCol="0">
            <a:spAutoFit/>
          </a:bodyPr>
          <a:lstStyle/>
          <a:p>
            <a:r>
              <a:rPr lang="ro-RO" sz="5400" dirty="0" smtClean="0">
                <a:solidFill>
                  <a:schemeClr val="bg1"/>
                </a:solidFill>
              </a:rPr>
              <a:t>Cu Skeptic Vision</a:t>
            </a:r>
            <a:endParaRPr lang="ro-RO" sz="5400" dirty="0">
              <a:solidFill>
                <a:schemeClr val="bg1"/>
              </a:solidFill>
            </a:endParaRPr>
          </a:p>
        </p:txBody>
      </p:sp>
      <p:pic>
        <p:nvPicPr>
          <p:cNvPr id="2050" name="Picture 2"/>
          <p:cNvPicPr>
            <a:picLocks noChangeAspect="1" noChangeArrowheads="1"/>
          </p:cNvPicPr>
          <p:nvPr/>
        </p:nvPicPr>
        <p:blipFill>
          <a:blip r:embed="rId5"/>
          <a:srcRect/>
          <a:stretch>
            <a:fillRect/>
          </a:stretch>
        </p:blipFill>
        <p:spPr bwMode="auto">
          <a:xfrm>
            <a:off x="331788" y="1050925"/>
            <a:ext cx="8478837" cy="476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Magazinul</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Magazinul poate fi accesat prin dialog cu vânzători sau din Duel Mode.</a:t>
            </a:r>
          </a:p>
          <a:p>
            <a:r>
              <a:rPr lang="ro-RO" dirty="0" smtClean="0">
                <a:solidFill>
                  <a:schemeClr val="bg1"/>
                </a:solidFill>
              </a:rPr>
              <a:t>Astfel, jucătorul cumpăra arme, armuri, vrăji, poțiuni, skinuri, etc., obiecte care îl vor ajuta în lupte.</a:t>
            </a:r>
            <a:endParaRPr lang="ro-RO"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a:srcRect/>
          <a:stretch>
            <a:fillRect/>
          </a:stretch>
        </p:blipFill>
        <p:spPr bwMode="auto">
          <a:xfrm>
            <a:off x="381000" y="1066800"/>
            <a:ext cx="8405086" cy="4724400"/>
          </a:xfrm>
          <a:prstGeom prst="rect">
            <a:avLst/>
          </a:prstGeom>
          <a:noFill/>
          <a:ln w="9525">
            <a:noFill/>
            <a:miter lim="800000"/>
            <a:headEnd/>
            <a:tailEnd/>
          </a:ln>
          <a:effectLst/>
        </p:spPr>
      </p:pic>
      <p:sp>
        <p:nvSpPr>
          <p:cNvPr id="9" name="TextBox 8"/>
          <p:cNvSpPr txBox="1"/>
          <p:nvPr/>
        </p:nvSpPr>
        <p:spPr>
          <a:xfrm>
            <a:off x="1905000" y="5410200"/>
            <a:ext cx="5290487" cy="923330"/>
          </a:xfrm>
          <a:prstGeom prst="rect">
            <a:avLst/>
          </a:prstGeom>
          <a:noFill/>
        </p:spPr>
        <p:txBody>
          <a:bodyPr wrap="none" rtlCol="0">
            <a:spAutoFit/>
          </a:bodyPr>
          <a:lstStyle/>
          <a:p>
            <a:r>
              <a:rPr lang="en-US" sz="5400" dirty="0" smtClean="0">
                <a:solidFill>
                  <a:schemeClr val="bg1"/>
                </a:solidFill>
              </a:rPr>
              <a:t>M</a:t>
            </a:r>
            <a:r>
              <a:rPr lang="ro-RO" sz="5400" dirty="0" smtClean="0">
                <a:solidFill>
                  <a:schemeClr val="bg1"/>
                </a:solidFill>
              </a:rPr>
              <a:t>agazinul de vrăji</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5122" name="Picture 2"/>
          <p:cNvPicPr>
            <a:picLocks noChangeAspect="1" noChangeArrowheads="1"/>
          </p:cNvPicPr>
          <p:nvPr/>
        </p:nvPicPr>
        <p:blipFill>
          <a:blip r:embed="rId2"/>
          <a:srcRect/>
          <a:stretch>
            <a:fillRect/>
          </a:stretch>
        </p:blipFill>
        <p:spPr bwMode="auto">
          <a:xfrm>
            <a:off x="381000" y="1066800"/>
            <a:ext cx="8405085" cy="4724400"/>
          </a:xfrm>
          <a:prstGeom prst="rect">
            <a:avLst/>
          </a:prstGeom>
          <a:noFill/>
          <a:ln w="9525">
            <a:noFill/>
            <a:miter lim="800000"/>
            <a:headEnd/>
            <a:tailEnd/>
          </a:ln>
          <a:effectLst/>
        </p:spPr>
      </p:pic>
      <p:sp>
        <p:nvSpPr>
          <p:cNvPr id="5" name="TextBox 4"/>
          <p:cNvSpPr txBox="1"/>
          <p:nvPr/>
        </p:nvSpPr>
        <p:spPr>
          <a:xfrm>
            <a:off x="1905000" y="5410200"/>
            <a:ext cx="5985934" cy="923330"/>
          </a:xfrm>
          <a:prstGeom prst="rect">
            <a:avLst/>
          </a:prstGeom>
          <a:noFill/>
        </p:spPr>
        <p:txBody>
          <a:bodyPr wrap="none" rtlCol="0">
            <a:spAutoFit/>
          </a:bodyPr>
          <a:lstStyle/>
          <a:p>
            <a:r>
              <a:rPr lang="en-US" sz="5400" dirty="0" err="1" smtClean="0">
                <a:solidFill>
                  <a:schemeClr val="bg1"/>
                </a:solidFill>
              </a:rPr>
              <a:t>Magazinul</a:t>
            </a:r>
            <a:r>
              <a:rPr lang="en-US" sz="5400" dirty="0" smtClean="0">
                <a:solidFill>
                  <a:schemeClr val="bg1"/>
                </a:solidFill>
              </a:rPr>
              <a:t> de </a:t>
            </a:r>
            <a:r>
              <a:rPr lang="en-US" sz="5400" dirty="0" err="1" smtClean="0">
                <a:solidFill>
                  <a:schemeClr val="bg1"/>
                </a:solidFill>
              </a:rPr>
              <a:t>armuri</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6146" name="Picture 2"/>
          <p:cNvPicPr>
            <a:picLocks noChangeAspect="1" noChangeArrowheads="1"/>
          </p:cNvPicPr>
          <p:nvPr/>
        </p:nvPicPr>
        <p:blipFill>
          <a:blip r:embed="rId2"/>
          <a:srcRect/>
          <a:stretch>
            <a:fillRect/>
          </a:stretch>
        </p:blipFill>
        <p:spPr bwMode="auto">
          <a:xfrm>
            <a:off x="381000" y="1066800"/>
            <a:ext cx="8410735" cy="4727575"/>
          </a:xfrm>
          <a:prstGeom prst="rect">
            <a:avLst/>
          </a:prstGeom>
          <a:noFill/>
          <a:ln w="9525">
            <a:noFill/>
            <a:miter lim="800000"/>
            <a:headEnd/>
            <a:tailEnd/>
          </a:ln>
          <a:effectLst/>
        </p:spPr>
      </p:pic>
      <p:sp>
        <p:nvSpPr>
          <p:cNvPr id="5" name="TextBox 4"/>
          <p:cNvSpPr txBox="1"/>
          <p:nvPr/>
        </p:nvSpPr>
        <p:spPr>
          <a:xfrm>
            <a:off x="1905000" y="5410200"/>
            <a:ext cx="5565947" cy="923330"/>
          </a:xfrm>
          <a:prstGeom prst="rect">
            <a:avLst/>
          </a:prstGeom>
          <a:noFill/>
        </p:spPr>
        <p:txBody>
          <a:bodyPr wrap="none" rtlCol="0">
            <a:spAutoFit/>
          </a:bodyPr>
          <a:lstStyle/>
          <a:p>
            <a:r>
              <a:rPr lang="en-US" sz="5400" dirty="0" err="1" smtClean="0">
                <a:solidFill>
                  <a:schemeClr val="bg1"/>
                </a:solidFill>
              </a:rPr>
              <a:t>Magazinul</a:t>
            </a:r>
            <a:r>
              <a:rPr lang="en-US" sz="5400" dirty="0" smtClean="0">
                <a:solidFill>
                  <a:schemeClr val="bg1"/>
                </a:solidFill>
              </a:rPr>
              <a:t> de </a:t>
            </a:r>
            <a:r>
              <a:rPr lang="en-US" sz="5400" dirty="0" err="1" smtClean="0">
                <a:solidFill>
                  <a:schemeClr val="bg1"/>
                </a:solidFill>
              </a:rPr>
              <a:t>arme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7171" name="Picture 3"/>
          <p:cNvPicPr>
            <a:picLocks noChangeAspect="1" noChangeArrowheads="1"/>
          </p:cNvPicPr>
          <p:nvPr/>
        </p:nvPicPr>
        <p:blipFill>
          <a:blip r:embed="rId2"/>
          <a:srcRect/>
          <a:stretch>
            <a:fillRect/>
          </a:stretch>
        </p:blipFill>
        <p:spPr bwMode="auto">
          <a:xfrm>
            <a:off x="381000" y="1066800"/>
            <a:ext cx="8434388" cy="4740871"/>
          </a:xfrm>
          <a:prstGeom prst="rect">
            <a:avLst/>
          </a:prstGeom>
          <a:noFill/>
          <a:ln w="9525">
            <a:noFill/>
            <a:miter lim="800000"/>
            <a:headEnd/>
            <a:tailEnd/>
          </a:ln>
          <a:effectLst/>
        </p:spPr>
      </p:pic>
      <p:sp>
        <p:nvSpPr>
          <p:cNvPr id="6" name="TextBox 5"/>
          <p:cNvSpPr txBox="1"/>
          <p:nvPr/>
        </p:nvSpPr>
        <p:spPr>
          <a:xfrm>
            <a:off x="1905000" y="5410200"/>
            <a:ext cx="4980851" cy="923330"/>
          </a:xfrm>
          <a:prstGeom prst="rect">
            <a:avLst/>
          </a:prstGeom>
          <a:noFill/>
        </p:spPr>
        <p:txBody>
          <a:bodyPr wrap="none" rtlCol="0">
            <a:spAutoFit/>
          </a:bodyPr>
          <a:lstStyle/>
          <a:p>
            <a:r>
              <a:rPr lang="en-US" sz="5400" dirty="0" smtClean="0">
                <a:solidFill>
                  <a:schemeClr val="bg1"/>
                </a:solidFill>
              </a:rPr>
              <a:t>Dialog cu un NPC</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Motto</a:t>
            </a:r>
            <a:endParaRPr lang="ro-RO" dirty="0">
              <a:solidFill>
                <a:schemeClr val="bg1"/>
              </a:solidFill>
            </a:endParaRPr>
          </a:p>
        </p:txBody>
      </p:sp>
      <p:sp>
        <p:nvSpPr>
          <p:cNvPr id="3" name="Content Placeholder 2"/>
          <p:cNvSpPr>
            <a:spLocks noGrp="1"/>
          </p:cNvSpPr>
          <p:nvPr>
            <p:ph idx="1"/>
          </p:nvPr>
        </p:nvSpPr>
        <p:spPr/>
        <p:txBody>
          <a:bodyPr/>
          <a:lstStyle/>
          <a:p>
            <a:endParaRPr lang="ro-RO" dirty="0" smtClean="0">
              <a:solidFill>
                <a:schemeClr val="bg1"/>
              </a:solidFill>
            </a:endParaRPr>
          </a:p>
          <a:p>
            <a:endParaRPr lang="ro-RO" dirty="0" smtClean="0">
              <a:solidFill>
                <a:schemeClr val="bg1"/>
              </a:solidFill>
            </a:endParaRPr>
          </a:p>
          <a:p>
            <a:pPr>
              <a:buNone/>
            </a:pPr>
            <a:r>
              <a:rPr lang="ro-RO" dirty="0" smtClean="0">
                <a:solidFill>
                  <a:schemeClr val="bg1"/>
                </a:solidFill>
              </a:rPr>
              <a:t>			“Ready to work. Work, work.”</a:t>
            </a:r>
          </a:p>
          <a:p>
            <a:pPr>
              <a:buNone/>
            </a:pPr>
            <a:r>
              <a:rPr lang="ro-RO" dirty="0" smtClean="0">
                <a:solidFill>
                  <a:schemeClr val="bg1"/>
                </a:solidFill>
              </a:rPr>
              <a:t>					-Peon</a:t>
            </a:r>
            <a:r>
              <a:rPr lang="en-US" dirty="0" smtClean="0">
                <a:solidFill>
                  <a:schemeClr val="bg1"/>
                </a:solidFill>
              </a:rPr>
              <a:t>,</a:t>
            </a:r>
            <a:r>
              <a:rPr lang="ro-RO" dirty="0" smtClean="0">
                <a:solidFill>
                  <a:schemeClr val="bg1"/>
                </a:solidFill>
              </a:rPr>
              <a:t> Warcraft III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Ghicitori</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Unele personaje îi cer jucătorului să raspundă corect la o ghicitoare pentru a avansa în poveste, acest element conferind complexitate jocului și stimulând interacțiunea cu jucătorul.</a:t>
            </a:r>
            <a:endParaRPr lang="ro-RO"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1266" name="Picture 2"/>
          <p:cNvPicPr>
            <a:picLocks noChangeAspect="1" noChangeArrowheads="1"/>
          </p:cNvPicPr>
          <p:nvPr/>
        </p:nvPicPr>
        <p:blipFill>
          <a:blip r:embed="rId2"/>
          <a:srcRect/>
          <a:stretch>
            <a:fillRect/>
          </a:stretch>
        </p:blipFill>
        <p:spPr bwMode="auto">
          <a:xfrm>
            <a:off x="381000" y="1066799"/>
            <a:ext cx="8458200" cy="4754255"/>
          </a:xfrm>
          <a:prstGeom prst="rect">
            <a:avLst/>
          </a:prstGeom>
          <a:noFill/>
          <a:ln w="9525">
            <a:noFill/>
            <a:miter lim="800000"/>
            <a:headEnd/>
            <a:tailEnd/>
          </a:ln>
          <a:effectLst/>
        </p:spPr>
      </p:pic>
      <p:sp>
        <p:nvSpPr>
          <p:cNvPr id="5" name="TextBox 4"/>
          <p:cNvSpPr txBox="1"/>
          <p:nvPr/>
        </p:nvSpPr>
        <p:spPr>
          <a:xfrm>
            <a:off x="2819400" y="5410200"/>
            <a:ext cx="3600858" cy="923330"/>
          </a:xfrm>
          <a:prstGeom prst="rect">
            <a:avLst/>
          </a:prstGeom>
          <a:noFill/>
        </p:spPr>
        <p:txBody>
          <a:bodyPr wrap="none" rtlCol="0">
            <a:spAutoFit/>
          </a:bodyPr>
          <a:lstStyle/>
          <a:p>
            <a:r>
              <a:rPr lang="en-US" sz="5400" dirty="0" smtClean="0">
                <a:solidFill>
                  <a:schemeClr val="bg1"/>
                </a:solidFill>
              </a:rPr>
              <a:t>O </a:t>
            </a:r>
            <a:r>
              <a:rPr lang="en-US" sz="5400" dirty="0" err="1" smtClean="0">
                <a:solidFill>
                  <a:schemeClr val="bg1"/>
                </a:solidFill>
              </a:rPr>
              <a:t>ghicitoare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sp>
        <p:nvSpPr>
          <p:cNvPr id="6" name="TextBox 5"/>
          <p:cNvSpPr txBox="1"/>
          <p:nvPr/>
        </p:nvSpPr>
        <p:spPr>
          <a:xfrm>
            <a:off x="685800" y="5410200"/>
            <a:ext cx="8045536" cy="923330"/>
          </a:xfrm>
          <a:prstGeom prst="rect">
            <a:avLst/>
          </a:prstGeom>
          <a:noFill/>
        </p:spPr>
        <p:txBody>
          <a:bodyPr wrap="none" rtlCol="0">
            <a:spAutoFit/>
          </a:bodyPr>
          <a:lstStyle/>
          <a:p>
            <a:r>
              <a:rPr lang="en-US" sz="5400" dirty="0" smtClean="0">
                <a:solidFill>
                  <a:schemeClr val="bg1"/>
                </a:solidFill>
              </a:rPr>
              <a:t>R</a:t>
            </a:r>
            <a:r>
              <a:rPr lang="ro-RO" sz="5400" dirty="0" smtClean="0">
                <a:solidFill>
                  <a:schemeClr val="bg1"/>
                </a:solidFill>
              </a:rPr>
              <a:t>ăspuns corect la ghicitoare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Luptele</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În luptă, jucătorul trebuie să reducă vitalitatea inamicului la zero folosindu-se de armă, de vrăji și de poțiuni. Pot fi construite build-uri adaptate special pentru un anumit tip de inamici, lucru care îi conferă complexitate acestui mod de joc.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8194" name="Picture 2"/>
          <p:cNvPicPr>
            <a:picLocks noChangeAspect="1" noChangeArrowheads="1"/>
          </p:cNvPicPr>
          <p:nvPr/>
        </p:nvPicPr>
        <p:blipFill>
          <a:blip r:embed="rId2"/>
          <a:srcRect/>
          <a:stretch>
            <a:fillRect/>
          </a:stretch>
        </p:blipFill>
        <p:spPr bwMode="auto">
          <a:xfrm>
            <a:off x="381000" y="1066800"/>
            <a:ext cx="8458200" cy="4754255"/>
          </a:xfrm>
          <a:prstGeom prst="rect">
            <a:avLst/>
          </a:prstGeom>
          <a:noFill/>
          <a:ln w="9525">
            <a:noFill/>
            <a:miter lim="800000"/>
            <a:headEnd/>
            <a:tailEnd/>
          </a:ln>
          <a:effectLst/>
        </p:spPr>
      </p:pic>
      <p:sp>
        <p:nvSpPr>
          <p:cNvPr id="5" name="TextBox 4"/>
          <p:cNvSpPr txBox="1"/>
          <p:nvPr/>
        </p:nvSpPr>
        <p:spPr>
          <a:xfrm>
            <a:off x="1371600" y="5410200"/>
            <a:ext cx="6947415" cy="923330"/>
          </a:xfrm>
          <a:prstGeom prst="rect">
            <a:avLst/>
          </a:prstGeom>
          <a:noFill/>
        </p:spPr>
        <p:txBody>
          <a:bodyPr wrap="none" rtlCol="0">
            <a:spAutoFit/>
          </a:bodyPr>
          <a:lstStyle/>
          <a:p>
            <a:r>
              <a:rPr lang="en-US" sz="5400" dirty="0" smtClean="0">
                <a:solidFill>
                  <a:schemeClr val="bg1"/>
                </a:solidFill>
              </a:rPr>
              <a:t>Prima </a:t>
            </a:r>
            <a:r>
              <a:rPr lang="en-US" sz="5400" dirty="0" err="1" smtClean="0">
                <a:solidFill>
                  <a:schemeClr val="bg1"/>
                </a:solidFill>
              </a:rPr>
              <a:t>lupt</a:t>
            </a:r>
            <a:r>
              <a:rPr lang="ro-RO" sz="5400" dirty="0" smtClean="0">
                <a:solidFill>
                  <a:schemeClr val="bg1"/>
                </a:solidFill>
              </a:rPr>
              <a:t>ă</a:t>
            </a:r>
            <a:r>
              <a:rPr lang="en-US" sz="5400" dirty="0" smtClean="0">
                <a:solidFill>
                  <a:schemeClr val="bg1"/>
                </a:solidFill>
              </a:rPr>
              <a:t> cu </a:t>
            </a:r>
            <a:r>
              <a:rPr lang="en-US" sz="5400" dirty="0" err="1" smtClean="0">
                <a:solidFill>
                  <a:schemeClr val="bg1"/>
                </a:solidFill>
              </a:rPr>
              <a:t>vr</a:t>
            </a:r>
            <a:r>
              <a:rPr lang="ro-RO" sz="5400" dirty="0" smtClean="0">
                <a:solidFill>
                  <a:schemeClr val="bg1"/>
                </a:solidFill>
              </a:rPr>
              <a:t>ă</a:t>
            </a:r>
            <a:r>
              <a:rPr lang="en-US" sz="5400" dirty="0" err="1" smtClean="0">
                <a:solidFill>
                  <a:schemeClr val="bg1"/>
                </a:solidFill>
              </a:rPr>
              <a:t>jitorul</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9218" name="Picture 2"/>
          <p:cNvPicPr>
            <a:picLocks noChangeAspect="1" noChangeArrowheads="1"/>
          </p:cNvPicPr>
          <p:nvPr/>
        </p:nvPicPr>
        <p:blipFill>
          <a:blip r:embed="rId2"/>
          <a:srcRect/>
          <a:stretch>
            <a:fillRect/>
          </a:stretch>
        </p:blipFill>
        <p:spPr bwMode="auto">
          <a:xfrm>
            <a:off x="381000" y="1066800"/>
            <a:ext cx="8458200" cy="4754255"/>
          </a:xfrm>
          <a:prstGeom prst="rect">
            <a:avLst/>
          </a:prstGeom>
          <a:noFill/>
          <a:ln w="9525">
            <a:noFill/>
            <a:miter lim="800000"/>
            <a:headEnd/>
            <a:tailEnd/>
          </a:ln>
          <a:effectLst/>
        </p:spPr>
      </p:pic>
      <p:sp>
        <p:nvSpPr>
          <p:cNvPr id="5" name="TextBox 4"/>
          <p:cNvSpPr txBox="1"/>
          <p:nvPr/>
        </p:nvSpPr>
        <p:spPr>
          <a:xfrm>
            <a:off x="1371600" y="5410200"/>
            <a:ext cx="6947415" cy="923330"/>
          </a:xfrm>
          <a:prstGeom prst="rect">
            <a:avLst/>
          </a:prstGeom>
          <a:noFill/>
        </p:spPr>
        <p:txBody>
          <a:bodyPr wrap="none" rtlCol="0">
            <a:spAutoFit/>
          </a:bodyPr>
          <a:lstStyle/>
          <a:p>
            <a:r>
              <a:rPr lang="en-US" sz="5400" dirty="0" smtClean="0">
                <a:solidFill>
                  <a:schemeClr val="bg1"/>
                </a:solidFill>
              </a:rPr>
              <a:t>Prima </a:t>
            </a:r>
            <a:r>
              <a:rPr lang="en-US" sz="5400" dirty="0" err="1" smtClean="0">
                <a:solidFill>
                  <a:schemeClr val="bg1"/>
                </a:solidFill>
              </a:rPr>
              <a:t>lupt</a:t>
            </a:r>
            <a:r>
              <a:rPr lang="ro-RO" sz="5400" dirty="0" smtClean="0">
                <a:solidFill>
                  <a:schemeClr val="bg1"/>
                </a:solidFill>
              </a:rPr>
              <a:t>ă</a:t>
            </a:r>
            <a:r>
              <a:rPr lang="en-US" sz="5400" dirty="0" smtClean="0">
                <a:solidFill>
                  <a:schemeClr val="bg1"/>
                </a:solidFill>
              </a:rPr>
              <a:t> cu </a:t>
            </a:r>
            <a:r>
              <a:rPr lang="en-US" sz="5400" dirty="0" err="1" smtClean="0">
                <a:solidFill>
                  <a:schemeClr val="bg1"/>
                </a:solidFill>
              </a:rPr>
              <a:t>vr</a:t>
            </a:r>
            <a:r>
              <a:rPr lang="ro-RO" sz="5400" dirty="0" smtClean="0">
                <a:solidFill>
                  <a:schemeClr val="bg1"/>
                </a:solidFill>
              </a:rPr>
              <a:t>ă</a:t>
            </a:r>
            <a:r>
              <a:rPr lang="en-US" sz="5400" dirty="0" err="1" smtClean="0">
                <a:solidFill>
                  <a:schemeClr val="bg1"/>
                </a:solidFill>
              </a:rPr>
              <a:t>jitorul</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0242" name="Picture 2"/>
          <p:cNvPicPr>
            <a:picLocks noChangeAspect="1" noChangeArrowheads="1"/>
          </p:cNvPicPr>
          <p:nvPr/>
        </p:nvPicPr>
        <p:blipFill>
          <a:blip r:embed="rId2"/>
          <a:srcRect/>
          <a:stretch>
            <a:fillRect/>
          </a:stretch>
        </p:blipFill>
        <p:spPr bwMode="auto">
          <a:xfrm>
            <a:off x="381000" y="1066800"/>
            <a:ext cx="8458200" cy="4754255"/>
          </a:xfrm>
          <a:prstGeom prst="rect">
            <a:avLst/>
          </a:prstGeom>
          <a:noFill/>
          <a:ln w="9525">
            <a:noFill/>
            <a:miter lim="800000"/>
            <a:headEnd/>
            <a:tailEnd/>
          </a:ln>
          <a:effectLst/>
        </p:spPr>
      </p:pic>
      <p:sp>
        <p:nvSpPr>
          <p:cNvPr id="5" name="TextBox 4"/>
          <p:cNvSpPr txBox="1"/>
          <p:nvPr/>
        </p:nvSpPr>
        <p:spPr>
          <a:xfrm>
            <a:off x="1371600" y="5410200"/>
            <a:ext cx="6947415" cy="923330"/>
          </a:xfrm>
          <a:prstGeom prst="rect">
            <a:avLst/>
          </a:prstGeom>
          <a:noFill/>
        </p:spPr>
        <p:txBody>
          <a:bodyPr wrap="none" rtlCol="0">
            <a:spAutoFit/>
          </a:bodyPr>
          <a:lstStyle/>
          <a:p>
            <a:r>
              <a:rPr lang="en-US" sz="5400" dirty="0" smtClean="0">
                <a:solidFill>
                  <a:schemeClr val="bg1"/>
                </a:solidFill>
              </a:rPr>
              <a:t>Prima </a:t>
            </a:r>
            <a:r>
              <a:rPr lang="en-US" sz="5400" dirty="0" err="1" smtClean="0">
                <a:solidFill>
                  <a:schemeClr val="bg1"/>
                </a:solidFill>
              </a:rPr>
              <a:t>lupt</a:t>
            </a:r>
            <a:r>
              <a:rPr lang="ro-RO" sz="5400" dirty="0" smtClean="0">
                <a:solidFill>
                  <a:schemeClr val="bg1"/>
                </a:solidFill>
              </a:rPr>
              <a:t>ă</a:t>
            </a:r>
            <a:r>
              <a:rPr lang="en-US" sz="5400" dirty="0" smtClean="0">
                <a:solidFill>
                  <a:schemeClr val="bg1"/>
                </a:solidFill>
              </a:rPr>
              <a:t> cu </a:t>
            </a:r>
            <a:r>
              <a:rPr lang="en-US" sz="5400" dirty="0" err="1" smtClean="0">
                <a:solidFill>
                  <a:schemeClr val="bg1"/>
                </a:solidFill>
              </a:rPr>
              <a:t>vr</a:t>
            </a:r>
            <a:r>
              <a:rPr lang="ro-RO" sz="5400" dirty="0" smtClean="0">
                <a:solidFill>
                  <a:schemeClr val="bg1"/>
                </a:solidFill>
              </a:rPr>
              <a:t>ă</a:t>
            </a:r>
            <a:r>
              <a:rPr lang="en-US" sz="5400" dirty="0" err="1" smtClean="0">
                <a:solidFill>
                  <a:schemeClr val="bg1"/>
                </a:solidFill>
              </a:rPr>
              <a:t>jitorul</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Duel Mode</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În acest mod, programul poate fi jucat de 2 jucători care se duelează între ei, pe același ecran și cu aceeași tastatură, prelungind astfel timpul petrecut în Pixel World. </a:t>
            </a:r>
          </a:p>
          <a:p>
            <a:r>
              <a:rPr lang="ro-RO" dirty="0" smtClean="0">
                <a:solidFill>
                  <a:schemeClr val="bg1"/>
                </a:solidFill>
              </a:rPr>
              <a:t>Fiecare își poate cumpăra echipament și</a:t>
            </a:r>
            <a:r>
              <a:rPr lang="en-US" dirty="0" smtClean="0">
                <a:solidFill>
                  <a:schemeClr val="bg1"/>
                </a:solidFill>
              </a:rPr>
              <a:t> </a:t>
            </a:r>
            <a:r>
              <a:rPr lang="ro-RO" dirty="0" smtClean="0">
                <a:solidFill>
                  <a:schemeClr val="bg1"/>
                </a:solidFill>
              </a:rPr>
              <a:t>îl</a:t>
            </a:r>
            <a:r>
              <a:rPr lang="en-US" dirty="0" smtClean="0">
                <a:solidFill>
                  <a:schemeClr val="bg1"/>
                </a:solidFill>
              </a:rPr>
              <a:t> </a:t>
            </a:r>
            <a:r>
              <a:rPr lang="en-US" dirty="0" err="1" smtClean="0">
                <a:solidFill>
                  <a:schemeClr val="bg1"/>
                </a:solidFill>
              </a:rPr>
              <a:t>poate</a:t>
            </a:r>
            <a:r>
              <a:rPr lang="ro-RO" dirty="0" smtClean="0">
                <a:solidFill>
                  <a:schemeClr val="bg1"/>
                </a:solidFill>
              </a:rPr>
              <a:t> folos</a:t>
            </a:r>
            <a:r>
              <a:rPr lang="en-US" dirty="0" err="1" smtClean="0">
                <a:solidFill>
                  <a:schemeClr val="bg1"/>
                </a:solidFill>
              </a:rPr>
              <a:t>i</a:t>
            </a:r>
            <a:r>
              <a:rPr lang="ro-RO" dirty="0" smtClean="0">
                <a:solidFill>
                  <a:schemeClr val="bg1"/>
                </a:solidFill>
              </a:rPr>
              <a:t> în luptă.</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5"/>
          <a:srcRect/>
          <a:stretch>
            <a:fillRect/>
          </a:stretch>
        </p:blipFill>
        <p:spPr bwMode="auto">
          <a:xfrm>
            <a:off x="381000" y="1076907"/>
            <a:ext cx="8458200" cy="4754255"/>
          </a:xfrm>
          <a:prstGeom prst="rect">
            <a:avLst/>
          </a:prstGeom>
          <a:noFill/>
          <a:ln w="9525">
            <a:noFill/>
            <a:miter lim="800000"/>
            <a:headEnd/>
            <a:tailEnd/>
          </a:ln>
          <a:effectLst/>
        </p:spPr>
      </p:pic>
      <p:sp>
        <p:nvSpPr>
          <p:cNvPr id="10" name="TextBox 9"/>
          <p:cNvSpPr txBox="1"/>
          <p:nvPr/>
        </p:nvSpPr>
        <p:spPr>
          <a:xfrm>
            <a:off x="3048000" y="5715000"/>
            <a:ext cx="3300904" cy="923330"/>
          </a:xfrm>
          <a:prstGeom prst="rect">
            <a:avLst/>
          </a:prstGeom>
          <a:noFill/>
        </p:spPr>
        <p:txBody>
          <a:bodyPr wrap="none" rtlCol="0">
            <a:spAutoFit/>
          </a:bodyPr>
          <a:lstStyle/>
          <a:p>
            <a:r>
              <a:rPr lang="ro-RO" sz="5400" dirty="0" smtClean="0">
                <a:solidFill>
                  <a:schemeClr val="bg1"/>
                </a:solidFill>
              </a:rPr>
              <a:t>Duel Mode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Sistemul de chei</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Pentru a putea controla evenimentele</a:t>
            </a:r>
            <a:r>
              <a:rPr lang="en-US" dirty="0" smtClean="0">
                <a:solidFill>
                  <a:schemeClr val="bg1"/>
                </a:solidFill>
              </a:rPr>
              <a:t> din Story Mode</a:t>
            </a:r>
            <a:r>
              <a:rPr lang="ro-RO" dirty="0" smtClean="0">
                <a:solidFill>
                  <a:schemeClr val="bg1"/>
                </a:solidFill>
              </a:rPr>
              <a:t> am implementat un sistem de chei, astfel când Timy completează o sarcină primește mai multe chei, dar îi sunt și luate anumite chei.</a:t>
            </a:r>
          </a:p>
          <a:p>
            <a:r>
              <a:rPr lang="ro-RO" dirty="0" smtClean="0">
                <a:solidFill>
                  <a:schemeClr val="bg1"/>
                </a:solidFill>
              </a:rPr>
              <a:t>Toate cheile primite sunt stocate și într-un container numit progres, care mă ajută să determin cât am avansat în poveste.</a:t>
            </a:r>
          </a:p>
          <a:p>
            <a:endParaRPr lang="ro-RO"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Des</a:t>
            </a:r>
            <a:r>
              <a:rPr lang="en-US" dirty="0" smtClean="0">
                <a:solidFill>
                  <a:schemeClr val="bg1"/>
                </a:solidFill>
              </a:rPr>
              <a:t>c</a:t>
            </a:r>
            <a:r>
              <a:rPr lang="ro-RO" dirty="0" smtClean="0">
                <a:solidFill>
                  <a:schemeClr val="bg1"/>
                </a:solidFill>
              </a:rPr>
              <a:t>riere</a:t>
            </a:r>
            <a:endParaRPr lang="ro-RO"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ro-RO" dirty="0" smtClean="0">
                <a:solidFill>
                  <a:schemeClr val="bg1"/>
                </a:solidFill>
              </a:rPr>
              <a:t>Pixel World: The Cursed Dungeon este un joc de tip action-RPG open world. Perspectiva este top-down, iar grafica este pixelată, având ca model jocurile clasice. Muzica este un element foarte important, iar pentru a se potrivi cu grafica este tot 8-bit.</a:t>
            </a:r>
          </a:p>
          <a:p>
            <a:r>
              <a:rPr lang="ro-RO" dirty="0" smtClean="0">
                <a:solidFill>
                  <a:schemeClr val="bg1"/>
                </a:solidFill>
              </a:rPr>
              <a:t>Proiectul prezintă o poveste interesantă, o calătorie care îl poartă pe jucător prin mai multe moduri de joc: dialoguri cu NPC, rezolvare de ghicitori, luptă, investigarea unor locații.</a:t>
            </a:r>
            <a:endParaRPr lang="ro-RO"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Jurnalul</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Jurnalul are rolul de a-i reaminti jucătorului cât de mult a avansat în poveste și ce ar trebui să facă în continuare.</a:t>
            </a:r>
          </a:p>
          <a:p>
            <a:r>
              <a:rPr lang="ro-RO" dirty="0" smtClean="0">
                <a:solidFill>
                  <a:schemeClr val="bg1"/>
                </a:solidFill>
              </a:rPr>
              <a:t>Acesta se folosește de containerul progres.</a:t>
            </a:r>
            <a:endParaRPr lang="ro-RO"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5"/>
          <a:srcRect/>
          <a:stretch>
            <a:fillRect/>
          </a:stretch>
        </p:blipFill>
        <p:spPr bwMode="auto">
          <a:xfrm>
            <a:off x="381000" y="1076907"/>
            <a:ext cx="8458200" cy="4754255"/>
          </a:xfrm>
          <a:prstGeom prst="rect">
            <a:avLst/>
          </a:prstGeom>
          <a:noFill/>
          <a:ln w="9525">
            <a:noFill/>
            <a:miter lim="800000"/>
            <a:headEnd/>
            <a:tailEnd/>
          </a:ln>
          <a:effectLst/>
        </p:spPr>
      </p:pic>
      <p:sp>
        <p:nvSpPr>
          <p:cNvPr id="10" name="TextBox 9"/>
          <p:cNvSpPr txBox="1"/>
          <p:nvPr/>
        </p:nvSpPr>
        <p:spPr>
          <a:xfrm>
            <a:off x="3048000" y="5715000"/>
            <a:ext cx="2388795" cy="923330"/>
          </a:xfrm>
          <a:prstGeom prst="rect">
            <a:avLst/>
          </a:prstGeom>
          <a:noFill/>
        </p:spPr>
        <p:txBody>
          <a:bodyPr wrap="none" rtlCol="0">
            <a:spAutoFit/>
          </a:bodyPr>
          <a:lstStyle/>
          <a:p>
            <a:r>
              <a:rPr lang="ro-RO" sz="5400" smtClean="0">
                <a:solidFill>
                  <a:schemeClr val="bg1"/>
                </a:solidFill>
              </a:rPr>
              <a:t>Jurnalul</a:t>
            </a:r>
            <a:endParaRPr lang="ro-RO" sz="5400" dirty="0">
              <a:solidFill>
                <a:schemeClr val="bg1"/>
              </a:solidFill>
            </a:endParaRPr>
          </a:p>
        </p:txBody>
      </p:sp>
      <p:pic>
        <p:nvPicPr>
          <p:cNvPr id="18434" name="Picture 2"/>
          <p:cNvPicPr>
            <a:picLocks noChangeAspect="1" noChangeArrowheads="1"/>
          </p:cNvPicPr>
          <p:nvPr/>
        </p:nvPicPr>
        <p:blipFill>
          <a:blip r:embed="rId6"/>
          <a:srcRect/>
          <a:stretch>
            <a:fillRect/>
          </a:stretch>
        </p:blipFill>
        <p:spPr bwMode="auto">
          <a:xfrm>
            <a:off x="381000" y="1076908"/>
            <a:ext cx="8458200" cy="47542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Inventarul</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Pentru a nu fi nevoie ca utilizatorul să se ducă la un magazin de fiecare dată când vrea să își schimbe build-ul, am adaugat inventarul. </a:t>
            </a:r>
          </a:p>
          <a:p>
            <a:r>
              <a:rPr lang="ro-RO" dirty="0" smtClean="0">
                <a:solidFill>
                  <a:schemeClr val="bg1"/>
                </a:solidFill>
              </a:rPr>
              <a:t>În acest ecran se pot echipa iteme și se pot schimba vrăji.</a:t>
            </a:r>
            <a:endParaRPr lang="ro-RO"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5"/>
          <a:srcRect/>
          <a:stretch>
            <a:fillRect/>
          </a:stretch>
        </p:blipFill>
        <p:spPr bwMode="auto">
          <a:xfrm>
            <a:off x="381000" y="1076907"/>
            <a:ext cx="8458200" cy="4754255"/>
          </a:xfrm>
          <a:prstGeom prst="rect">
            <a:avLst/>
          </a:prstGeom>
          <a:noFill/>
          <a:ln w="9525">
            <a:noFill/>
            <a:miter lim="800000"/>
            <a:headEnd/>
            <a:tailEnd/>
          </a:ln>
          <a:effectLst/>
        </p:spPr>
      </p:pic>
      <p:sp>
        <p:nvSpPr>
          <p:cNvPr id="10" name="TextBox 9"/>
          <p:cNvSpPr txBox="1"/>
          <p:nvPr/>
        </p:nvSpPr>
        <p:spPr>
          <a:xfrm>
            <a:off x="3048000" y="5715000"/>
            <a:ext cx="3040191" cy="923330"/>
          </a:xfrm>
          <a:prstGeom prst="rect">
            <a:avLst/>
          </a:prstGeom>
          <a:noFill/>
        </p:spPr>
        <p:txBody>
          <a:bodyPr wrap="none" rtlCol="0">
            <a:spAutoFit/>
          </a:bodyPr>
          <a:lstStyle/>
          <a:p>
            <a:r>
              <a:rPr lang="ro-RO" sz="5400" dirty="0" smtClean="0">
                <a:solidFill>
                  <a:schemeClr val="bg1"/>
                </a:solidFill>
              </a:rPr>
              <a:t>Inventarul</a:t>
            </a:r>
            <a:endParaRPr lang="ro-RO" sz="5400" dirty="0">
              <a:solidFill>
                <a:schemeClr val="bg1"/>
              </a:solidFill>
            </a:endParaRPr>
          </a:p>
        </p:txBody>
      </p:sp>
      <p:pic>
        <p:nvPicPr>
          <p:cNvPr id="18434" name="Picture 2"/>
          <p:cNvPicPr>
            <a:picLocks noChangeAspect="1" noChangeArrowheads="1"/>
          </p:cNvPicPr>
          <p:nvPr/>
        </p:nvPicPr>
        <p:blipFill>
          <a:blip r:embed="rId6"/>
          <a:srcRect/>
          <a:stretch>
            <a:fillRect/>
          </a:stretch>
        </p:blipFill>
        <p:spPr bwMode="auto">
          <a:xfrm>
            <a:off x="381000" y="1076908"/>
            <a:ext cx="8458200" cy="4754255"/>
          </a:xfrm>
          <a:prstGeom prst="rect">
            <a:avLst/>
          </a:prstGeom>
          <a:noFill/>
          <a:ln w="9525">
            <a:noFill/>
            <a:miter lim="800000"/>
            <a:headEnd/>
            <a:tailEnd/>
          </a:ln>
          <a:effectLst/>
        </p:spPr>
      </p:pic>
      <p:pic>
        <p:nvPicPr>
          <p:cNvPr id="4099" name="Picture 3"/>
          <p:cNvPicPr>
            <a:picLocks noChangeAspect="1" noChangeArrowheads="1"/>
          </p:cNvPicPr>
          <p:nvPr/>
        </p:nvPicPr>
        <p:blipFill>
          <a:blip r:embed="rId7"/>
          <a:srcRect/>
          <a:stretch>
            <a:fillRect/>
          </a:stretch>
        </p:blipFill>
        <p:spPr bwMode="auto">
          <a:xfrm>
            <a:off x="381000" y="1066800"/>
            <a:ext cx="8544124"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5"/>
          <a:srcRect/>
          <a:stretch>
            <a:fillRect/>
          </a:stretch>
        </p:blipFill>
        <p:spPr bwMode="auto">
          <a:xfrm>
            <a:off x="381000" y="1076907"/>
            <a:ext cx="8458200" cy="4754255"/>
          </a:xfrm>
          <a:prstGeom prst="rect">
            <a:avLst/>
          </a:prstGeom>
          <a:noFill/>
          <a:ln w="9525">
            <a:noFill/>
            <a:miter lim="800000"/>
            <a:headEnd/>
            <a:tailEnd/>
          </a:ln>
          <a:effectLst/>
        </p:spPr>
      </p:pic>
      <p:pic>
        <p:nvPicPr>
          <p:cNvPr id="18434" name="Picture 2"/>
          <p:cNvPicPr>
            <a:picLocks noChangeAspect="1" noChangeArrowheads="1"/>
          </p:cNvPicPr>
          <p:nvPr/>
        </p:nvPicPr>
        <p:blipFill>
          <a:blip r:embed="rId6"/>
          <a:srcRect/>
          <a:stretch>
            <a:fillRect/>
          </a:stretch>
        </p:blipFill>
        <p:spPr bwMode="auto">
          <a:xfrm>
            <a:off x="381000" y="1076908"/>
            <a:ext cx="8458200" cy="4754255"/>
          </a:xfrm>
          <a:prstGeom prst="rect">
            <a:avLst/>
          </a:prstGeom>
          <a:noFill/>
          <a:ln w="9525">
            <a:noFill/>
            <a:miter lim="800000"/>
            <a:headEnd/>
            <a:tailEnd/>
          </a:ln>
          <a:effectLst/>
        </p:spPr>
      </p:pic>
      <p:pic>
        <p:nvPicPr>
          <p:cNvPr id="4099" name="Picture 3"/>
          <p:cNvPicPr>
            <a:picLocks noChangeAspect="1" noChangeArrowheads="1"/>
          </p:cNvPicPr>
          <p:nvPr/>
        </p:nvPicPr>
        <p:blipFill>
          <a:blip r:embed="rId7"/>
          <a:srcRect/>
          <a:stretch>
            <a:fillRect/>
          </a:stretch>
        </p:blipFill>
        <p:spPr bwMode="auto">
          <a:xfrm>
            <a:off x="381000" y="1066800"/>
            <a:ext cx="8544124" cy="48006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8"/>
          <a:srcRect/>
          <a:stretch>
            <a:fillRect/>
          </a:stretch>
        </p:blipFill>
        <p:spPr bwMode="auto">
          <a:xfrm>
            <a:off x="381000" y="1066800"/>
            <a:ext cx="8546668" cy="4800600"/>
          </a:xfrm>
          <a:prstGeom prst="rect">
            <a:avLst/>
          </a:prstGeom>
          <a:noFill/>
          <a:ln w="9525">
            <a:noFill/>
            <a:miter lim="800000"/>
            <a:headEnd/>
            <a:tailEnd/>
          </a:ln>
          <a:effectLst/>
        </p:spPr>
      </p:pic>
      <p:sp>
        <p:nvSpPr>
          <p:cNvPr id="14" name="TextBox 13"/>
          <p:cNvSpPr txBox="1"/>
          <p:nvPr/>
        </p:nvSpPr>
        <p:spPr>
          <a:xfrm>
            <a:off x="3048000" y="5715000"/>
            <a:ext cx="3040191" cy="923330"/>
          </a:xfrm>
          <a:prstGeom prst="rect">
            <a:avLst/>
          </a:prstGeom>
          <a:noFill/>
        </p:spPr>
        <p:txBody>
          <a:bodyPr wrap="none" rtlCol="0">
            <a:spAutoFit/>
          </a:bodyPr>
          <a:lstStyle/>
          <a:p>
            <a:r>
              <a:rPr lang="ro-RO" sz="5400" dirty="0" smtClean="0">
                <a:solidFill>
                  <a:schemeClr val="bg1"/>
                </a:solidFill>
              </a:rPr>
              <a:t>Inventarul</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Ce</a:t>
            </a:r>
            <a:r>
              <a:rPr lang="en-US" dirty="0" smtClean="0">
                <a:solidFill>
                  <a:schemeClr val="bg1"/>
                </a:solidFill>
              </a:rPr>
              <a:t> e </a:t>
            </a:r>
            <a:r>
              <a:rPr lang="en-US" dirty="0" err="1" smtClean="0">
                <a:solidFill>
                  <a:schemeClr val="bg1"/>
                </a:solidFill>
              </a:rPr>
              <a:t>nou</a:t>
            </a:r>
            <a:r>
              <a:rPr lang="en-US" dirty="0" smtClean="0">
                <a:solidFill>
                  <a:schemeClr val="bg1"/>
                </a:solidFill>
              </a:rPr>
              <a:t>?</a:t>
            </a:r>
            <a:endParaRPr lang="ro-RO"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Am </a:t>
            </a:r>
            <a:r>
              <a:rPr lang="en-US" dirty="0" err="1" smtClean="0">
                <a:solidFill>
                  <a:schemeClr val="bg1"/>
                </a:solidFill>
              </a:rPr>
              <a:t>trecut</a:t>
            </a:r>
            <a:r>
              <a:rPr lang="en-US" dirty="0" smtClean="0">
                <a:solidFill>
                  <a:schemeClr val="bg1"/>
                </a:solidFill>
              </a:rPr>
              <a:t> la SDL 2 (</a:t>
            </a:r>
            <a:r>
              <a:rPr lang="en-US" dirty="0" err="1" smtClean="0">
                <a:solidFill>
                  <a:schemeClr val="bg1"/>
                </a:solidFill>
              </a:rPr>
              <a:t>foloseste</a:t>
            </a:r>
            <a:r>
              <a:rPr lang="en-US" dirty="0" smtClean="0">
                <a:solidFill>
                  <a:schemeClr val="bg1"/>
                </a:solidFill>
              </a:rPr>
              <a:t> </a:t>
            </a:r>
            <a:r>
              <a:rPr lang="en-US" dirty="0" err="1" smtClean="0">
                <a:solidFill>
                  <a:schemeClr val="bg1"/>
                </a:solidFill>
              </a:rPr>
              <a:t>placa</a:t>
            </a:r>
            <a:r>
              <a:rPr lang="en-US" dirty="0" smtClean="0">
                <a:solidFill>
                  <a:schemeClr val="bg1"/>
                </a:solidFill>
              </a:rPr>
              <a:t> video).</a:t>
            </a:r>
          </a:p>
          <a:p>
            <a:r>
              <a:rPr lang="en-US" dirty="0" smtClean="0">
                <a:solidFill>
                  <a:schemeClr val="bg1"/>
                </a:solidFill>
              </a:rPr>
              <a:t>Am </a:t>
            </a:r>
            <a:r>
              <a:rPr lang="en-US" dirty="0" err="1" smtClean="0">
                <a:solidFill>
                  <a:schemeClr val="bg1"/>
                </a:solidFill>
              </a:rPr>
              <a:t>adaugat</a:t>
            </a:r>
            <a:r>
              <a:rPr lang="en-US" dirty="0" smtClean="0">
                <a:solidFill>
                  <a:schemeClr val="bg1"/>
                </a:solidFill>
              </a:rPr>
              <a:t> </a:t>
            </a:r>
            <a:r>
              <a:rPr lang="en-US" dirty="0" err="1" smtClean="0">
                <a:solidFill>
                  <a:schemeClr val="bg1"/>
                </a:solidFill>
              </a:rPr>
              <a:t>suport</a:t>
            </a:r>
            <a:r>
              <a:rPr lang="en-US" dirty="0" smtClean="0">
                <a:solidFill>
                  <a:schemeClr val="bg1"/>
                </a:solidFill>
              </a:rPr>
              <a:t> </a:t>
            </a:r>
            <a:r>
              <a:rPr lang="en-US" dirty="0" err="1" smtClean="0">
                <a:solidFill>
                  <a:schemeClr val="bg1"/>
                </a:solidFill>
              </a:rPr>
              <a:t>pentru</a:t>
            </a:r>
            <a:r>
              <a:rPr lang="en-US" dirty="0" smtClean="0">
                <a:solidFill>
                  <a:schemeClr val="bg1"/>
                </a:solidFill>
              </a:rPr>
              <a:t> controller</a:t>
            </a:r>
            <a:r>
              <a:rPr lang="en-US" dirty="0" smtClean="0">
                <a:solidFill>
                  <a:schemeClr val="bg1"/>
                </a:solidFill>
              </a:rPr>
              <a:t>.</a:t>
            </a:r>
          </a:p>
          <a:p>
            <a:r>
              <a:rPr lang="en-US" dirty="0" smtClean="0">
                <a:solidFill>
                  <a:schemeClr val="bg1"/>
                </a:solidFill>
              </a:rPr>
              <a:t>Am </a:t>
            </a:r>
            <a:r>
              <a:rPr lang="en-US" dirty="0" err="1" smtClean="0">
                <a:solidFill>
                  <a:schemeClr val="bg1"/>
                </a:solidFill>
              </a:rPr>
              <a:t>adaugat</a:t>
            </a:r>
            <a:r>
              <a:rPr lang="en-US" dirty="0" smtClean="0">
                <a:solidFill>
                  <a:schemeClr val="bg1"/>
                </a:solidFill>
              </a:rPr>
              <a:t> </a:t>
            </a:r>
            <a:r>
              <a:rPr lang="en-US" dirty="0" err="1" smtClean="0">
                <a:solidFill>
                  <a:schemeClr val="bg1"/>
                </a:solidFill>
              </a:rPr>
              <a:t>elemente</a:t>
            </a:r>
            <a:r>
              <a:rPr lang="en-US" dirty="0" smtClean="0">
                <a:solidFill>
                  <a:schemeClr val="bg1"/>
                </a:solidFill>
              </a:rPr>
              <a:t> </a:t>
            </a:r>
            <a:r>
              <a:rPr lang="en-US" dirty="0" err="1" smtClean="0">
                <a:solidFill>
                  <a:schemeClr val="bg1"/>
                </a:solidFill>
              </a:rPr>
              <a:t>noi</a:t>
            </a:r>
            <a:r>
              <a:rPr lang="en-US" dirty="0" smtClean="0">
                <a:solidFill>
                  <a:schemeClr val="bg1"/>
                </a:solidFill>
              </a:rPr>
              <a:t> </a:t>
            </a:r>
            <a:r>
              <a:rPr lang="en-US" dirty="0" err="1" smtClean="0">
                <a:solidFill>
                  <a:schemeClr val="bg1"/>
                </a:solidFill>
              </a:rPr>
              <a:t>povestii</a:t>
            </a:r>
            <a:r>
              <a:rPr lang="en-US" dirty="0" smtClean="0">
                <a:solidFill>
                  <a:schemeClr val="bg1"/>
                </a:solidFill>
              </a:rPr>
              <a:t>.</a:t>
            </a:r>
            <a:endParaRPr lang="en-US" dirty="0" smtClean="0">
              <a:solidFill>
                <a:schemeClr val="bg1"/>
              </a:solidFill>
            </a:endParaRPr>
          </a:p>
          <a:p>
            <a:endParaRPr lang="ro-RO"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Suport</a:t>
            </a:r>
            <a:r>
              <a:rPr lang="en-US" dirty="0" smtClean="0">
                <a:solidFill>
                  <a:schemeClr val="bg1"/>
                </a:solidFill>
              </a:rPr>
              <a:t> </a:t>
            </a:r>
            <a:r>
              <a:rPr lang="en-US" dirty="0" err="1" smtClean="0">
                <a:solidFill>
                  <a:schemeClr val="bg1"/>
                </a:solidFill>
              </a:rPr>
              <a:t>pentru</a:t>
            </a:r>
            <a:r>
              <a:rPr lang="en-US" dirty="0" smtClean="0">
                <a:solidFill>
                  <a:schemeClr val="bg1"/>
                </a:solidFill>
              </a:rPr>
              <a:t> controller</a:t>
            </a:r>
            <a:endParaRPr lang="ro-RO" dirty="0">
              <a:solidFill>
                <a:schemeClr val="bg1"/>
              </a:solidFill>
            </a:endParaRPr>
          </a:p>
        </p:txBody>
      </p:sp>
      <p:sp>
        <p:nvSpPr>
          <p:cNvPr id="3" name="Content Placeholder 2"/>
          <p:cNvSpPr>
            <a:spLocks noGrp="1"/>
          </p:cNvSpPr>
          <p:nvPr>
            <p:ph idx="1"/>
          </p:nvPr>
        </p:nvSpPr>
        <p:spPr/>
        <p:txBody>
          <a:bodyPr/>
          <a:lstStyle/>
          <a:p>
            <a:r>
              <a:rPr lang="en-US" dirty="0" err="1" smtClean="0">
                <a:solidFill>
                  <a:schemeClr val="bg1"/>
                </a:solidFill>
              </a:rPr>
              <a:t>Pentru</a:t>
            </a:r>
            <a:r>
              <a:rPr lang="en-US" dirty="0" smtClean="0">
                <a:solidFill>
                  <a:schemeClr val="bg1"/>
                </a:solidFill>
              </a:rPr>
              <a:t> Duel Mode, un controller era un element </a:t>
            </a:r>
            <a:r>
              <a:rPr lang="en-US" dirty="0" err="1" smtClean="0">
                <a:solidFill>
                  <a:schemeClr val="bg1"/>
                </a:solidFill>
              </a:rPr>
              <a:t>necesar</a:t>
            </a:r>
            <a:r>
              <a:rPr lang="en-US" dirty="0" smtClean="0">
                <a:solidFill>
                  <a:schemeClr val="bg1"/>
                </a:solidFill>
              </a:rPr>
              <a:t> </a:t>
            </a:r>
            <a:r>
              <a:rPr lang="en-US" dirty="0" err="1" smtClean="0">
                <a:solidFill>
                  <a:schemeClr val="bg1"/>
                </a:solidFill>
              </a:rPr>
              <a:t>pentru</a:t>
            </a:r>
            <a:r>
              <a:rPr lang="en-US" dirty="0" smtClean="0">
                <a:solidFill>
                  <a:schemeClr val="bg1"/>
                </a:solidFill>
              </a:rPr>
              <a:t> a </a:t>
            </a:r>
            <a:r>
              <a:rPr lang="en-US" dirty="0" err="1" smtClean="0">
                <a:solidFill>
                  <a:schemeClr val="bg1"/>
                </a:solidFill>
              </a:rPr>
              <a:t>imbunatati</a:t>
            </a:r>
            <a:r>
              <a:rPr lang="en-US" dirty="0" smtClean="0">
                <a:solidFill>
                  <a:schemeClr val="bg1"/>
                </a:solidFill>
              </a:rPr>
              <a:t> </a:t>
            </a:r>
            <a:r>
              <a:rPr lang="en-US" dirty="0" err="1" smtClean="0">
                <a:solidFill>
                  <a:schemeClr val="bg1"/>
                </a:solidFill>
              </a:rPr>
              <a:t>experienta</a:t>
            </a:r>
            <a:r>
              <a:rPr lang="en-US" dirty="0" smtClean="0">
                <a:solidFill>
                  <a:schemeClr val="bg1"/>
                </a:solidFill>
              </a:rPr>
              <a:t> multiplayer</a:t>
            </a:r>
            <a:r>
              <a:rPr lang="ro-RO" dirty="0" smtClean="0">
                <a:solidFill>
                  <a:schemeClr val="bg1"/>
                </a:solidFill>
              </a:rPr>
              <a:t>.</a:t>
            </a:r>
          </a:p>
          <a:p>
            <a:r>
              <a:rPr lang="ro-RO" dirty="0" smtClean="0">
                <a:solidFill>
                  <a:schemeClr val="bg1"/>
                </a:solidFill>
              </a:rPr>
              <a:t>Și Story Mode suporta </a:t>
            </a:r>
            <a:r>
              <a:rPr lang="ro-RO" dirty="0" smtClean="0">
                <a:solidFill>
                  <a:schemeClr val="bg1"/>
                </a:solidFill>
              </a:rPr>
              <a:t>controllerul</a:t>
            </a:r>
            <a:r>
              <a:rPr lang="en-US" dirty="0" smtClean="0">
                <a:solidFill>
                  <a:schemeClr val="bg1"/>
                </a:solidFill>
              </a:rPr>
              <a:t>, </a:t>
            </a:r>
            <a:r>
              <a:rPr lang="en-US" dirty="0" err="1" smtClean="0">
                <a:solidFill>
                  <a:schemeClr val="bg1"/>
                </a:solidFill>
              </a:rPr>
              <a:t>desi</a:t>
            </a:r>
            <a:r>
              <a:rPr lang="en-US" dirty="0" smtClean="0">
                <a:solidFill>
                  <a:schemeClr val="bg1"/>
                </a:solidFill>
              </a:rPr>
              <a:t> </a:t>
            </a:r>
            <a:r>
              <a:rPr lang="en-US" dirty="0" err="1" smtClean="0">
                <a:solidFill>
                  <a:schemeClr val="bg1"/>
                </a:solidFill>
              </a:rPr>
              <a:t>este</a:t>
            </a:r>
            <a:r>
              <a:rPr lang="en-US" dirty="0" smtClean="0">
                <a:solidFill>
                  <a:schemeClr val="bg1"/>
                </a:solidFill>
              </a:rPr>
              <a:t> </a:t>
            </a:r>
            <a:r>
              <a:rPr lang="en-US" dirty="0" err="1" smtClean="0">
                <a:solidFill>
                  <a:schemeClr val="bg1"/>
                </a:solidFill>
              </a:rPr>
              <a:t>facut</a:t>
            </a:r>
            <a:r>
              <a:rPr lang="en-US" dirty="0" smtClean="0">
                <a:solidFill>
                  <a:schemeClr val="bg1"/>
                </a:solidFill>
              </a:rPr>
              <a:t> </a:t>
            </a:r>
            <a:r>
              <a:rPr lang="en-US" dirty="0" err="1" smtClean="0">
                <a:solidFill>
                  <a:schemeClr val="bg1"/>
                </a:solidFill>
              </a:rPr>
              <a:t>sa</a:t>
            </a:r>
            <a:r>
              <a:rPr lang="en-US" dirty="0" smtClean="0">
                <a:solidFill>
                  <a:schemeClr val="bg1"/>
                </a:solidFill>
              </a:rPr>
              <a:t> fie </a:t>
            </a:r>
            <a:r>
              <a:rPr lang="en-US" dirty="0" err="1" smtClean="0">
                <a:solidFill>
                  <a:schemeClr val="bg1"/>
                </a:solidFill>
              </a:rPr>
              <a:t>jucat</a:t>
            </a:r>
            <a:r>
              <a:rPr lang="en-US" dirty="0" smtClean="0">
                <a:solidFill>
                  <a:schemeClr val="bg1"/>
                </a:solidFill>
              </a:rPr>
              <a:t> </a:t>
            </a:r>
            <a:r>
              <a:rPr lang="en-US" dirty="0" err="1" smtClean="0">
                <a:solidFill>
                  <a:schemeClr val="bg1"/>
                </a:solidFill>
              </a:rPr>
              <a:t>exclusiv</a:t>
            </a:r>
            <a:r>
              <a:rPr lang="en-US" dirty="0" smtClean="0">
                <a:solidFill>
                  <a:schemeClr val="bg1"/>
                </a:solidFill>
              </a:rPr>
              <a:t> cu </a:t>
            </a:r>
            <a:r>
              <a:rPr lang="en-US" dirty="0" err="1" smtClean="0">
                <a:solidFill>
                  <a:schemeClr val="bg1"/>
                </a:solidFill>
              </a:rPr>
              <a:t>tastatura</a:t>
            </a:r>
            <a:r>
              <a:rPr lang="en-US" dirty="0" smtClean="0">
                <a:solidFill>
                  <a:schemeClr val="bg1"/>
                </a:solidFill>
              </a:rPr>
              <a:t>.</a:t>
            </a:r>
            <a:endParaRPr lang="ro-RO" dirty="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srcRect/>
          <a:stretch>
            <a:fillRect/>
          </a:stretch>
        </p:blipFill>
        <p:spPr bwMode="auto">
          <a:xfrm>
            <a:off x="-685800" y="455073"/>
            <a:ext cx="10574338" cy="59457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Accelerare</a:t>
            </a:r>
            <a:r>
              <a:rPr lang="en-US" dirty="0" smtClean="0">
                <a:solidFill>
                  <a:schemeClr val="bg1"/>
                </a:solidFill>
              </a:rPr>
              <a:t> Hardware</a:t>
            </a:r>
            <a:endParaRPr lang="ro-RO"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dirty="0" err="1" smtClean="0">
                <a:solidFill>
                  <a:schemeClr val="bg1"/>
                </a:solidFill>
              </a:rPr>
              <a:t>Utilizarea</a:t>
            </a:r>
            <a:r>
              <a:rPr lang="en-US" dirty="0" smtClean="0">
                <a:solidFill>
                  <a:schemeClr val="bg1"/>
                </a:solidFill>
              </a:rPr>
              <a:t> GPU a </a:t>
            </a:r>
            <a:r>
              <a:rPr lang="en-US" dirty="0" err="1" smtClean="0">
                <a:solidFill>
                  <a:schemeClr val="bg1"/>
                </a:solidFill>
              </a:rPr>
              <a:t>fost</a:t>
            </a:r>
            <a:r>
              <a:rPr lang="en-US" dirty="0" smtClean="0">
                <a:solidFill>
                  <a:schemeClr val="bg1"/>
                </a:solidFill>
              </a:rPr>
              <a:t> un element </a:t>
            </a:r>
            <a:r>
              <a:rPr lang="en-US" dirty="0" err="1" smtClean="0">
                <a:solidFill>
                  <a:schemeClr val="bg1"/>
                </a:solidFill>
              </a:rPr>
              <a:t>pe</a:t>
            </a:r>
            <a:r>
              <a:rPr lang="en-US" dirty="0" smtClean="0">
                <a:solidFill>
                  <a:schemeClr val="bg1"/>
                </a:solidFill>
              </a:rPr>
              <a:t> care am </a:t>
            </a:r>
            <a:r>
              <a:rPr lang="en-US" dirty="0" err="1" smtClean="0">
                <a:solidFill>
                  <a:schemeClr val="bg1"/>
                </a:solidFill>
              </a:rPr>
              <a:t>vrut</a:t>
            </a:r>
            <a:r>
              <a:rPr lang="en-US" dirty="0" smtClean="0">
                <a:solidFill>
                  <a:schemeClr val="bg1"/>
                </a:solidFill>
              </a:rPr>
              <a:t> </a:t>
            </a:r>
            <a:r>
              <a:rPr lang="en-US" dirty="0" err="1" smtClean="0">
                <a:solidFill>
                  <a:schemeClr val="bg1"/>
                </a:solidFill>
              </a:rPr>
              <a:t>sa</a:t>
            </a:r>
            <a:r>
              <a:rPr lang="en-US" dirty="0" smtClean="0">
                <a:solidFill>
                  <a:schemeClr val="bg1"/>
                </a:solidFill>
              </a:rPr>
              <a:t>-l </a:t>
            </a:r>
            <a:r>
              <a:rPr lang="en-US" dirty="0" err="1" smtClean="0">
                <a:solidFill>
                  <a:schemeClr val="bg1"/>
                </a:solidFill>
              </a:rPr>
              <a:t>introducem</a:t>
            </a:r>
            <a:r>
              <a:rPr lang="en-US" dirty="0" smtClean="0">
                <a:solidFill>
                  <a:schemeClr val="bg1"/>
                </a:solidFill>
              </a:rPr>
              <a:t> cat </a:t>
            </a:r>
            <a:r>
              <a:rPr lang="en-US" dirty="0" err="1" smtClean="0">
                <a:solidFill>
                  <a:schemeClr val="bg1"/>
                </a:solidFill>
              </a:rPr>
              <a:t>mai</a:t>
            </a:r>
            <a:r>
              <a:rPr lang="en-US" dirty="0" smtClean="0">
                <a:solidFill>
                  <a:schemeClr val="bg1"/>
                </a:solidFill>
              </a:rPr>
              <a:t> rapid.</a:t>
            </a:r>
          </a:p>
          <a:p>
            <a:r>
              <a:rPr lang="en-US" dirty="0" smtClean="0">
                <a:solidFill>
                  <a:schemeClr val="bg1"/>
                </a:solidFill>
              </a:rPr>
              <a:t>Am </a:t>
            </a:r>
            <a:r>
              <a:rPr lang="en-US" dirty="0" err="1" smtClean="0">
                <a:solidFill>
                  <a:schemeClr val="bg1"/>
                </a:solidFill>
              </a:rPr>
              <a:t>folosit</a:t>
            </a:r>
            <a:r>
              <a:rPr lang="en-US" dirty="0" smtClean="0">
                <a:solidFill>
                  <a:schemeClr val="bg1"/>
                </a:solidFill>
              </a:rPr>
              <a:t> SDL 1.2 cu OpenGL, </a:t>
            </a:r>
            <a:r>
              <a:rPr lang="en-US" dirty="0" err="1" smtClean="0">
                <a:solidFill>
                  <a:schemeClr val="bg1"/>
                </a:solidFill>
              </a:rPr>
              <a:t>iar</a:t>
            </a:r>
            <a:r>
              <a:rPr lang="en-US" dirty="0" smtClean="0">
                <a:solidFill>
                  <a:schemeClr val="bg1"/>
                </a:solidFill>
              </a:rPr>
              <a:t> </a:t>
            </a:r>
            <a:r>
              <a:rPr lang="en-US" dirty="0" err="1" smtClean="0">
                <a:solidFill>
                  <a:schemeClr val="bg1"/>
                </a:solidFill>
              </a:rPr>
              <a:t>apoi</a:t>
            </a:r>
            <a:r>
              <a:rPr lang="en-US" dirty="0" smtClean="0">
                <a:solidFill>
                  <a:schemeClr val="bg1"/>
                </a:solidFill>
              </a:rPr>
              <a:t> am </a:t>
            </a:r>
            <a:r>
              <a:rPr lang="en-US" dirty="0" err="1" smtClean="0">
                <a:solidFill>
                  <a:schemeClr val="bg1"/>
                </a:solidFill>
              </a:rPr>
              <a:t>trecut</a:t>
            </a:r>
            <a:r>
              <a:rPr lang="en-US" dirty="0" smtClean="0">
                <a:solidFill>
                  <a:schemeClr val="bg1"/>
                </a:solidFill>
              </a:rPr>
              <a:t> la SDL 2.</a:t>
            </a:r>
          </a:p>
          <a:p>
            <a:r>
              <a:rPr lang="en-US" dirty="0" err="1" smtClean="0">
                <a:solidFill>
                  <a:schemeClr val="bg1"/>
                </a:solidFill>
              </a:rPr>
              <a:t>Performantele</a:t>
            </a:r>
            <a:r>
              <a:rPr lang="en-US" dirty="0" smtClean="0">
                <a:solidFill>
                  <a:schemeClr val="bg1"/>
                </a:solidFill>
              </a:rPr>
              <a:t> au </a:t>
            </a:r>
            <a:r>
              <a:rPr lang="en-US" dirty="0" err="1" smtClean="0">
                <a:solidFill>
                  <a:schemeClr val="bg1"/>
                </a:solidFill>
              </a:rPr>
              <a:t>crescut</a:t>
            </a:r>
            <a:r>
              <a:rPr lang="en-US" dirty="0" smtClean="0">
                <a:solidFill>
                  <a:schemeClr val="bg1"/>
                </a:solidFill>
              </a:rPr>
              <a:t> </a:t>
            </a:r>
            <a:r>
              <a:rPr lang="en-US" dirty="0" err="1" smtClean="0">
                <a:solidFill>
                  <a:schemeClr val="bg1"/>
                </a:solidFill>
              </a:rPr>
              <a:t>considerabil</a:t>
            </a:r>
            <a:r>
              <a:rPr lang="en-US" dirty="0" smtClean="0">
                <a:solidFill>
                  <a:schemeClr val="bg1"/>
                </a:solidFill>
              </a:rPr>
              <a:t>, </a:t>
            </a:r>
            <a:r>
              <a:rPr lang="en-US" dirty="0" err="1" smtClean="0">
                <a:solidFill>
                  <a:schemeClr val="bg1"/>
                </a:solidFill>
              </a:rPr>
              <a:t>iar</a:t>
            </a:r>
            <a:r>
              <a:rPr lang="en-US" dirty="0" smtClean="0">
                <a:solidFill>
                  <a:schemeClr val="bg1"/>
                </a:solidFill>
              </a:rPr>
              <a:t> </a:t>
            </a:r>
            <a:r>
              <a:rPr lang="en-US" dirty="0" err="1" smtClean="0">
                <a:solidFill>
                  <a:schemeClr val="bg1"/>
                </a:solidFill>
              </a:rPr>
              <a:t>pentru</a:t>
            </a:r>
            <a:r>
              <a:rPr lang="en-US" dirty="0" smtClean="0">
                <a:solidFill>
                  <a:schemeClr val="bg1"/>
                </a:solidFill>
              </a:rPr>
              <a:t> ca a </a:t>
            </a:r>
            <a:r>
              <a:rPr lang="en-US" dirty="0" err="1" smtClean="0">
                <a:solidFill>
                  <a:schemeClr val="bg1"/>
                </a:solidFill>
              </a:rPr>
              <a:t>fost</a:t>
            </a:r>
            <a:r>
              <a:rPr lang="en-US" dirty="0" smtClean="0">
                <a:solidFill>
                  <a:schemeClr val="bg1"/>
                </a:solidFill>
              </a:rPr>
              <a:t> </a:t>
            </a:r>
            <a:r>
              <a:rPr lang="en-US" dirty="0" err="1" smtClean="0">
                <a:solidFill>
                  <a:schemeClr val="bg1"/>
                </a:solidFill>
              </a:rPr>
              <a:t>facut</a:t>
            </a:r>
            <a:r>
              <a:rPr lang="en-US" dirty="0" smtClean="0">
                <a:solidFill>
                  <a:schemeClr val="bg1"/>
                </a:solidFill>
              </a:rPr>
              <a:t> </a:t>
            </a:r>
            <a:r>
              <a:rPr lang="en-US" dirty="0" err="1" smtClean="0">
                <a:solidFill>
                  <a:schemeClr val="bg1"/>
                </a:solidFill>
              </a:rPr>
              <a:t>mai</a:t>
            </a:r>
            <a:r>
              <a:rPr lang="en-US" dirty="0" smtClean="0">
                <a:solidFill>
                  <a:schemeClr val="bg1"/>
                </a:solidFill>
              </a:rPr>
              <a:t> </a:t>
            </a:r>
            <a:r>
              <a:rPr lang="en-US" dirty="0" err="1" smtClean="0">
                <a:solidFill>
                  <a:schemeClr val="bg1"/>
                </a:solidFill>
              </a:rPr>
              <a:t>intai</a:t>
            </a:r>
            <a:r>
              <a:rPr lang="en-US" dirty="0" smtClean="0">
                <a:solidFill>
                  <a:schemeClr val="bg1"/>
                </a:solidFill>
              </a:rPr>
              <a:t> </a:t>
            </a:r>
            <a:r>
              <a:rPr lang="en-US" dirty="0" err="1" smtClean="0">
                <a:solidFill>
                  <a:schemeClr val="bg1"/>
                </a:solidFill>
              </a:rPr>
              <a:t>sa</a:t>
            </a:r>
            <a:r>
              <a:rPr lang="en-US" dirty="0" smtClean="0">
                <a:solidFill>
                  <a:schemeClr val="bg1"/>
                </a:solidFill>
              </a:rPr>
              <a:t> </a:t>
            </a:r>
            <a:r>
              <a:rPr lang="en-US" dirty="0" err="1" smtClean="0">
                <a:solidFill>
                  <a:schemeClr val="bg1"/>
                </a:solidFill>
              </a:rPr>
              <a:t>ruleze</a:t>
            </a:r>
            <a:r>
              <a:rPr lang="en-US" dirty="0" smtClean="0">
                <a:solidFill>
                  <a:schemeClr val="bg1"/>
                </a:solidFill>
              </a:rPr>
              <a:t> </a:t>
            </a:r>
            <a:r>
              <a:rPr lang="en-US" dirty="0" err="1" smtClean="0">
                <a:solidFill>
                  <a:schemeClr val="bg1"/>
                </a:solidFill>
              </a:rPr>
              <a:t>doar</a:t>
            </a:r>
            <a:r>
              <a:rPr lang="en-US" dirty="0" smtClean="0">
                <a:solidFill>
                  <a:schemeClr val="bg1"/>
                </a:solidFill>
              </a:rPr>
              <a:t> </a:t>
            </a:r>
            <a:r>
              <a:rPr lang="en-US" dirty="0" err="1" smtClean="0">
                <a:solidFill>
                  <a:schemeClr val="bg1"/>
                </a:solidFill>
              </a:rPr>
              <a:t>pe</a:t>
            </a:r>
            <a:r>
              <a:rPr lang="en-US" dirty="0" smtClean="0">
                <a:solidFill>
                  <a:schemeClr val="bg1"/>
                </a:solidFill>
              </a:rPr>
              <a:t> CPU, se </a:t>
            </a:r>
            <a:r>
              <a:rPr lang="en-US" dirty="0" err="1" smtClean="0">
                <a:solidFill>
                  <a:schemeClr val="bg1"/>
                </a:solidFill>
              </a:rPr>
              <a:t>comporta</a:t>
            </a:r>
            <a:r>
              <a:rPr lang="en-US" dirty="0" smtClean="0">
                <a:solidFill>
                  <a:schemeClr val="bg1"/>
                </a:solidFill>
              </a:rPr>
              <a:t> </a:t>
            </a:r>
            <a:r>
              <a:rPr lang="en-US" dirty="0" err="1" smtClean="0">
                <a:solidFill>
                  <a:schemeClr val="bg1"/>
                </a:solidFill>
              </a:rPr>
              <a:t>bine</a:t>
            </a:r>
            <a:r>
              <a:rPr lang="en-US" dirty="0" smtClean="0">
                <a:solidFill>
                  <a:schemeClr val="bg1"/>
                </a:solidFill>
              </a:rPr>
              <a:t> </a:t>
            </a:r>
            <a:r>
              <a:rPr lang="en-US" dirty="0" err="1" smtClean="0">
                <a:solidFill>
                  <a:schemeClr val="bg1"/>
                </a:solidFill>
              </a:rPr>
              <a:t>pe</a:t>
            </a:r>
            <a:r>
              <a:rPr lang="en-US" dirty="0" smtClean="0">
                <a:solidFill>
                  <a:schemeClr val="bg1"/>
                </a:solidFill>
              </a:rPr>
              <a:t> </a:t>
            </a:r>
            <a:r>
              <a:rPr lang="en-US" dirty="0" err="1" smtClean="0">
                <a:solidFill>
                  <a:schemeClr val="bg1"/>
                </a:solidFill>
              </a:rPr>
              <a:t>orice</a:t>
            </a:r>
            <a:r>
              <a:rPr lang="en-US" dirty="0" smtClean="0">
                <a:solidFill>
                  <a:schemeClr val="bg1"/>
                </a:solidFill>
              </a:rPr>
              <a:t> </a:t>
            </a:r>
            <a:r>
              <a:rPr lang="en-US" dirty="0" err="1" smtClean="0">
                <a:solidFill>
                  <a:schemeClr val="bg1"/>
                </a:solidFill>
              </a:rPr>
              <a:t>sistem</a:t>
            </a:r>
            <a:r>
              <a:rPr lang="en-US" dirty="0" smtClean="0">
                <a:solidFill>
                  <a:schemeClr val="bg1"/>
                </a:solidFill>
              </a:rPr>
              <a:t>.</a:t>
            </a:r>
          </a:p>
          <a:p>
            <a:r>
              <a:rPr lang="en-US" dirty="0" err="1" smtClean="0">
                <a:solidFill>
                  <a:schemeClr val="bg1"/>
                </a:solidFill>
              </a:rPr>
              <a:t>Pentru</a:t>
            </a:r>
            <a:r>
              <a:rPr lang="en-US" dirty="0" smtClean="0">
                <a:solidFill>
                  <a:schemeClr val="bg1"/>
                </a:solidFill>
              </a:rPr>
              <a:t> ca </a:t>
            </a:r>
            <a:r>
              <a:rPr lang="en-US" dirty="0" err="1" smtClean="0">
                <a:solidFill>
                  <a:schemeClr val="bg1"/>
                </a:solidFill>
              </a:rPr>
              <a:t>foloseste</a:t>
            </a:r>
            <a:r>
              <a:rPr lang="en-US" dirty="0" smtClean="0">
                <a:solidFill>
                  <a:schemeClr val="bg1"/>
                </a:solidFill>
              </a:rPr>
              <a:t> </a:t>
            </a:r>
            <a:r>
              <a:rPr lang="en-US" dirty="0" err="1" smtClean="0">
                <a:solidFill>
                  <a:schemeClr val="bg1"/>
                </a:solidFill>
              </a:rPr>
              <a:t>placa</a:t>
            </a:r>
            <a:r>
              <a:rPr lang="en-US" dirty="0" smtClean="0">
                <a:solidFill>
                  <a:schemeClr val="bg1"/>
                </a:solidFill>
              </a:rPr>
              <a:t> video, pot </a:t>
            </a:r>
            <a:r>
              <a:rPr lang="en-US" dirty="0" err="1" smtClean="0">
                <a:solidFill>
                  <a:schemeClr val="bg1"/>
                </a:solidFill>
              </a:rPr>
              <a:t>fi</a:t>
            </a:r>
            <a:r>
              <a:rPr lang="en-US" dirty="0" smtClean="0">
                <a:solidFill>
                  <a:schemeClr val="bg1"/>
                </a:solidFill>
              </a:rPr>
              <a:t> </a:t>
            </a:r>
            <a:r>
              <a:rPr lang="en-US" dirty="0" err="1" smtClean="0">
                <a:solidFill>
                  <a:schemeClr val="bg1"/>
                </a:solidFill>
              </a:rPr>
              <a:t>folosite</a:t>
            </a:r>
            <a:r>
              <a:rPr lang="en-US" dirty="0" smtClean="0">
                <a:solidFill>
                  <a:schemeClr val="bg1"/>
                </a:solidFill>
              </a:rPr>
              <a:t> </a:t>
            </a:r>
            <a:r>
              <a:rPr lang="en-US" dirty="0" err="1" smtClean="0">
                <a:solidFill>
                  <a:schemeClr val="bg1"/>
                </a:solidFill>
              </a:rPr>
              <a:t>programe</a:t>
            </a:r>
            <a:r>
              <a:rPr lang="en-US" dirty="0" smtClean="0">
                <a:solidFill>
                  <a:schemeClr val="bg1"/>
                </a:solidFill>
              </a:rPr>
              <a:t> de </a:t>
            </a:r>
            <a:r>
              <a:rPr lang="en-US" dirty="0" err="1" smtClean="0">
                <a:solidFill>
                  <a:schemeClr val="bg1"/>
                </a:solidFill>
              </a:rPr>
              <a:t>inregistrate</a:t>
            </a:r>
            <a:r>
              <a:rPr lang="en-US" dirty="0" smtClean="0">
                <a:solidFill>
                  <a:schemeClr val="bg1"/>
                </a:solidFill>
              </a:rPr>
              <a:t> </a:t>
            </a:r>
            <a:r>
              <a:rPr lang="en-US" dirty="0" err="1" smtClean="0">
                <a:solidFill>
                  <a:schemeClr val="bg1"/>
                </a:solidFill>
              </a:rPr>
              <a:t>si</a:t>
            </a:r>
            <a:r>
              <a:rPr lang="en-US" dirty="0" smtClean="0">
                <a:solidFill>
                  <a:schemeClr val="bg1"/>
                </a:solidFill>
              </a:rPr>
              <a:t> streaming ca </a:t>
            </a:r>
            <a:r>
              <a:rPr lang="en-US" dirty="0" err="1" smtClean="0">
                <a:solidFill>
                  <a:schemeClr val="bg1"/>
                </a:solidFill>
              </a:rPr>
              <a:t>Nvidia</a:t>
            </a:r>
            <a:r>
              <a:rPr lang="en-US" dirty="0" smtClean="0">
                <a:solidFill>
                  <a:schemeClr val="bg1"/>
                </a:solidFill>
              </a:rPr>
              <a:t> </a:t>
            </a:r>
            <a:r>
              <a:rPr lang="en-US" dirty="0" err="1" smtClean="0">
                <a:solidFill>
                  <a:schemeClr val="bg1"/>
                </a:solidFill>
              </a:rPr>
              <a:t>GeForce</a:t>
            </a:r>
            <a:r>
              <a:rPr lang="en-US" dirty="0" smtClean="0">
                <a:solidFill>
                  <a:schemeClr val="bg1"/>
                </a:solidFill>
              </a:rPr>
              <a:t> Experience.</a:t>
            </a:r>
            <a:endParaRPr lang="ro-RO"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Pixel Retro Games</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În cadrul acestui proiect promovăm jocurile retro care nu consumă multe resurse, sunt distractive și dispun de un grad ridicat de calitatate. Pixel World este optimizat la extrem, pentru a minimiza cerințele de rulare. Cum jocurile de tip RPG sunt cele mai complexe și mai interesante, numele echipei conține aceste inițiale dar în alta ordine(PRG).</a:t>
            </a:r>
          </a:p>
          <a:p>
            <a:endParaRPr lang="ro-RO"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Arhitectura</a:t>
            </a:r>
            <a:endParaRPr lang="ro-RO" dirty="0">
              <a:solidFill>
                <a:schemeClr val="bg1"/>
              </a:solidFill>
            </a:endParaRPr>
          </a:p>
        </p:txBody>
      </p:sp>
      <p:sp>
        <p:nvSpPr>
          <p:cNvPr id="3" name="Content Placeholder 2"/>
          <p:cNvSpPr>
            <a:spLocks noGrp="1"/>
          </p:cNvSpPr>
          <p:nvPr>
            <p:ph idx="1"/>
          </p:nvPr>
        </p:nvSpPr>
        <p:spPr/>
        <p:txBody>
          <a:bodyPr>
            <a:normAutofit lnSpcReduction="10000"/>
          </a:bodyPr>
          <a:lstStyle/>
          <a:p>
            <a:r>
              <a:rPr lang="ro-RO" dirty="0" smtClean="0">
                <a:solidFill>
                  <a:schemeClr val="bg1"/>
                </a:solidFill>
              </a:rPr>
              <a:t>Acest proiect a fost creat pe module: Shop, Menu, Duel Mode, Script Interpreter, Launcher.</a:t>
            </a:r>
          </a:p>
          <a:p>
            <a:r>
              <a:rPr lang="ro-RO" dirty="0" smtClean="0">
                <a:solidFill>
                  <a:schemeClr val="bg1"/>
                </a:solidFill>
              </a:rPr>
              <a:t>Fiecare modul este compus din mai multe clase, fiecărei clase fiindu-i atribuite anumite sarcini, totul fiind scris de la zero.</a:t>
            </a:r>
          </a:p>
          <a:p>
            <a:r>
              <a:rPr lang="ro-RO" dirty="0" smtClean="0">
                <a:solidFill>
                  <a:schemeClr val="bg1"/>
                </a:solidFill>
              </a:rPr>
              <a:t>Codul este ușor de modificat, elegant, respectând regulile din “The Pragmatic Programmer”.</a:t>
            </a:r>
            <a:endParaRPr lang="ro-RO"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De ce nu Unity?</a:t>
            </a:r>
            <a:endParaRPr lang="ro-RO" dirty="0">
              <a:solidFill>
                <a:schemeClr val="bg1"/>
              </a:solidFill>
            </a:endParaRPr>
          </a:p>
        </p:txBody>
      </p:sp>
      <p:sp>
        <p:nvSpPr>
          <p:cNvPr id="3" name="Content Placeholder 2"/>
          <p:cNvSpPr>
            <a:spLocks noGrp="1"/>
          </p:cNvSpPr>
          <p:nvPr>
            <p:ph idx="1"/>
          </p:nvPr>
        </p:nvSpPr>
        <p:spPr/>
        <p:txBody>
          <a:bodyPr>
            <a:normAutofit lnSpcReduction="10000"/>
          </a:bodyPr>
          <a:lstStyle/>
          <a:p>
            <a:r>
              <a:rPr lang="ro-RO" dirty="0" smtClean="0">
                <a:solidFill>
                  <a:schemeClr val="bg1"/>
                </a:solidFill>
              </a:rPr>
              <a:t>Pentru a dezvolta acest joc am folosit C++ și SDL1.2. De ce? Pentru ca un joc 2D nu are nevoie de un engine prefabricat ci poate fi scris odată cu jocul. Pentru că C++ este rapid și oferă programare orientată obiect. Pentru că această combinație de tehnologii este ușor de portat și întreținut, iar scrierea aplicației este înca interesantă, fiind nevoit să scriu cod, nu să folosesc tehnici Drag and Drop ca în alte engine-uri.</a:t>
            </a:r>
            <a:endParaRPr lang="ro-RO"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De ce?</a:t>
            </a:r>
            <a:endParaRPr lang="ro-RO"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ro-RO" dirty="0" smtClean="0">
                <a:solidFill>
                  <a:schemeClr val="bg1"/>
                </a:solidFill>
              </a:rPr>
              <a:t>Acest joc este creat pentru persoanele care apreciază jocurile retro și sunt dornice să exploreze o lume virtuala plină de provocări. Cerințele de rulare sunt minime, așa că poate fi portat pe sisteme mobile (Android, IOS, Nintendo Switch, etc.).</a:t>
            </a:r>
          </a:p>
          <a:p>
            <a:r>
              <a:rPr lang="ro-RO" dirty="0" smtClean="0">
                <a:solidFill>
                  <a:schemeClr val="bg1"/>
                </a:solidFill>
              </a:rPr>
              <a:t>Convingerea mea este că acest joc și-a atins scopul: poate spune o poveste complexă fară a deveni repetitiv, prezentând elemente diverse (lupte, puzzle-uri,dialoguri,etc.). Elementele vizuale și auditive sunt calitative și oferă o experiența unica jucătorului.</a:t>
            </a:r>
            <a:endParaRPr lang="ro-RO" dirty="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Ghid de instalare</a:t>
            </a:r>
            <a:endParaRPr lang="ro-RO"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ro-RO" dirty="0" smtClean="0">
                <a:solidFill>
                  <a:schemeClr val="bg1"/>
                </a:solidFill>
              </a:rPr>
              <a:t>Această versiune de joc a fost testată doar pe Windows 10. Se recomandă cel puțin 500 mb de RAM și un procesor de cel puțin 1,5-2 Ghz.</a:t>
            </a:r>
          </a:p>
          <a:p>
            <a:r>
              <a:rPr lang="ro-RO" dirty="0" smtClean="0">
                <a:solidFill>
                  <a:schemeClr val="bg1"/>
                </a:solidFill>
              </a:rPr>
              <a:t>Instalarea este foarte ușoara. Tot ce trebuie făcut este să fie dezarhivat proiectul în orice locație, iar pentru a porni jocul se va folosi Launcher.exe din folder-ul principal.</a:t>
            </a:r>
          </a:p>
          <a:p>
            <a:r>
              <a:rPr lang="ro-RO" dirty="0" smtClean="0">
                <a:solidFill>
                  <a:schemeClr val="bg1"/>
                </a:solidFill>
              </a:rPr>
              <a:t>În cazul în care setările au fost modificate, iar acum programul nu mai pornește, lansați </a:t>
            </a:r>
            <a:r>
              <a:rPr lang="ro-RO" smtClean="0">
                <a:solidFill>
                  <a:schemeClr val="bg1"/>
                </a:solidFill>
              </a:rPr>
              <a:t>reset-settings.bat</a:t>
            </a:r>
            <a:r>
              <a:rPr lang="ro-RO" smtClean="0">
                <a:solidFill>
                  <a:schemeClr val="bg1"/>
                </a:solidFill>
              </a:rPr>
              <a:t>.</a:t>
            </a:r>
            <a:endParaRPr lang="ro-RO" dirty="0" smtClean="0">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ro-RO"/>
          </a:p>
        </p:txBody>
      </p:sp>
      <p:sp>
        <p:nvSpPr>
          <p:cNvPr id="5" name="Title 4"/>
          <p:cNvSpPr>
            <a:spLocks noGrp="1"/>
          </p:cNvSpPr>
          <p:nvPr>
            <p:ph type="ctrTitle"/>
          </p:nvPr>
        </p:nvSpPr>
        <p:spPr/>
        <p:txBody>
          <a:bodyPr/>
          <a:lstStyle/>
          <a:p>
            <a:endParaRPr lang="ro-RO"/>
          </a:p>
        </p:txBody>
      </p:sp>
      <p:pic>
        <p:nvPicPr>
          <p:cNvPr id="6" name="Picture 5" descr="wallpaper.png"/>
          <p:cNvPicPr>
            <a:picLocks noChangeAspect="1"/>
          </p:cNvPicPr>
          <p:nvPr/>
        </p:nvPicPr>
        <p:blipFill>
          <a:blip r:embed="rId2">
            <a:lum bright="10000"/>
          </a:blip>
          <a:stretch>
            <a:fillRect/>
          </a:stretch>
        </p:blipFill>
        <p:spPr>
          <a:xfrm>
            <a:off x="0" y="0"/>
            <a:ext cx="9144000" cy="6858000"/>
          </a:xfrm>
          <a:prstGeom prst="rect">
            <a:avLst/>
          </a:prstGeom>
        </p:spPr>
      </p:pic>
      <p:sp>
        <p:nvSpPr>
          <p:cNvPr id="7" name="Title 1"/>
          <p:cNvSpPr txBox="1">
            <a:spLocks/>
          </p:cNvSpPr>
          <p:nvPr/>
        </p:nvSpPr>
        <p:spPr>
          <a:xfrm>
            <a:off x="838200" y="16002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o-RO" sz="4400" b="0" i="0" u="none" strike="noStrike" kern="1200" cap="none" spc="0" normalizeH="0" baseline="0" noProof="0" dirty="0" smtClean="0">
                <a:ln>
                  <a:noFill/>
                </a:ln>
                <a:solidFill>
                  <a:schemeClr val="bg1"/>
                </a:solidFill>
                <a:effectLst/>
                <a:uLnTx/>
                <a:uFillTx/>
                <a:latin typeface="+mj-lt"/>
                <a:ea typeface="+mj-ea"/>
                <a:cs typeface="+mj-cs"/>
              </a:rPr>
              <a:t>Vă mulțumesc pentru timpul acordat!</a:t>
            </a:r>
            <a:endParaRPr kumimoji="0" lang="ro-RO"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Subtitle 2"/>
          <p:cNvSpPr txBox="1">
            <a:spLocks/>
          </p:cNvSpPr>
          <p:nvPr/>
        </p:nvSpPr>
        <p:spPr>
          <a:xfrm>
            <a:off x="2971800" y="4953000"/>
            <a:ext cx="6400800" cy="1752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ro-RO" sz="3200" b="0" i="0" u="none" strike="noStrike" kern="1200" cap="none" spc="0" normalizeH="0" baseline="0" noProof="0" dirty="0" smtClean="0">
                <a:ln>
                  <a:noFill/>
                </a:ln>
                <a:solidFill>
                  <a:schemeClr val="bg1"/>
                </a:solidFill>
                <a:effectLst/>
                <a:uLnTx/>
                <a:uFillTx/>
                <a:latin typeface="+mn-lt"/>
                <a:ea typeface="+mn-ea"/>
                <a:cs typeface="+mn-cs"/>
              </a:rPr>
              <a:t>    “Keep it retro!”</a:t>
            </a:r>
            <a:endParaRPr kumimoji="0" lang="ro-RO"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Unelte folosite</a:t>
            </a:r>
            <a:endParaRPr lang="ro-RO" dirty="0">
              <a:solidFill>
                <a:schemeClr val="bg1"/>
              </a:solidFill>
            </a:endParaRPr>
          </a:p>
        </p:txBody>
      </p:sp>
      <p:sp>
        <p:nvSpPr>
          <p:cNvPr id="3" name="Content Placeholder 2"/>
          <p:cNvSpPr>
            <a:spLocks noGrp="1"/>
          </p:cNvSpPr>
          <p:nvPr>
            <p:ph idx="1"/>
          </p:nvPr>
        </p:nvSpPr>
        <p:spPr/>
        <p:txBody>
          <a:bodyPr>
            <a:normAutofit/>
          </a:bodyPr>
          <a:lstStyle/>
          <a:p>
            <a:r>
              <a:rPr lang="ro-RO" dirty="0" smtClean="0">
                <a:solidFill>
                  <a:schemeClr val="bg1"/>
                </a:solidFill>
              </a:rPr>
              <a:t>Codul este</a:t>
            </a:r>
            <a:r>
              <a:rPr lang="en-US" dirty="0" smtClean="0">
                <a:solidFill>
                  <a:schemeClr val="bg1"/>
                </a:solidFill>
              </a:rPr>
              <a:t> </a:t>
            </a:r>
            <a:r>
              <a:rPr lang="en-US" dirty="0" err="1" smtClean="0">
                <a:solidFill>
                  <a:schemeClr val="bg1"/>
                </a:solidFill>
              </a:rPr>
              <a:t>scris</a:t>
            </a:r>
            <a:r>
              <a:rPr lang="ro-RO" dirty="0" smtClean="0">
                <a:solidFill>
                  <a:schemeClr val="bg1"/>
                </a:solidFill>
              </a:rPr>
              <a:t> în C++, folosindu-se de SDL</a:t>
            </a:r>
            <a:r>
              <a:rPr lang="en-US" dirty="0" smtClean="0">
                <a:solidFill>
                  <a:schemeClr val="bg1"/>
                </a:solidFill>
              </a:rPr>
              <a:t> </a:t>
            </a:r>
            <a:r>
              <a:rPr lang="ro-RO" dirty="0" smtClean="0">
                <a:solidFill>
                  <a:schemeClr val="bg1"/>
                </a:solidFill>
              </a:rPr>
              <a:t>2 doar pentru manipularerea multimedia. Pentru a avea mai mult control am ales să îmi scriu propriul engine și să nu folosesc unul deja existent(Unity, Unreal).</a:t>
            </a:r>
          </a:p>
          <a:p>
            <a:r>
              <a:rPr lang="ro-RO" dirty="0" smtClean="0">
                <a:solidFill>
                  <a:schemeClr val="bg1"/>
                </a:solidFill>
              </a:rPr>
              <a:t>IDE-ul folosit este CodeBlocks.</a:t>
            </a:r>
            <a:endParaRPr lang="ro-RO"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Portabilitate</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Pixel World: The Cursed Dungeon poate fi portat pe Linux și Mac cu modificări minime în cod, fiind necesară doar o compilare adecvată pentru aceste sisteme de operare.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Grafica</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Cum am mai spus, grafica este una pixelată, 8-bit. Chiar dacă consumă puține resurse, își atinge scopul și menține atenția jucatorului în momentele cheie. Jocul este inspirat de primele jocuri RPG și recrează aceeași atmosferă.</a:t>
            </a:r>
            <a:endParaRPr lang="ro-RO"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0"/>
            <a:ext cx="8229600" cy="1143000"/>
          </a:xfrm>
        </p:spPr>
        <p:txBody>
          <a:bodyPr/>
          <a:lstStyle/>
          <a:p>
            <a:r>
              <a:rPr lang="ro-RO" dirty="0" smtClean="0">
                <a:solidFill>
                  <a:schemeClr val="bg1"/>
                </a:solidFill>
              </a:rPr>
              <a:t>Un NPC</a:t>
            </a:r>
            <a:endParaRPr lang="ro-RO" dirty="0">
              <a:solidFill>
                <a:schemeClr val="bg1"/>
              </a:solidFill>
            </a:endParaRPr>
          </a:p>
        </p:txBody>
      </p:sp>
      <p:pic>
        <p:nvPicPr>
          <p:cNvPr id="1029" name="Picture 5" descr="C:\Users\Alexx\Desktop\yukig.bmp"/>
          <p:cNvPicPr>
            <a:picLocks noChangeAspect="1" noChangeArrowheads="1"/>
          </p:cNvPicPr>
          <p:nvPr/>
        </p:nvPicPr>
        <p:blipFill>
          <a:blip r:embed="rId2"/>
          <a:srcRect/>
          <a:stretch>
            <a:fillRect/>
          </a:stretch>
        </p:blipFill>
        <p:spPr bwMode="auto">
          <a:xfrm>
            <a:off x="2895600" y="1524000"/>
            <a:ext cx="3048000" cy="3048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Story Mode</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Acest mod de joc îi permite utilizatorului să exploreze lumea virtuală pentru a urma firul poveștii. Astfel poate găsi si vorbi cu NPC, investiga elemente de pe hartă, interacționa cu puzzle-uri, cu uși blocate și multe altele.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1171</Words>
  <Application>Microsoft Office PowerPoint</Application>
  <PresentationFormat>On-screen Show (4:3)</PresentationFormat>
  <Paragraphs>88</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Slide 1</vt:lpstr>
      <vt:lpstr>Motto</vt:lpstr>
      <vt:lpstr>Descriere</vt:lpstr>
      <vt:lpstr>Arhitectura</vt:lpstr>
      <vt:lpstr>Unelte folosite</vt:lpstr>
      <vt:lpstr>Portabilitate</vt:lpstr>
      <vt:lpstr>Grafica</vt:lpstr>
      <vt:lpstr>Un NPC</vt:lpstr>
      <vt:lpstr>Story Mode</vt:lpstr>
      <vt:lpstr>Slide 10</vt:lpstr>
      <vt:lpstr>Screenshot</vt:lpstr>
      <vt:lpstr>Skeptic Vision</vt:lpstr>
      <vt:lpstr>Slide 13</vt:lpstr>
      <vt:lpstr>Slide 14</vt:lpstr>
      <vt:lpstr>Magazinul</vt:lpstr>
      <vt:lpstr>Slide 16</vt:lpstr>
      <vt:lpstr>Slide 17</vt:lpstr>
      <vt:lpstr>Slide 18</vt:lpstr>
      <vt:lpstr>Slide 19</vt:lpstr>
      <vt:lpstr>Ghicitori</vt:lpstr>
      <vt:lpstr>Slide 21</vt:lpstr>
      <vt:lpstr>Slide 22</vt:lpstr>
      <vt:lpstr>Luptele</vt:lpstr>
      <vt:lpstr>Slide 24</vt:lpstr>
      <vt:lpstr>Slide 25</vt:lpstr>
      <vt:lpstr>Slide 26</vt:lpstr>
      <vt:lpstr>Duel Mode</vt:lpstr>
      <vt:lpstr>Slide 28</vt:lpstr>
      <vt:lpstr>Sistemul de chei</vt:lpstr>
      <vt:lpstr>Jurnalul</vt:lpstr>
      <vt:lpstr>Slide 31</vt:lpstr>
      <vt:lpstr>Inventarul</vt:lpstr>
      <vt:lpstr>Slide 33</vt:lpstr>
      <vt:lpstr>Slide 34</vt:lpstr>
      <vt:lpstr>Ce e nou?</vt:lpstr>
      <vt:lpstr>Suport pentru controller</vt:lpstr>
      <vt:lpstr>Slide 37</vt:lpstr>
      <vt:lpstr>Accelerare Hardware</vt:lpstr>
      <vt:lpstr>Pixel Retro Games</vt:lpstr>
      <vt:lpstr>De ce nu Unity?</vt:lpstr>
      <vt:lpstr>De ce?</vt:lpstr>
      <vt:lpstr>Ghid de instalare</vt:lpstr>
      <vt:lpstr>Slide 43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 World: The Cursed Dungeon</dc:title>
  <dc:creator>Alexandru Cioltan</dc:creator>
  <cp:lastModifiedBy>Alexandru Cioltan</cp:lastModifiedBy>
  <cp:revision>59</cp:revision>
  <dcterms:created xsi:type="dcterms:W3CDTF">2006-08-16T00:00:00Z</dcterms:created>
  <dcterms:modified xsi:type="dcterms:W3CDTF">2017-07-18T09:01:27Z</dcterms:modified>
</cp:coreProperties>
</file>