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12" r:id="rId7"/>
    <p:sldId id="314" r:id="rId8"/>
    <p:sldId id="315" r:id="rId9"/>
    <p:sldId id="311" r:id="rId10"/>
    <p:sldId id="319" r:id="rId11"/>
    <p:sldId id="308" r:id="rId12"/>
    <p:sldId id="305" r:id="rId13"/>
    <p:sldId id="318" r:id="rId14"/>
    <p:sldId id="309"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19" autoAdjust="0"/>
  </p:normalViewPr>
  <p:slideViewPr>
    <p:cSldViewPr snapToGrid="0">
      <p:cViewPr varScale="1">
        <p:scale>
          <a:sx n="81" d="100"/>
          <a:sy n="81" d="100"/>
        </p:scale>
        <p:origin x="64" y="1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Thriftwood" userId="7a521da2c82f4cd4" providerId="LiveId" clId="{12D48D19-33C4-4D82-AD2E-47FAA98BAAA1}"/>
    <pc:docChg chg="modSld">
      <pc:chgData name="Laura Thriftwood" userId="7a521da2c82f4cd4" providerId="LiveId" clId="{12D48D19-33C4-4D82-AD2E-47FAA98BAAA1}" dt="2021-12-14T03:57:44.855" v="0" actId="1076"/>
      <pc:docMkLst>
        <pc:docMk/>
      </pc:docMkLst>
      <pc:sldChg chg="modSp mod">
        <pc:chgData name="Laura Thriftwood" userId="7a521da2c82f4cd4" providerId="LiveId" clId="{12D48D19-33C4-4D82-AD2E-47FAA98BAAA1}" dt="2021-12-14T03:57:44.855" v="0" actId="1076"/>
        <pc:sldMkLst>
          <pc:docMk/>
          <pc:sldMk cId="3221565754" sldId="309"/>
        </pc:sldMkLst>
        <pc:spChg chg="mod">
          <ac:chgData name="Laura Thriftwood" userId="7a521da2c82f4cd4" providerId="LiveId" clId="{12D48D19-33C4-4D82-AD2E-47FAA98BAAA1}" dt="2021-12-14T03:57:44.855" v="0" actId="1076"/>
          <ac:spMkLst>
            <pc:docMk/>
            <pc:sldMk cId="3221565754" sldId="309"/>
            <ac:spMk id="3" creationId="{0E4A63AF-D69A-4B3D-A97E-F02A543A6B7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A6 Project Presentation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Laura Thriftwood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90CD4FC7-360B-4B3E-8547-955860EBF718}"/>
              </a:ext>
            </a:extLst>
          </p:cNvPr>
          <p:cNvSpPr txBox="1"/>
          <p:nvPr/>
        </p:nvSpPr>
        <p:spPr>
          <a:xfrm>
            <a:off x="968361" y="4608576"/>
            <a:ext cx="6096654" cy="923330"/>
          </a:xfrm>
          <a:prstGeom prst="rect">
            <a:avLst/>
          </a:prstGeom>
          <a:solidFill>
            <a:schemeClr val="bg1">
              <a:lumMod val="85000"/>
              <a:lumOff val="15000"/>
            </a:schemeClr>
          </a:solidFill>
        </p:spPr>
        <p:txBody>
          <a:bodyPr wrap="square">
            <a:spAutoFit/>
          </a:bodyPr>
          <a:lstStyle/>
          <a:p>
            <a:pPr>
              <a:buFont typeface="Wingdings" panose="05000000000000000000" pitchFamily="2" charset="2"/>
              <a:buChar char="v"/>
            </a:pPr>
            <a:r>
              <a:rPr lang="en-US" dirty="0"/>
              <a:t> Salt Lake County, Utah</a:t>
            </a:r>
          </a:p>
          <a:p>
            <a:pPr>
              <a:buFont typeface="Wingdings" panose="05000000000000000000" pitchFamily="2" charset="2"/>
              <a:buChar char="v"/>
            </a:pPr>
            <a:r>
              <a:rPr lang="en-US" dirty="0"/>
              <a:t> 742 square miles</a:t>
            </a:r>
          </a:p>
          <a:p>
            <a:pPr>
              <a:buFont typeface="Wingdings" panose="05000000000000000000" pitchFamily="2" charset="2"/>
              <a:buChar char="v"/>
            </a:pPr>
            <a:r>
              <a:rPr lang="en-US" dirty="0"/>
              <a:t> 1,185,238 population (2020 Census)</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1F3F11-FDDD-4CD8-AB44-B794E3A67DF2}"/>
              </a:ext>
            </a:extLst>
          </p:cNvPr>
          <p:cNvSpPr>
            <a:spLocks noGrp="1"/>
          </p:cNvSpPr>
          <p:nvPr>
            <p:ph type="title"/>
          </p:nvPr>
        </p:nvSpPr>
        <p:spPr>
          <a:xfrm>
            <a:off x="492370" y="516836"/>
            <a:ext cx="3084844" cy="1961086"/>
          </a:xfrm>
        </p:spPr>
        <p:txBody>
          <a:bodyPr>
            <a:normAutofit/>
          </a:bodyPr>
          <a:lstStyle/>
          <a:p>
            <a:r>
              <a:rPr lang="en-US" sz="2400" dirty="0">
                <a:solidFill>
                  <a:srgbClr val="FFFFFF"/>
                </a:solidFill>
              </a:rPr>
              <a:t>Two-Sample Z-Test to Compare Population Means</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25F0D1-90FC-4F18-983A-BBB1139C7A5C}"/>
              </a:ext>
            </a:extLst>
          </p:cNvPr>
          <p:cNvSpPr>
            <a:spLocks noGrp="1"/>
          </p:cNvSpPr>
          <p:nvPr>
            <p:ph idx="1"/>
          </p:nvPr>
        </p:nvSpPr>
        <p:spPr>
          <a:xfrm>
            <a:off x="571751" y="2799654"/>
            <a:ext cx="3211431" cy="3189665"/>
          </a:xfrm>
        </p:spPr>
        <p:txBody>
          <a:bodyPr>
            <a:normAutofit/>
          </a:bodyPr>
          <a:lstStyle/>
          <a:p>
            <a:pPr>
              <a:buFont typeface="Wingdings" panose="05000000000000000000" pitchFamily="2" charset="2"/>
              <a:buChar char="v"/>
            </a:pPr>
            <a:r>
              <a:rPr lang="en-US" sz="1800" dirty="0">
                <a:solidFill>
                  <a:srgbClr val="FFFFFF"/>
                </a:solidFill>
              </a:rPr>
              <a:t> populations are independent</a:t>
            </a:r>
          </a:p>
          <a:p>
            <a:pPr>
              <a:buFont typeface="Wingdings" panose="05000000000000000000" pitchFamily="2" charset="2"/>
              <a:buChar char="v"/>
            </a:pPr>
            <a:r>
              <a:rPr lang="en-US" sz="1800" dirty="0">
                <a:solidFill>
                  <a:srgbClr val="FFFFFF"/>
                </a:solidFill>
              </a:rPr>
              <a:t> does not require assumption of equal variances</a:t>
            </a:r>
          </a:p>
          <a:p>
            <a:pPr>
              <a:buFont typeface="Wingdings" panose="05000000000000000000" pitchFamily="2" charset="2"/>
              <a:buChar char="v"/>
            </a:pPr>
            <a:r>
              <a:rPr lang="en-US" sz="1800" dirty="0">
                <a:solidFill>
                  <a:srgbClr val="FFFFFF"/>
                </a:solidFill>
              </a:rPr>
              <a:t> large sample sizes (&gt;30) for both populations</a:t>
            </a:r>
          </a:p>
          <a:p>
            <a:pPr>
              <a:buFont typeface="Wingdings" panose="05000000000000000000" pitchFamily="2" charset="2"/>
              <a:buChar char="v"/>
            </a:pPr>
            <a:endParaRPr lang="en-US" sz="1800" dirty="0">
              <a:solidFill>
                <a:srgbClr val="FFFFFF"/>
              </a:solidFill>
            </a:endParaRPr>
          </a:p>
        </p:txBody>
      </p:sp>
      <p:pic>
        <p:nvPicPr>
          <p:cNvPr id="7" name="Picture 6" descr="Chart, histogram&#10;&#10;Description automatically generated">
            <a:extLst>
              <a:ext uri="{FF2B5EF4-FFF2-40B4-BE49-F238E27FC236}">
                <a16:creationId xmlns:a16="http://schemas.microsoft.com/office/drawing/2014/main" id="{6C7205BD-62A2-465B-B624-98E136A5A73A}"/>
              </a:ext>
            </a:extLst>
          </p:cNvPr>
          <p:cNvPicPr>
            <a:picLocks noChangeAspect="1"/>
          </p:cNvPicPr>
          <p:nvPr/>
        </p:nvPicPr>
        <p:blipFill>
          <a:blip r:embed="rId2"/>
          <a:stretch>
            <a:fillRect/>
          </a:stretch>
        </p:blipFill>
        <p:spPr>
          <a:xfrm>
            <a:off x="9126807" y="141280"/>
            <a:ext cx="2834480" cy="2078618"/>
          </a:xfrm>
          <a:prstGeom prst="rect">
            <a:avLst/>
          </a:prstGeom>
        </p:spPr>
      </p:pic>
      <p:sp>
        <p:nvSpPr>
          <p:cNvPr id="11" name="Content Placeholder 5">
            <a:extLst>
              <a:ext uri="{FF2B5EF4-FFF2-40B4-BE49-F238E27FC236}">
                <a16:creationId xmlns:a16="http://schemas.microsoft.com/office/drawing/2014/main" id="{5EE58E63-1A2C-4E30-A964-CD422D9AE1A3}"/>
              </a:ext>
            </a:extLst>
          </p:cNvPr>
          <p:cNvSpPr txBox="1">
            <a:spLocks/>
          </p:cNvSpPr>
          <p:nvPr/>
        </p:nvSpPr>
        <p:spPr>
          <a:xfrm>
            <a:off x="6725125" y="334128"/>
            <a:ext cx="2286000" cy="1828800"/>
          </a:xfrm>
          <a:prstGeom prst="rect">
            <a:avLst/>
          </a:prstGeom>
          <a:solidFill>
            <a:srgbClr val="FFFF00">
              <a:alpha val="20000"/>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B: Post-Covid</a:t>
            </a:r>
          </a:p>
          <a:p>
            <a:pPr>
              <a:spcBef>
                <a:spcPts val="600"/>
              </a:spcBef>
            </a:pPr>
            <a:r>
              <a:rPr lang="en-US" dirty="0"/>
              <a:t>n = 616</a:t>
            </a:r>
          </a:p>
          <a:p>
            <a:pPr>
              <a:spcBef>
                <a:spcPts val="600"/>
              </a:spcBef>
            </a:pPr>
            <a:r>
              <a:rPr lang="en-US" dirty="0"/>
              <a:t>mean = 56.25</a:t>
            </a:r>
          </a:p>
          <a:p>
            <a:pPr>
              <a:spcBef>
                <a:spcPts val="600"/>
              </a:spcBef>
            </a:pPr>
            <a:r>
              <a:rPr lang="en-US" dirty="0" err="1"/>
              <a:t>st.dev</a:t>
            </a:r>
            <a:r>
              <a:rPr lang="en-US" dirty="0"/>
              <a:t>. = 18.4</a:t>
            </a:r>
          </a:p>
          <a:p>
            <a:endParaRPr lang="en-US" dirty="0"/>
          </a:p>
        </p:txBody>
      </p:sp>
      <p:sp>
        <p:nvSpPr>
          <p:cNvPr id="13" name="Content Placeholder 3">
            <a:extLst>
              <a:ext uri="{FF2B5EF4-FFF2-40B4-BE49-F238E27FC236}">
                <a16:creationId xmlns:a16="http://schemas.microsoft.com/office/drawing/2014/main" id="{24232131-6070-4E29-9644-6B2457E28258}"/>
              </a:ext>
            </a:extLst>
          </p:cNvPr>
          <p:cNvSpPr txBox="1">
            <a:spLocks/>
          </p:cNvSpPr>
          <p:nvPr/>
        </p:nvSpPr>
        <p:spPr>
          <a:xfrm>
            <a:off x="4272298" y="334128"/>
            <a:ext cx="2286000" cy="1828800"/>
          </a:xfrm>
          <a:prstGeom prst="rect">
            <a:avLst/>
          </a:prstGeom>
          <a:solidFill>
            <a:srgbClr val="008080">
              <a:alpha val="14902"/>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A: Pre-Covid</a:t>
            </a:r>
          </a:p>
          <a:p>
            <a:pPr>
              <a:spcBef>
                <a:spcPts val="600"/>
              </a:spcBef>
            </a:pPr>
            <a:r>
              <a:rPr lang="en-US" dirty="0"/>
              <a:t>n = 1827</a:t>
            </a:r>
          </a:p>
          <a:p>
            <a:pPr>
              <a:spcBef>
                <a:spcPts val="600"/>
              </a:spcBef>
            </a:pPr>
            <a:r>
              <a:rPr lang="en-US" dirty="0"/>
              <a:t>mean = 74.32</a:t>
            </a:r>
          </a:p>
          <a:p>
            <a:pPr>
              <a:spcBef>
                <a:spcPts val="600"/>
              </a:spcBef>
            </a:pPr>
            <a:r>
              <a:rPr lang="en-US" dirty="0" err="1"/>
              <a:t>st.dev</a:t>
            </a:r>
            <a:r>
              <a:rPr lang="en-US" dirty="0"/>
              <a:t>. = 27.62</a:t>
            </a:r>
          </a:p>
        </p:txBody>
      </p:sp>
      <p:sp>
        <p:nvSpPr>
          <p:cNvPr id="18" name="Content Placeholder 2">
            <a:extLst>
              <a:ext uri="{FF2B5EF4-FFF2-40B4-BE49-F238E27FC236}">
                <a16:creationId xmlns:a16="http://schemas.microsoft.com/office/drawing/2014/main" id="{C646B390-17AD-40FA-9EDB-C4A8456940F7}"/>
              </a:ext>
            </a:extLst>
          </p:cNvPr>
          <p:cNvSpPr txBox="1">
            <a:spLocks/>
          </p:cNvSpPr>
          <p:nvPr/>
        </p:nvSpPr>
        <p:spPr>
          <a:xfrm>
            <a:off x="4457984" y="2834974"/>
            <a:ext cx="7348165" cy="375027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400" dirty="0"/>
              <a:t>The null hypothesis is defined as </a:t>
            </a:r>
          </a:p>
          <a:p>
            <a:pPr marL="0" indent="0" algn="ctr">
              <a:buFont typeface="Calibri" panose="020F0502020204030204" pitchFamily="34" charset="0"/>
              <a:buNone/>
            </a:pPr>
            <a:r>
              <a:rPr lang="en-US" sz="1800" dirty="0">
                <a:latin typeface="Franklin Gothic Book" panose="020B0503020102020204" pitchFamily="34" charset="0"/>
              </a:rPr>
              <a:t> H</a:t>
            </a:r>
            <a:r>
              <a:rPr lang="en-US" sz="1800" baseline="-25000" dirty="0">
                <a:latin typeface="Franklin Gothic Book" panose="020B0503020102020204" pitchFamily="34" charset="0"/>
              </a:rPr>
              <a:t>0 </a:t>
            </a:r>
            <a:r>
              <a:rPr lang="en-US" sz="1800" dirty="0">
                <a:latin typeface="Franklin Gothic Book" panose="020B0503020102020204" pitchFamily="34" charset="0"/>
              </a:rPr>
              <a:t>: µ</a:t>
            </a:r>
            <a:r>
              <a:rPr lang="en-US" sz="1800" baseline="-25000" dirty="0">
                <a:latin typeface="Franklin Gothic Book" panose="020B0503020102020204" pitchFamily="34" charset="0"/>
              </a:rPr>
              <a:t>A</a:t>
            </a:r>
            <a:r>
              <a:rPr lang="en-US" sz="1800" dirty="0">
                <a:latin typeface="Franklin Gothic Book" panose="020B0503020102020204" pitchFamily="34" charset="0"/>
              </a:rPr>
              <a:t> =  µ</a:t>
            </a:r>
            <a:r>
              <a:rPr lang="en-US" sz="1800" baseline="-25000" dirty="0">
                <a:latin typeface="Franklin Gothic Book" panose="020B0503020102020204" pitchFamily="34" charset="0"/>
              </a:rPr>
              <a:t>B</a:t>
            </a:r>
          </a:p>
          <a:p>
            <a:pPr marL="0" indent="0">
              <a:buFont typeface="Calibri" panose="020F0502020204030204" pitchFamily="34" charset="0"/>
              <a:buNone/>
            </a:pPr>
            <a:r>
              <a:rPr lang="en-US" sz="1400" dirty="0"/>
              <a:t>The alternative hypothesis is defined as</a:t>
            </a:r>
          </a:p>
          <a:p>
            <a:pPr indent="0" algn="ctr">
              <a:spcAft>
                <a:spcPts val="1200"/>
              </a:spcAft>
              <a:buFont typeface="Calibri" panose="020F0502020204030204" pitchFamily="34" charset="0"/>
              <a:buNone/>
            </a:pPr>
            <a:r>
              <a:rPr lang="en-US" sz="1800" dirty="0"/>
              <a:t>H</a:t>
            </a:r>
            <a:r>
              <a:rPr lang="en-US" sz="1800" baseline="-25000" dirty="0"/>
              <a:t>1 </a:t>
            </a:r>
            <a:r>
              <a:rPr lang="en-US" sz="1800" dirty="0"/>
              <a:t>: µ</a:t>
            </a:r>
            <a:r>
              <a:rPr lang="en-US" sz="1800" baseline="-25000" dirty="0"/>
              <a:t>A</a:t>
            </a:r>
            <a:r>
              <a:rPr lang="en-US" sz="1800" dirty="0"/>
              <a:t> ≠ µ</a:t>
            </a:r>
            <a:r>
              <a:rPr lang="en-US" sz="1800" baseline="-25000" dirty="0"/>
              <a:t>B</a:t>
            </a:r>
          </a:p>
          <a:p>
            <a:pPr indent="0" algn="ctr">
              <a:spcAft>
                <a:spcPts val="1200"/>
              </a:spcAft>
              <a:buFont typeface="Calibri" panose="020F0502020204030204" pitchFamily="34" charset="0"/>
              <a:buNone/>
            </a:pPr>
            <a:r>
              <a:rPr lang="en-US" sz="1800" baseline="-25000" dirty="0"/>
              <a:t>------------------------------------------------------------------------------------------------------------------------------------------------------------------------------------------------------</a:t>
            </a:r>
          </a:p>
          <a:p>
            <a:pPr marL="0" indent="0" algn="ctr">
              <a:buFont typeface="Calibri" panose="020F0502020204030204" pitchFamily="34" charset="0"/>
              <a:buNone/>
            </a:pPr>
            <a:r>
              <a:rPr lang="en-US" sz="1800" b="1" dirty="0"/>
              <a:t>Z Statistic: 15.1406</a:t>
            </a:r>
            <a:endParaRPr lang="en-US" sz="1800" b="1" baseline="-25000" dirty="0"/>
          </a:p>
          <a:p>
            <a:pPr marL="0" indent="0" algn="ctr">
              <a:buFont typeface="Calibri" panose="020F0502020204030204" pitchFamily="34" charset="0"/>
              <a:buNone/>
            </a:pPr>
            <a:r>
              <a:rPr lang="en-US" sz="1800" b="1" dirty="0"/>
              <a:t>P-Value: 8.7436e-52</a:t>
            </a:r>
            <a:endParaRPr lang="en-US" sz="1800" dirty="0"/>
          </a:p>
          <a:p>
            <a:pPr indent="0">
              <a:spcAft>
                <a:spcPts val="1200"/>
              </a:spcAft>
              <a:buFont typeface="Calibri" panose="020F0502020204030204" pitchFamily="34" charset="0"/>
              <a:buNone/>
            </a:pPr>
            <a:r>
              <a:rPr lang="en-US" sz="1500" dirty="0"/>
              <a:t>At a significance level of 0.05, we reject the null hypothesis that the two population means are equal. There is enough evidence </a:t>
            </a:r>
            <a:endParaRPr lang="en-US" sz="1500" baseline="-25000" dirty="0"/>
          </a:p>
          <a:p>
            <a:pPr indent="0" algn="ctr">
              <a:spcAft>
                <a:spcPts val="1200"/>
              </a:spcAft>
              <a:buFont typeface="Calibri" panose="020F0502020204030204" pitchFamily="34" charset="0"/>
              <a:buNone/>
            </a:pPr>
            <a:endParaRPr lang="en-US" sz="1800" baseline="-25000" dirty="0"/>
          </a:p>
          <a:p>
            <a:pPr indent="0" algn="ctr">
              <a:spcAft>
                <a:spcPts val="1200"/>
              </a:spcAft>
              <a:buFont typeface="Calibri" panose="020F0502020204030204" pitchFamily="34" charset="0"/>
              <a:buNone/>
            </a:pPr>
            <a:endParaRPr lang="en-US" sz="1800" baseline="-25000" dirty="0"/>
          </a:p>
        </p:txBody>
      </p:sp>
    </p:spTree>
    <p:extLst>
      <p:ext uri="{BB962C8B-B14F-4D97-AF65-F5344CB8AC3E}">
        <p14:creationId xmlns:p14="http://schemas.microsoft.com/office/powerpoint/2010/main" val="3607808116"/>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64BB-EAB3-49CA-9BE8-96F2492DD996}"/>
              </a:ext>
            </a:extLst>
          </p:cNvPr>
          <p:cNvSpPr>
            <a:spLocks noGrp="1"/>
          </p:cNvSpPr>
          <p:nvPr>
            <p:ph type="title"/>
          </p:nvPr>
        </p:nvSpPr>
        <p:spPr/>
        <p:txBody>
          <a:bodyPr/>
          <a:lstStyle/>
          <a:p>
            <a:r>
              <a:rPr lang="en-US" dirty="0"/>
              <a:t>Additional Analysis – </a:t>
            </a:r>
            <a:br>
              <a:rPr lang="en-US" dirty="0"/>
            </a:br>
            <a:r>
              <a:rPr lang="en-US" dirty="0"/>
              <a:t>KABCO Crash Severity</a:t>
            </a:r>
          </a:p>
        </p:txBody>
      </p:sp>
      <p:pic>
        <p:nvPicPr>
          <p:cNvPr id="5" name="Content Placeholder 4" descr="Chart&#10;&#10;Description automatically generated">
            <a:extLst>
              <a:ext uri="{FF2B5EF4-FFF2-40B4-BE49-F238E27FC236}">
                <a16:creationId xmlns:a16="http://schemas.microsoft.com/office/drawing/2014/main" id="{52D142EC-505E-475D-B4CD-3948856EFA60}"/>
              </a:ext>
            </a:extLst>
          </p:cNvPr>
          <p:cNvPicPr>
            <a:picLocks noGrp="1" noChangeAspect="1"/>
          </p:cNvPicPr>
          <p:nvPr>
            <p:ph idx="1"/>
          </p:nvPr>
        </p:nvPicPr>
        <p:blipFill>
          <a:blip r:embed="rId2"/>
          <a:stretch>
            <a:fillRect/>
          </a:stretch>
        </p:blipFill>
        <p:spPr>
          <a:xfrm>
            <a:off x="5733642" y="2040755"/>
            <a:ext cx="5469185" cy="3969495"/>
          </a:xfrm>
        </p:spPr>
      </p:pic>
      <p:graphicFrame>
        <p:nvGraphicFramePr>
          <p:cNvPr id="6" name="Table 5">
            <a:extLst>
              <a:ext uri="{FF2B5EF4-FFF2-40B4-BE49-F238E27FC236}">
                <a16:creationId xmlns:a16="http://schemas.microsoft.com/office/drawing/2014/main" id="{75F9866C-974A-417E-9D00-1C6DFA9AEFA1}"/>
              </a:ext>
            </a:extLst>
          </p:cNvPr>
          <p:cNvGraphicFramePr>
            <a:graphicFrameLocks noGrp="1"/>
          </p:cNvGraphicFramePr>
          <p:nvPr>
            <p:extLst>
              <p:ext uri="{D42A27DB-BD31-4B8C-83A1-F6EECF244321}">
                <p14:modId xmlns:p14="http://schemas.microsoft.com/office/powerpoint/2010/main" val="1848102727"/>
              </p:ext>
            </p:extLst>
          </p:nvPr>
        </p:nvGraphicFramePr>
        <p:xfrm>
          <a:off x="810794" y="2534384"/>
          <a:ext cx="4498293" cy="2593404"/>
        </p:xfrm>
        <a:graphic>
          <a:graphicData uri="http://schemas.openxmlformats.org/drawingml/2006/table">
            <a:tbl>
              <a:tblPr/>
              <a:tblGrid>
                <a:gridCol w="1928482">
                  <a:extLst>
                    <a:ext uri="{9D8B030D-6E8A-4147-A177-3AD203B41FA5}">
                      <a16:colId xmlns:a16="http://schemas.microsoft.com/office/drawing/2014/main" val="3173363434"/>
                    </a:ext>
                  </a:extLst>
                </a:gridCol>
                <a:gridCol w="1291148">
                  <a:extLst>
                    <a:ext uri="{9D8B030D-6E8A-4147-A177-3AD203B41FA5}">
                      <a16:colId xmlns:a16="http://schemas.microsoft.com/office/drawing/2014/main" val="1572285951"/>
                    </a:ext>
                  </a:extLst>
                </a:gridCol>
                <a:gridCol w="1278663">
                  <a:extLst>
                    <a:ext uri="{9D8B030D-6E8A-4147-A177-3AD203B41FA5}">
                      <a16:colId xmlns:a16="http://schemas.microsoft.com/office/drawing/2014/main" val="4118456141"/>
                    </a:ext>
                  </a:extLst>
                </a:gridCol>
              </a:tblGrid>
              <a:tr h="631596">
                <a:tc>
                  <a:txBody>
                    <a:bodyPr/>
                    <a:lstStyle/>
                    <a:p>
                      <a:pPr algn="r" fontAlgn="ctr"/>
                      <a:endParaRPr lang="en-US" sz="14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1" dirty="0" err="1">
                          <a:effectLst/>
                        </a:rPr>
                        <a:t>pre_covid</a:t>
                      </a:r>
                      <a:endParaRPr lang="en-US" sz="14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effectLst/>
                        </a:rPr>
                        <a:t>post_covid</a:t>
                      </a:r>
                      <a:endParaRPr lang="en-US" sz="14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344947"/>
                  </a:ext>
                </a:extLst>
              </a:tr>
              <a:tr h="360912">
                <a:tc>
                  <a:txBody>
                    <a:bodyPr/>
                    <a:lstStyle/>
                    <a:p>
                      <a:pPr algn="r" fontAlgn="ctr"/>
                      <a:r>
                        <a:rPr lang="en-US" sz="1400" b="1" dirty="0">
                          <a:effectLst/>
                        </a:rPr>
                        <a:t>No injury/PDO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l" fontAlgn="ctr"/>
                      <a:r>
                        <a:rPr lang="en-US" sz="1400" dirty="0">
                          <a:effectLst/>
                        </a:rPr>
                        <a:t>0.697835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l" fontAlgn="ctr"/>
                      <a:r>
                        <a:rPr lang="en-US" sz="1400">
                          <a:effectLst/>
                        </a:rPr>
                        <a:t>0.684071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179689332"/>
                  </a:ext>
                </a:extLst>
              </a:tr>
              <a:tr h="360912">
                <a:tc>
                  <a:txBody>
                    <a:bodyPr/>
                    <a:lstStyle/>
                    <a:p>
                      <a:pPr algn="r" fontAlgn="ctr"/>
                      <a:r>
                        <a:rPr lang="en-US" sz="1400" b="1" dirty="0">
                          <a:effectLst/>
                        </a:rPr>
                        <a:t>Possible Injury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dirty="0">
                          <a:effectLst/>
                        </a:rPr>
                        <a:t>0.184558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a:effectLst/>
                        </a:rPr>
                        <a:t>0.182238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47722311"/>
                  </a:ext>
                </a:extLst>
              </a:tr>
              <a:tr h="360912">
                <a:tc>
                  <a:txBody>
                    <a:bodyPr/>
                    <a:lstStyle/>
                    <a:p>
                      <a:pPr algn="r" fontAlgn="ctr"/>
                      <a:r>
                        <a:rPr lang="en-US" sz="1400" b="1">
                          <a:effectLst/>
                        </a:rPr>
                        <a:t>Suspected Minor Injury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l" fontAlgn="ctr"/>
                      <a:r>
                        <a:rPr lang="en-US" sz="1400">
                          <a:effectLst/>
                        </a:rPr>
                        <a:t>0.098791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l" fontAlgn="ctr"/>
                      <a:r>
                        <a:rPr lang="en-US" sz="1400" dirty="0">
                          <a:effectLst/>
                        </a:rPr>
                        <a:t>0.110370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956865519"/>
                  </a:ext>
                </a:extLst>
              </a:tr>
              <a:tr h="360912">
                <a:tc>
                  <a:txBody>
                    <a:bodyPr/>
                    <a:lstStyle/>
                    <a:p>
                      <a:pPr algn="r" fontAlgn="ctr"/>
                      <a:r>
                        <a:rPr lang="en-US" sz="1400" b="1">
                          <a:effectLst/>
                        </a:rPr>
                        <a:t>Suspected Serious Injury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a:effectLst/>
                        </a:rPr>
                        <a:t>0.016297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400" dirty="0">
                          <a:effectLst/>
                        </a:rPr>
                        <a:t>0.019800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08994373"/>
                  </a:ext>
                </a:extLst>
              </a:tr>
              <a:tr h="360912">
                <a:tc>
                  <a:txBody>
                    <a:bodyPr/>
                    <a:lstStyle/>
                    <a:p>
                      <a:pPr algn="r" fontAlgn="ctr"/>
                      <a:r>
                        <a:rPr lang="en-US" sz="1400" b="1" dirty="0">
                          <a:effectLst/>
                        </a:rPr>
                        <a:t>Fatal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l" fontAlgn="ctr"/>
                      <a:r>
                        <a:rPr lang="en-US" sz="1400">
                          <a:effectLst/>
                        </a:rPr>
                        <a:t>0.002519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l" fontAlgn="ctr"/>
                      <a:r>
                        <a:rPr lang="en-US" sz="1400" dirty="0">
                          <a:effectLst/>
                        </a:rPr>
                        <a:t>0.003521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573562868"/>
                  </a:ext>
                </a:extLst>
              </a:tr>
            </a:tbl>
          </a:graphicData>
        </a:graphic>
      </p:graphicFrame>
      <p:sp>
        <p:nvSpPr>
          <p:cNvPr id="3" name="TextBox 2">
            <a:extLst>
              <a:ext uri="{FF2B5EF4-FFF2-40B4-BE49-F238E27FC236}">
                <a16:creationId xmlns:a16="http://schemas.microsoft.com/office/drawing/2014/main" id="{0E4A63AF-D69A-4B3D-A97E-F02A543A6B77}"/>
              </a:ext>
            </a:extLst>
          </p:cNvPr>
          <p:cNvSpPr txBox="1"/>
          <p:nvPr/>
        </p:nvSpPr>
        <p:spPr>
          <a:xfrm>
            <a:off x="917613" y="5376346"/>
            <a:ext cx="4391474" cy="738664"/>
          </a:xfrm>
          <a:prstGeom prst="rect">
            <a:avLst/>
          </a:prstGeom>
          <a:noFill/>
        </p:spPr>
        <p:txBody>
          <a:bodyPr wrap="square" rtlCol="0">
            <a:spAutoFit/>
          </a:bodyPr>
          <a:lstStyle/>
          <a:p>
            <a:r>
              <a:rPr lang="en-US" sz="1400" dirty="0"/>
              <a:t>KABCO Crash Severity is a scale established by the Federal Highway Safety Administration (FHWA) to evaluate the severity of auto collision injuries</a:t>
            </a:r>
          </a:p>
        </p:txBody>
      </p:sp>
    </p:spTree>
    <p:extLst>
      <p:ext uri="{BB962C8B-B14F-4D97-AF65-F5344CB8AC3E}">
        <p14:creationId xmlns:p14="http://schemas.microsoft.com/office/powerpoint/2010/main" val="322156575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4AF-0332-4ED6-BE9E-A967C82318F8}"/>
              </a:ext>
            </a:extLst>
          </p:cNvPr>
          <p:cNvSpPr>
            <a:spLocks noGrp="1"/>
          </p:cNvSpPr>
          <p:nvPr>
            <p:ph type="title"/>
          </p:nvPr>
        </p:nvSpPr>
        <p:spPr/>
        <p:txBody>
          <a:bodyPr/>
          <a:lstStyle/>
          <a:p>
            <a:r>
              <a:rPr lang="en-US" dirty="0"/>
              <a:t>Summary/Conclusion</a:t>
            </a:r>
          </a:p>
        </p:txBody>
      </p:sp>
      <p:sp>
        <p:nvSpPr>
          <p:cNvPr id="3" name="Content Placeholder 2">
            <a:extLst>
              <a:ext uri="{FF2B5EF4-FFF2-40B4-BE49-F238E27FC236}">
                <a16:creationId xmlns:a16="http://schemas.microsoft.com/office/drawing/2014/main" id="{83A351C5-924B-46AB-9DF5-C1ECF9886705}"/>
              </a:ext>
            </a:extLst>
          </p:cNvPr>
          <p:cNvSpPr>
            <a:spLocks noGrp="1"/>
          </p:cNvSpPr>
          <p:nvPr>
            <p:ph idx="1"/>
          </p:nvPr>
        </p:nvSpPr>
        <p:spPr>
          <a:xfrm>
            <a:off x="1097280" y="2108201"/>
            <a:ext cx="10058400" cy="3405670"/>
          </a:xfrm>
        </p:spPr>
        <p:txBody>
          <a:bodyPr>
            <a:normAutofit/>
          </a:bodyPr>
          <a:lstStyle/>
          <a:p>
            <a:pPr>
              <a:buFont typeface="Wingdings" panose="05000000000000000000" pitchFamily="2" charset="2"/>
              <a:buChar char="v"/>
            </a:pPr>
            <a:r>
              <a:rPr lang="en-US" dirty="0"/>
              <a:t> The mean number of vehicles involved in crashes prior to the pandemic differs in a statistically significant way from the mean number of vehicles involved in crashes after the start of the pandemic.</a:t>
            </a:r>
          </a:p>
          <a:p>
            <a:pPr>
              <a:buFont typeface="Wingdings" panose="05000000000000000000" pitchFamily="2" charset="2"/>
              <a:buChar char="v"/>
            </a:pPr>
            <a:r>
              <a:rPr lang="en-US" dirty="0"/>
              <a:t> The distribution of vehicle crash severity did not differ significantly.</a:t>
            </a:r>
          </a:p>
          <a:p>
            <a:pPr>
              <a:buFont typeface="Wingdings" panose="05000000000000000000" pitchFamily="2" charset="2"/>
              <a:buChar char="v"/>
            </a:pPr>
            <a:r>
              <a:rPr lang="en-US" dirty="0"/>
              <a:t> The implementation of mask mandates in Salt Lake County, UT is likely not correlated with changes in crash behavior.</a:t>
            </a:r>
          </a:p>
        </p:txBody>
      </p:sp>
    </p:spTree>
    <p:extLst>
      <p:ext uri="{BB962C8B-B14F-4D97-AF65-F5344CB8AC3E}">
        <p14:creationId xmlns:p14="http://schemas.microsoft.com/office/powerpoint/2010/main" val="4058719226"/>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DBFB-DFCF-4CD5-8477-62ACE0893DD4}"/>
              </a:ext>
            </a:extLst>
          </p:cNvPr>
          <p:cNvSpPr>
            <a:spLocks noGrp="1"/>
          </p:cNvSpPr>
          <p:nvPr>
            <p:ph type="title"/>
          </p:nvPr>
        </p:nvSpPr>
        <p:spPr/>
        <p:txBody>
          <a:bodyPr/>
          <a:lstStyle/>
          <a:p>
            <a:r>
              <a:rPr lang="en-US" dirty="0"/>
              <a:t>Analysis Phases</a:t>
            </a:r>
          </a:p>
        </p:txBody>
      </p:sp>
      <p:graphicFrame>
        <p:nvGraphicFramePr>
          <p:cNvPr id="5" name="Table 4">
            <a:extLst>
              <a:ext uri="{FF2B5EF4-FFF2-40B4-BE49-F238E27FC236}">
                <a16:creationId xmlns:a16="http://schemas.microsoft.com/office/drawing/2014/main" id="{41434046-9588-4FA2-9AC0-8E9EC3EE0EED}"/>
              </a:ext>
            </a:extLst>
          </p:cNvPr>
          <p:cNvGraphicFramePr>
            <a:graphicFrameLocks/>
          </p:cNvGraphicFramePr>
          <p:nvPr>
            <p:extLst>
              <p:ext uri="{D42A27DB-BD31-4B8C-83A1-F6EECF244321}">
                <p14:modId xmlns:p14="http://schemas.microsoft.com/office/powerpoint/2010/main" val="3160267364"/>
              </p:ext>
            </p:extLst>
          </p:nvPr>
        </p:nvGraphicFramePr>
        <p:xfrm>
          <a:off x="1187804" y="2482106"/>
          <a:ext cx="9816391" cy="2552286"/>
        </p:xfrm>
        <a:graphic>
          <a:graphicData uri="http://schemas.openxmlformats.org/drawingml/2006/table">
            <a:tbl>
              <a:tblPr firstRow="1" bandRow="1">
                <a:noFill/>
                <a:tableStyleId>{3B4B98B0-60AC-42C2-AFA5-B58CD77FA1E5}</a:tableStyleId>
              </a:tblPr>
              <a:tblGrid>
                <a:gridCol w="2452717">
                  <a:extLst>
                    <a:ext uri="{9D8B030D-6E8A-4147-A177-3AD203B41FA5}">
                      <a16:colId xmlns:a16="http://schemas.microsoft.com/office/drawing/2014/main" val="2981917977"/>
                    </a:ext>
                  </a:extLst>
                </a:gridCol>
                <a:gridCol w="2454558">
                  <a:extLst>
                    <a:ext uri="{9D8B030D-6E8A-4147-A177-3AD203B41FA5}">
                      <a16:colId xmlns:a16="http://schemas.microsoft.com/office/drawing/2014/main" val="945233394"/>
                    </a:ext>
                  </a:extLst>
                </a:gridCol>
                <a:gridCol w="2454558">
                  <a:extLst>
                    <a:ext uri="{9D8B030D-6E8A-4147-A177-3AD203B41FA5}">
                      <a16:colId xmlns:a16="http://schemas.microsoft.com/office/drawing/2014/main" val="2572263168"/>
                    </a:ext>
                  </a:extLst>
                </a:gridCol>
                <a:gridCol w="2454558">
                  <a:extLst>
                    <a:ext uri="{9D8B030D-6E8A-4147-A177-3AD203B41FA5}">
                      <a16:colId xmlns:a16="http://schemas.microsoft.com/office/drawing/2014/main" val="1765783061"/>
                    </a:ext>
                  </a:extLst>
                </a:gridCol>
              </a:tblGrid>
              <a:tr h="570854">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834660">
                <a:tc>
                  <a:txBody>
                    <a:bodyPr/>
                    <a:lstStyle/>
                    <a:p>
                      <a:r>
                        <a:rPr lang="en-US" sz="1400" cap="none" spc="0" dirty="0">
                          <a:solidFill>
                            <a:schemeClr val="tx1"/>
                          </a:solidFill>
                        </a:rPr>
                        <a:t>Infection Rates and Mask Mandates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Mask Mandates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Crash Behavior</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Crash Behavior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Pre- and Post-COVID</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Crash Severity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Pre- and Post-COVID</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834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Visualization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One-Way ANOVA F-Test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Two-Sample Z-Test to Compare Population Means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Visualization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23201854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DDA664-473A-4971-88AD-A7481A50398E}"/>
              </a:ext>
            </a:extLst>
          </p:cNvPr>
          <p:cNvSpPr>
            <a:spLocks noGrp="1"/>
          </p:cNvSpPr>
          <p:nvPr>
            <p:ph type="title"/>
          </p:nvPr>
        </p:nvSpPr>
        <p:spPr>
          <a:xfrm>
            <a:off x="492370" y="516836"/>
            <a:ext cx="3084844" cy="1961086"/>
          </a:xfrm>
        </p:spPr>
        <p:txBody>
          <a:bodyPr vert="horz" lIns="91440" tIns="45720" rIns="91440" bIns="45720" rtlCol="0">
            <a:normAutofit/>
          </a:bodyPr>
          <a:lstStyle/>
          <a:p>
            <a:r>
              <a:rPr lang="en-US" sz="3200" dirty="0">
                <a:solidFill>
                  <a:srgbClr val="FFFFFF"/>
                </a:solidFill>
              </a:rPr>
              <a:t>Change in Infection Rates</a:t>
            </a:r>
            <a:br>
              <a:rPr lang="en-US" sz="3200" dirty="0">
                <a:solidFill>
                  <a:srgbClr val="FFFFFF"/>
                </a:solidFill>
              </a:rPr>
            </a:br>
            <a:r>
              <a:rPr lang="en-US" sz="3200" dirty="0">
                <a:solidFill>
                  <a:srgbClr val="FFFFFF"/>
                </a:solidFill>
              </a:rPr>
              <a:t>Visualized</a:t>
            </a:r>
          </a:p>
        </p:txBody>
      </p:sp>
      <p:cxnSp>
        <p:nvCxnSpPr>
          <p:cNvPr id="29" name="Straight Connector 2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9F7CE9E8-FBCC-4741-AA6F-FEC4074DA2EA}"/>
              </a:ext>
            </a:extLst>
          </p:cNvPr>
          <p:cNvSpPr>
            <a:spLocks noGrp="1"/>
          </p:cNvSpPr>
          <p:nvPr>
            <p:ph idx="1"/>
          </p:nvPr>
        </p:nvSpPr>
        <p:spPr>
          <a:xfrm>
            <a:off x="571752" y="2799654"/>
            <a:ext cx="3005462" cy="3189665"/>
          </a:xfrm>
        </p:spPr>
        <p:txBody>
          <a:bodyPr>
            <a:normAutofit/>
          </a:bodyPr>
          <a:lstStyle/>
          <a:p>
            <a:pPr marL="0" indent="0">
              <a:buNone/>
            </a:pPr>
            <a:r>
              <a:rPr lang="en-US" sz="1800" dirty="0">
                <a:solidFill>
                  <a:srgbClr val="FFFFFF"/>
                </a:solidFill>
              </a:rPr>
              <a:t>As it relates to the implementation and suspension of county mask mandates</a:t>
            </a:r>
          </a:p>
          <a:p>
            <a:pPr>
              <a:buFont typeface="Wingdings" panose="05000000000000000000" pitchFamily="2" charset="2"/>
              <a:buChar char="v"/>
            </a:pPr>
            <a:r>
              <a:rPr lang="en-US" sz="1800" dirty="0">
                <a:solidFill>
                  <a:srgbClr val="FFFFFF"/>
                </a:solidFill>
              </a:rPr>
              <a:t> 7-day rolling average for new cases to smooth noise</a:t>
            </a:r>
          </a:p>
          <a:p>
            <a:pPr>
              <a:buFont typeface="Wingdings" panose="05000000000000000000" pitchFamily="2" charset="2"/>
              <a:buChar char="v"/>
            </a:pPr>
            <a:r>
              <a:rPr lang="en-US" sz="1800" dirty="0">
                <a:solidFill>
                  <a:srgbClr val="FFFFFF"/>
                </a:solidFill>
              </a:rPr>
              <a:t> Assumes a 14-day infection period</a:t>
            </a:r>
          </a:p>
        </p:txBody>
      </p:sp>
      <p:pic>
        <p:nvPicPr>
          <p:cNvPr id="5" name="Content Placeholder 4" descr="Chart&#10;&#10;Description automatically generated">
            <a:extLst>
              <a:ext uri="{FF2B5EF4-FFF2-40B4-BE49-F238E27FC236}">
                <a16:creationId xmlns:a16="http://schemas.microsoft.com/office/drawing/2014/main" id="{140FE876-9597-4EE6-BB61-6F92EBFAAC65}"/>
              </a:ext>
            </a:extLst>
          </p:cNvPr>
          <p:cNvPicPr>
            <a:picLocks noChangeAspect="1"/>
          </p:cNvPicPr>
          <p:nvPr/>
        </p:nvPicPr>
        <p:blipFill>
          <a:blip r:embed="rId2"/>
          <a:stretch>
            <a:fillRect/>
          </a:stretch>
        </p:blipFill>
        <p:spPr>
          <a:xfrm>
            <a:off x="4742017" y="1457557"/>
            <a:ext cx="6798082" cy="3942886"/>
          </a:xfrm>
          <a:prstGeom prst="rect">
            <a:avLst/>
          </a:prstGeom>
        </p:spPr>
      </p:pic>
    </p:spTree>
    <p:extLst>
      <p:ext uri="{BB962C8B-B14F-4D97-AF65-F5344CB8AC3E}">
        <p14:creationId xmlns:p14="http://schemas.microsoft.com/office/powerpoint/2010/main" val="315643686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4AF-0332-4ED6-BE9E-A967C82318F8}"/>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83A351C5-924B-46AB-9DF5-C1ECF9886705}"/>
              </a:ext>
            </a:extLst>
          </p:cNvPr>
          <p:cNvSpPr>
            <a:spLocks noGrp="1"/>
          </p:cNvSpPr>
          <p:nvPr>
            <p:ph idx="1"/>
          </p:nvPr>
        </p:nvSpPr>
        <p:spPr>
          <a:xfrm>
            <a:off x="1097280" y="2108201"/>
            <a:ext cx="10058400" cy="3552370"/>
          </a:xfrm>
        </p:spPr>
        <p:txBody>
          <a:bodyPr>
            <a:normAutofit/>
          </a:bodyPr>
          <a:lstStyle/>
          <a:p>
            <a:pPr>
              <a:buFont typeface="Wingdings" panose="05000000000000000000" pitchFamily="2" charset="2"/>
              <a:buChar char="v"/>
            </a:pPr>
            <a:r>
              <a:rPr lang="en-US" dirty="0"/>
              <a:t> Did the widespread shift to remote work at the beginning of the pandemic have a statistically significant impact on vehicle crash behavior as a result of an overall decrease in traffic volume?</a:t>
            </a:r>
          </a:p>
          <a:p>
            <a:pPr lvl="1">
              <a:buFont typeface="Wingdings" panose="05000000000000000000" pitchFamily="2" charset="2"/>
              <a:buChar char="v"/>
            </a:pPr>
            <a:r>
              <a:rPr lang="en-US" dirty="0"/>
              <a:t> Number of vehicles involved in crashes</a:t>
            </a:r>
          </a:p>
          <a:p>
            <a:pPr lvl="1">
              <a:buFont typeface="Wingdings" panose="05000000000000000000" pitchFamily="2" charset="2"/>
              <a:buChar char="v"/>
            </a:pPr>
            <a:r>
              <a:rPr lang="en-US" dirty="0"/>
              <a:t> Severity of crash incidents</a:t>
            </a:r>
          </a:p>
          <a:p>
            <a:pPr>
              <a:buFont typeface="Wingdings" panose="05000000000000000000" pitchFamily="2" charset="2"/>
              <a:buChar char="v"/>
            </a:pPr>
            <a:r>
              <a:rPr lang="en-US" dirty="0"/>
              <a:t> First, looking at the time periods relating to the implementation and suspension of county mask mandates in the previous analysis</a:t>
            </a:r>
          </a:p>
          <a:p>
            <a:pPr>
              <a:buFont typeface="Wingdings" panose="05000000000000000000" pitchFamily="2" charset="2"/>
              <a:buChar char="v"/>
            </a:pPr>
            <a:r>
              <a:rPr lang="en-US" dirty="0"/>
              <a:t> Second, comparing crash data from the 5 years prior to the start of the pandemic with crash data during the pandemic</a:t>
            </a:r>
          </a:p>
        </p:txBody>
      </p:sp>
    </p:spTree>
    <p:extLst>
      <p:ext uri="{BB962C8B-B14F-4D97-AF65-F5344CB8AC3E}">
        <p14:creationId xmlns:p14="http://schemas.microsoft.com/office/powerpoint/2010/main" val="347406850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DDA664-473A-4971-88AD-A7481A50398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600" dirty="0">
                <a:solidFill>
                  <a:srgbClr val="FFFFFF"/>
                </a:solidFill>
              </a:rPr>
              <a:t>Vehicle Crashes and Infection Rates Visualized</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Content Placeholder 8" descr="Graphical user interface, chart, histogram&#10;&#10;Description automatically generated">
            <a:extLst>
              <a:ext uri="{FF2B5EF4-FFF2-40B4-BE49-F238E27FC236}">
                <a16:creationId xmlns:a16="http://schemas.microsoft.com/office/drawing/2014/main" id="{3F5EAE35-6708-4033-9ED3-88FCF34699B7}"/>
              </a:ext>
            </a:extLst>
          </p:cNvPr>
          <p:cNvPicPr>
            <a:picLocks noChangeAspect="1"/>
          </p:cNvPicPr>
          <p:nvPr/>
        </p:nvPicPr>
        <p:blipFill>
          <a:blip r:embed="rId2"/>
          <a:stretch>
            <a:fillRect/>
          </a:stretch>
        </p:blipFill>
        <p:spPr>
          <a:xfrm>
            <a:off x="4666867" y="1136158"/>
            <a:ext cx="7525133" cy="4019018"/>
          </a:xfrm>
          <a:prstGeom prst="rect">
            <a:avLst/>
          </a:prstGeom>
        </p:spPr>
      </p:pic>
      <p:sp>
        <p:nvSpPr>
          <p:cNvPr id="13" name="TextBox 12">
            <a:extLst>
              <a:ext uri="{FF2B5EF4-FFF2-40B4-BE49-F238E27FC236}">
                <a16:creationId xmlns:a16="http://schemas.microsoft.com/office/drawing/2014/main" id="{BD351E46-BED3-48B6-BCA4-AD52799864B0}"/>
              </a:ext>
            </a:extLst>
          </p:cNvPr>
          <p:cNvSpPr txBox="1"/>
          <p:nvPr/>
        </p:nvSpPr>
        <p:spPr>
          <a:xfrm>
            <a:off x="5413121" y="5474146"/>
            <a:ext cx="5204945" cy="246221"/>
          </a:xfrm>
          <a:prstGeom prst="rect">
            <a:avLst/>
          </a:prstGeom>
          <a:noFill/>
        </p:spPr>
        <p:txBody>
          <a:bodyPr wrap="square" rtlCol="0">
            <a:spAutoFit/>
          </a:bodyPr>
          <a:lstStyle/>
          <a:p>
            <a:pPr algn="ctr"/>
            <a:r>
              <a:rPr lang="en-US" sz="1000" dirty="0">
                <a:solidFill>
                  <a:schemeClr val="tx1">
                    <a:lumMod val="50000"/>
                    <a:lumOff val="50000"/>
                  </a:schemeClr>
                </a:solidFill>
              </a:rPr>
              <a:t>Black vertical lines denote the period of time with an active mask mandate </a:t>
            </a:r>
          </a:p>
        </p:txBody>
      </p:sp>
      <p:sp>
        <p:nvSpPr>
          <p:cNvPr id="15" name="Content Placeholder 21">
            <a:extLst>
              <a:ext uri="{FF2B5EF4-FFF2-40B4-BE49-F238E27FC236}">
                <a16:creationId xmlns:a16="http://schemas.microsoft.com/office/drawing/2014/main" id="{674044D1-682C-4A7E-8274-816C6205AAD3}"/>
              </a:ext>
            </a:extLst>
          </p:cNvPr>
          <p:cNvSpPr>
            <a:spLocks noGrp="1"/>
          </p:cNvSpPr>
          <p:nvPr>
            <p:ph idx="1"/>
          </p:nvPr>
        </p:nvSpPr>
        <p:spPr>
          <a:xfrm>
            <a:off x="571752" y="3766459"/>
            <a:ext cx="3005462" cy="2222860"/>
          </a:xfrm>
        </p:spPr>
        <p:txBody>
          <a:bodyPr>
            <a:normAutofit fontScale="92500"/>
          </a:bodyPr>
          <a:lstStyle/>
          <a:p>
            <a:pPr marL="0" indent="0">
              <a:buNone/>
            </a:pPr>
            <a:r>
              <a:rPr lang="en-US" sz="1800" dirty="0">
                <a:solidFill>
                  <a:srgbClr val="FFFFFF"/>
                </a:solidFill>
              </a:rPr>
              <a:t>Crash data comes from the Utah Department of Public Safety and is derived from Utah crash reports completed by law enforcement officers throughout the state who investigate crash scenes on public roadways.</a:t>
            </a:r>
          </a:p>
        </p:txBody>
      </p:sp>
    </p:spTree>
    <p:extLst>
      <p:ext uri="{BB962C8B-B14F-4D97-AF65-F5344CB8AC3E}">
        <p14:creationId xmlns:p14="http://schemas.microsoft.com/office/powerpoint/2010/main" val="256193600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1F3F11-FDDD-4CD8-AB44-B794E3A67DF2}"/>
              </a:ext>
            </a:extLst>
          </p:cNvPr>
          <p:cNvSpPr>
            <a:spLocks noGrp="1"/>
          </p:cNvSpPr>
          <p:nvPr>
            <p:ph type="title"/>
          </p:nvPr>
        </p:nvSpPr>
        <p:spPr>
          <a:xfrm>
            <a:off x="492370" y="516836"/>
            <a:ext cx="3084844" cy="1961086"/>
          </a:xfrm>
        </p:spPr>
        <p:txBody>
          <a:bodyPr>
            <a:normAutofit/>
          </a:bodyPr>
          <a:lstStyle/>
          <a:p>
            <a:r>
              <a:rPr lang="en-US" sz="2800" dirty="0">
                <a:solidFill>
                  <a:srgbClr val="FFFFFF"/>
                </a:solidFill>
              </a:rPr>
              <a:t>One-Way ANOVA F-Test </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25F0D1-90FC-4F18-983A-BBB1139C7A5C}"/>
              </a:ext>
            </a:extLst>
          </p:cNvPr>
          <p:cNvSpPr>
            <a:spLocks noGrp="1"/>
          </p:cNvSpPr>
          <p:nvPr>
            <p:ph idx="1"/>
          </p:nvPr>
        </p:nvSpPr>
        <p:spPr>
          <a:xfrm>
            <a:off x="571752" y="2799654"/>
            <a:ext cx="3005462" cy="3189665"/>
          </a:xfrm>
        </p:spPr>
        <p:txBody>
          <a:bodyPr>
            <a:normAutofit/>
          </a:bodyPr>
          <a:lstStyle/>
          <a:p>
            <a:pPr>
              <a:buFont typeface="Wingdings" panose="05000000000000000000" pitchFamily="2" charset="2"/>
              <a:buChar char="v"/>
            </a:pPr>
            <a:r>
              <a:rPr lang="en-US" sz="1800" dirty="0">
                <a:solidFill>
                  <a:srgbClr val="FFFFFF"/>
                </a:solidFill>
              </a:rPr>
              <a:t> comparison of the group means </a:t>
            </a:r>
          </a:p>
          <a:p>
            <a:pPr>
              <a:buFont typeface="Wingdings" panose="05000000000000000000" pitchFamily="2" charset="2"/>
              <a:buChar char="v"/>
            </a:pPr>
            <a:r>
              <a:rPr lang="en-US" sz="1800" dirty="0">
                <a:solidFill>
                  <a:srgbClr val="FFFFFF"/>
                </a:solidFill>
              </a:rPr>
              <a:t> Independence between groups</a:t>
            </a:r>
          </a:p>
          <a:p>
            <a:pPr>
              <a:buFont typeface="Wingdings" panose="05000000000000000000" pitchFamily="2" charset="2"/>
              <a:buChar char="v"/>
            </a:pPr>
            <a:r>
              <a:rPr lang="en-US" sz="1800" dirty="0">
                <a:solidFill>
                  <a:srgbClr val="FFFFFF"/>
                </a:solidFill>
              </a:rPr>
              <a:t> Equal variances</a:t>
            </a:r>
          </a:p>
          <a:p>
            <a:pPr>
              <a:buFont typeface="Wingdings" panose="05000000000000000000" pitchFamily="2" charset="2"/>
              <a:buChar char="v"/>
            </a:pPr>
            <a:r>
              <a:rPr lang="en-US" sz="1800" dirty="0">
                <a:solidFill>
                  <a:srgbClr val="FFFFFF"/>
                </a:solidFill>
              </a:rPr>
              <a:t> Normally distributed populations</a:t>
            </a:r>
          </a:p>
        </p:txBody>
      </p:sp>
      <p:sp>
        <p:nvSpPr>
          <p:cNvPr id="11" name="Content Placeholder 5">
            <a:extLst>
              <a:ext uri="{FF2B5EF4-FFF2-40B4-BE49-F238E27FC236}">
                <a16:creationId xmlns:a16="http://schemas.microsoft.com/office/drawing/2014/main" id="{5EE58E63-1A2C-4E30-A964-CD422D9AE1A3}"/>
              </a:ext>
            </a:extLst>
          </p:cNvPr>
          <p:cNvSpPr txBox="1">
            <a:spLocks/>
          </p:cNvSpPr>
          <p:nvPr/>
        </p:nvSpPr>
        <p:spPr>
          <a:xfrm>
            <a:off x="6979343" y="150983"/>
            <a:ext cx="2286000" cy="1828800"/>
          </a:xfrm>
          <a:prstGeom prst="rect">
            <a:avLst/>
          </a:prstGeom>
          <a:solidFill>
            <a:srgbClr val="FFFF00">
              <a:alpha val="20000"/>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B: Mandate</a:t>
            </a:r>
          </a:p>
          <a:p>
            <a:pPr>
              <a:spcBef>
                <a:spcPts val="600"/>
              </a:spcBef>
            </a:pPr>
            <a:r>
              <a:rPr lang="en-US" dirty="0"/>
              <a:t>n = 178</a:t>
            </a:r>
          </a:p>
          <a:p>
            <a:pPr>
              <a:spcBef>
                <a:spcPts val="600"/>
              </a:spcBef>
            </a:pPr>
            <a:r>
              <a:rPr lang="en-US" dirty="0"/>
              <a:t>mean = 59.68</a:t>
            </a:r>
          </a:p>
          <a:p>
            <a:pPr>
              <a:spcBef>
                <a:spcPts val="600"/>
              </a:spcBef>
            </a:pPr>
            <a:r>
              <a:rPr lang="en-US" dirty="0" err="1"/>
              <a:t>st.dev</a:t>
            </a:r>
            <a:r>
              <a:rPr lang="en-US" dirty="0"/>
              <a:t>. = 20.95</a:t>
            </a:r>
          </a:p>
          <a:p>
            <a:endParaRPr lang="en-US" dirty="0"/>
          </a:p>
        </p:txBody>
      </p:sp>
      <p:sp>
        <p:nvSpPr>
          <p:cNvPr id="13" name="Content Placeholder 3">
            <a:extLst>
              <a:ext uri="{FF2B5EF4-FFF2-40B4-BE49-F238E27FC236}">
                <a16:creationId xmlns:a16="http://schemas.microsoft.com/office/drawing/2014/main" id="{24232131-6070-4E29-9644-6B2457E28258}"/>
              </a:ext>
            </a:extLst>
          </p:cNvPr>
          <p:cNvSpPr txBox="1">
            <a:spLocks/>
          </p:cNvSpPr>
          <p:nvPr/>
        </p:nvSpPr>
        <p:spPr>
          <a:xfrm>
            <a:off x="4293381" y="150983"/>
            <a:ext cx="2286000" cy="1828800"/>
          </a:xfrm>
          <a:prstGeom prst="rect">
            <a:avLst/>
          </a:prstGeom>
          <a:solidFill>
            <a:srgbClr val="7030A0">
              <a:alpha val="14902"/>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A: Pre-Mandate</a:t>
            </a:r>
          </a:p>
          <a:p>
            <a:pPr>
              <a:spcBef>
                <a:spcPts val="600"/>
              </a:spcBef>
            </a:pPr>
            <a:r>
              <a:rPr lang="en-US" dirty="0"/>
              <a:t>n = 287</a:t>
            </a:r>
          </a:p>
          <a:p>
            <a:pPr>
              <a:spcBef>
                <a:spcPts val="600"/>
              </a:spcBef>
            </a:pPr>
            <a:r>
              <a:rPr lang="en-US" dirty="0"/>
              <a:t>mean = 54.61</a:t>
            </a:r>
          </a:p>
          <a:p>
            <a:pPr>
              <a:spcBef>
                <a:spcPts val="600"/>
              </a:spcBef>
            </a:pPr>
            <a:r>
              <a:rPr lang="en-US" dirty="0" err="1"/>
              <a:t>st.dev</a:t>
            </a:r>
            <a:r>
              <a:rPr lang="en-US" dirty="0"/>
              <a:t>. = 21.18</a:t>
            </a:r>
          </a:p>
        </p:txBody>
      </p:sp>
      <p:sp>
        <p:nvSpPr>
          <p:cNvPr id="15" name="Content Placeholder 5">
            <a:extLst>
              <a:ext uri="{FF2B5EF4-FFF2-40B4-BE49-F238E27FC236}">
                <a16:creationId xmlns:a16="http://schemas.microsoft.com/office/drawing/2014/main" id="{144D943A-542E-4B15-ADFC-BF776653625A}"/>
              </a:ext>
            </a:extLst>
          </p:cNvPr>
          <p:cNvSpPr txBox="1">
            <a:spLocks/>
          </p:cNvSpPr>
          <p:nvPr/>
        </p:nvSpPr>
        <p:spPr>
          <a:xfrm>
            <a:off x="9665305" y="150983"/>
            <a:ext cx="2286000" cy="1828800"/>
          </a:xfrm>
          <a:prstGeom prst="rect">
            <a:avLst/>
          </a:prstGeom>
          <a:solidFill>
            <a:schemeClr val="accent4">
              <a:lumMod val="75000"/>
              <a:alpha val="20000"/>
            </a:scheme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C: Post-Mandate</a:t>
            </a:r>
          </a:p>
          <a:p>
            <a:pPr>
              <a:spcBef>
                <a:spcPts val="600"/>
              </a:spcBef>
            </a:pPr>
            <a:r>
              <a:rPr lang="en-US" dirty="0"/>
              <a:t>n = 211</a:t>
            </a:r>
          </a:p>
          <a:p>
            <a:pPr>
              <a:spcBef>
                <a:spcPts val="600"/>
              </a:spcBef>
            </a:pPr>
            <a:r>
              <a:rPr lang="en-US" dirty="0"/>
              <a:t>mean = 60.14</a:t>
            </a:r>
          </a:p>
          <a:p>
            <a:pPr>
              <a:spcBef>
                <a:spcPts val="600"/>
              </a:spcBef>
            </a:pPr>
            <a:r>
              <a:rPr lang="en-US" dirty="0" err="1"/>
              <a:t>st.dev</a:t>
            </a:r>
            <a:r>
              <a:rPr lang="en-US" dirty="0"/>
              <a:t>. = 16.99</a:t>
            </a:r>
          </a:p>
          <a:p>
            <a:endParaRPr lang="en-US" dirty="0"/>
          </a:p>
        </p:txBody>
      </p:sp>
      <p:sp>
        <p:nvSpPr>
          <p:cNvPr id="17" name="Content Placeholder 2">
            <a:extLst>
              <a:ext uri="{FF2B5EF4-FFF2-40B4-BE49-F238E27FC236}">
                <a16:creationId xmlns:a16="http://schemas.microsoft.com/office/drawing/2014/main" id="{79DC03EA-5A07-4BEC-AF41-02A5CAC3D143}"/>
              </a:ext>
            </a:extLst>
          </p:cNvPr>
          <p:cNvSpPr txBox="1">
            <a:spLocks/>
          </p:cNvSpPr>
          <p:nvPr/>
        </p:nvSpPr>
        <p:spPr>
          <a:xfrm>
            <a:off x="4414815" y="2477922"/>
            <a:ext cx="7536490" cy="375027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400" dirty="0"/>
              <a:t>The null hypothesis is defined as </a:t>
            </a:r>
          </a:p>
          <a:p>
            <a:pPr marL="0" indent="0" algn="ctr">
              <a:buFont typeface="Calibri" panose="020F0502020204030204" pitchFamily="34" charset="0"/>
              <a:buNone/>
            </a:pPr>
            <a:r>
              <a:rPr lang="en-US" sz="1800" dirty="0">
                <a:latin typeface="Franklin Gothic Book" panose="020B0503020102020204" pitchFamily="34" charset="0"/>
              </a:rPr>
              <a:t> H</a:t>
            </a:r>
            <a:r>
              <a:rPr lang="en-US" sz="1800" baseline="-25000" dirty="0">
                <a:latin typeface="Franklin Gothic Book" panose="020B0503020102020204" pitchFamily="34" charset="0"/>
              </a:rPr>
              <a:t>0 </a:t>
            </a:r>
            <a:r>
              <a:rPr lang="en-US" sz="1800" dirty="0">
                <a:latin typeface="Franklin Gothic Book" panose="020B0503020102020204" pitchFamily="34" charset="0"/>
              </a:rPr>
              <a:t>: µ</a:t>
            </a:r>
            <a:r>
              <a:rPr lang="en-US" sz="1800" baseline="-25000" dirty="0">
                <a:latin typeface="Franklin Gothic Book" panose="020B0503020102020204" pitchFamily="34" charset="0"/>
              </a:rPr>
              <a:t>A</a:t>
            </a:r>
            <a:r>
              <a:rPr lang="en-US" sz="1800" dirty="0">
                <a:latin typeface="Franklin Gothic Book" panose="020B0503020102020204" pitchFamily="34" charset="0"/>
              </a:rPr>
              <a:t> =  µ</a:t>
            </a:r>
            <a:r>
              <a:rPr lang="en-US" sz="1800" baseline="-25000" dirty="0">
                <a:latin typeface="Franklin Gothic Book" panose="020B0503020102020204" pitchFamily="34" charset="0"/>
              </a:rPr>
              <a:t>B</a:t>
            </a:r>
            <a:r>
              <a:rPr lang="en-US" sz="1800" dirty="0">
                <a:latin typeface="Franklin Gothic Book" panose="020B0503020102020204" pitchFamily="34" charset="0"/>
              </a:rPr>
              <a:t> =  µ</a:t>
            </a:r>
            <a:r>
              <a:rPr lang="en-US" sz="1800" baseline="-25000" dirty="0">
                <a:latin typeface="Franklin Gothic Book" panose="020B0503020102020204" pitchFamily="34" charset="0"/>
              </a:rPr>
              <a:t>C</a:t>
            </a:r>
          </a:p>
          <a:p>
            <a:pPr marL="0" indent="0">
              <a:buFont typeface="Calibri" panose="020F0502020204030204" pitchFamily="34" charset="0"/>
              <a:buNone/>
            </a:pPr>
            <a:r>
              <a:rPr lang="en-US" sz="1400" dirty="0"/>
              <a:t>The alternative hypothesis is defined as</a:t>
            </a:r>
          </a:p>
          <a:p>
            <a:pPr indent="0" algn="ctr">
              <a:spcAft>
                <a:spcPts val="1200"/>
              </a:spcAft>
              <a:buNone/>
            </a:pPr>
            <a:r>
              <a:rPr lang="en-US" sz="1800" dirty="0"/>
              <a:t>H</a:t>
            </a:r>
            <a:r>
              <a:rPr lang="en-US" sz="1800" baseline="-25000" dirty="0"/>
              <a:t>1 </a:t>
            </a:r>
            <a:r>
              <a:rPr lang="en-US" sz="1800" dirty="0"/>
              <a:t>: the three populations means are not all equal</a:t>
            </a:r>
            <a:endParaRPr lang="en-US" sz="1800" baseline="-25000" dirty="0"/>
          </a:p>
          <a:p>
            <a:pPr marL="0" indent="0">
              <a:buFont typeface="Calibri" panose="020F0502020204030204" pitchFamily="34" charset="0"/>
              <a:buNone/>
            </a:pPr>
            <a:r>
              <a:rPr lang="en-US" sz="1400" dirty="0"/>
              <a:t>where </a:t>
            </a:r>
            <a:r>
              <a:rPr lang="en-US" sz="1400" dirty="0">
                <a:latin typeface="Franklin Gothic Book" panose="020B0503020102020204" pitchFamily="34" charset="0"/>
              </a:rPr>
              <a:t>µ</a:t>
            </a:r>
            <a:r>
              <a:rPr lang="en-US" sz="1400" baseline="-25000" dirty="0">
                <a:latin typeface="Franklin Gothic Book" panose="020B0503020102020204" pitchFamily="34" charset="0"/>
              </a:rPr>
              <a:t>A</a:t>
            </a:r>
            <a:r>
              <a:rPr lang="en-US" sz="1400" dirty="0"/>
              <a:t>, </a:t>
            </a:r>
            <a:r>
              <a:rPr lang="en-US" sz="1400" dirty="0">
                <a:latin typeface="Franklin Gothic Book" panose="020B0503020102020204" pitchFamily="34" charset="0"/>
              </a:rPr>
              <a:t>µ</a:t>
            </a:r>
            <a:r>
              <a:rPr lang="en-US" sz="1400" baseline="-25000" dirty="0">
                <a:latin typeface="Franklin Gothic Book" panose="020B0503020102020204" pitchFamily="34" charset="0"/>
              </a:rPr>
              <a:t>B</a:t>
            </a:r>
            <a:r>
              <a:rPr lang="en-US" sz="1400" dirty="0"/>
              <a:t>, and </a:t>
            </a:r>
            <a:r>
              <a:rPr lang="en-US" sz="1400" dirty="0">
                <a:latin typeface="Franklin Gothic Book" panose="020B0503020102020204" pitchFamily="34" charset="0"/>
              </a:rPr>
              <a:t>µ</a:t>
            </a:r>
            <a:r>
              <a:rPr lang="en-US" sz="1400" baseline="-25000" dirty="0">
                <a:latin typeface="Franklin Gothic Book" panose="020B0503020102020204" pitchFamily="34" charset="0"/>
              </a:rPr>
              <a:t>C </a:t>
            </a:r>
            <a:r>
              <a:rPr lang="en-US" sz="1400" dirty="0"/>
              <a:t>are the mean number of vehicles involved in crash incidents in the county for the three time periods.</a:t>
            </a:r>
          </a:p>
        </p:txBody>
      </p:sp>
    </p:spTree>
    <p:extLst>
      <p:ext uri="{BB962C8B-B14F-4D97-AF65-F5344CB8AC3E}">
        <p14:creationId xmlns:p14="http://schemas.microsoft.com/office/powerpoint/2010/main" val="488633256"/>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1F3F11-FDDD-4CD8-AB44-B794E3A67DF2}"/>
              </a:ext>
            </a:extLst>
          </p:cNvPr>
          <p:cNvSpPr>
            <a:spLocks noGrp="1"/>
          </p:cNvSpPr>
          <p:nvPr>
            <p:ph type="title"/>
          </p:nvPr>
        </p:nvSpPr>
        <p:spPr>
          <a:xfrm>
            <a:off x="492370" y="516836"/>
            <a:ext cx="3084844" cy="1961086"/>
          </a:xfrm>
        </p:spPr>
        <p:txBody>
          <a:bodyPr>
            <a:normAutofit/>
          </a:bodyPr>
          <a:lstStyle/>
          <a:p>
            <a:r>
              <a:rPr lang="en-US" sz="2800" dirty="0">
                <a:solidFill>
                  <a:srgbClr val="FFFFFF"/>
                </a:solidFill>
              </a:rPr>
              <a:t>One-Way ANOVA F-Test </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25F0D1-90FC-4F18-983A-BBB1139C7A5C}"/>
              </a:ext>
            </a:extLst>
          </p:cNvPr>
          <p:cNvSpPr>
            <a:spLocks noGrp="1"/>
          </p:cNvSpPr>
          <p:nvPr>
            <p:ph idx="1"/>
          </p:nvPr>
        </p:nvSpPr>
        <p:spPr>
          <a:xfrm>
            <a:off x="571752" y="2799654"/>
            <a:ext cx="3005462" cy="3189665"/>
          </a:xfrm>
        </p:spPr>
        <p:txBody>
          <a:bodyPr>
            <a:normAutofit/>
          </a:bodyPr>
          <a:lstStyle/>
          <a:p>
            <a:pPr>
              <a:buFont typeface="Wingdings" panose="05000000000000000000" pitchFamily="2" charset="2"/>
              <a:buChar char="v"/>
            </a:pPr>
            <a:r>
              <a:rPr lang="en-US" sz="1800" dirty="0">
                <a:solidFill>
                  <a:srgbClr val="FFFFFF"/>
                </a:solidFill>
              </a:rPr>
              <a:t>  comparison of the group means </a:t>
            </a:r>
          </a:p>
          <a:p>
            <a:pPr>
              <a:buFont typeface="Wingdings" panose="05000000000000000000" pitchFamily="2" charset="2"/>
              <a:buChar char="v"/>
            </a:pPr>
            <a:r>
              <a:rPr lang="en-US" sz="1800" dirty="0">
                <a:solidFill>
                  <a:srgbClr val="FFFFFF"/>
                </a:solidFill>
              </a:rPr>
              <a:t> Independence between groups</a:t>
            </a:r>
          </a:p>
          <a:p>
            <a:pPr>
              <a:buFont typeface="Wingdings" panose="05000000000000000000" pitchFamily="2" charset="2"/>
              <a:buChar char="v"/>
            </a:pPr>
            <a:r>
              <a:rPr lang="en-US" sz="1800" dirty="0">
                <a:solidFill>
                  <a:srgbClr val="FFFFFF"/>
                </a:solidFill>
              </a:rPr>
              <a:t> Equal variances</a:t>
            </a:r>
          </a:p>
          <a:p>
            <a:pPr>
              <a:buFont typeface="Wingdings" panose="05000000000000000000" pitchFamily="2" charset="2"/>
              <a:buChar char="v"/>
            </a:pPr>
            <a:r>
              <a:rPr lang="en-US" sz="1800" dirty="0">
                <a:solidFill>
                  <a:srgbClr val="FFFFFF"/>
                </a:solidFill>
              </a:rPr>
              <a:t> Normally distributed populations</a:t>
            </a:r>
          </a:p>
        </p:txBody>
      </p:sp>
      <p:sp>
        <p:nvSpPr>
          <p:cNvPr id="11" name="Content Placeholder 5">
            <a:extLst>
              <a:ext uri="{FF2B5EF4-FFF2-40B4-BE49-F238E27FC236}">
                <a16:creationId xmlns:a16="http://schemas.microsoft.com/office/drawing/2014/main" id="{5EE58E63-1A2C-4E30-A964-CD422D9AE1A3}"/>
              </a:ext>
            </a:extLst>
          </p:cNvPr>
          <p:cNvSpPr txBox="1">
            <a:spLocks/>
          </p:cNvSpPr>
          <p:nvPr/>
        </p:nvSpPr>
        <p:spPr>
          <a:xfrm>
            <a:off x="6979343" y="150983"/>
            <a:ext cx="2286000" cy="1828800"/>
          </a:xfrm>
          <a:prstGeom prst="rect">
            <a:avLst/>
          </a:prstGeom>
          <a:solidFill>
            <a:srgbClr val="FFFF00">
              <a:alpha val="20000"/>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B: Mandate</a:t>
            </a:r>
          </a:p>
          <a:p>
            <a:pPr>
              <a:spcBef>
                <a:spcPts val="600"/>
              </a:spcBef>
            </a:pPr>
            <a:r>
              <a:rPr lang="en-US" dirty="0"/>
              <a:t>n = 178</a:t>
            </a:r>
          </a:p>
          <a:p>
            <a:pPr>
              <a:spcBef>
                <a:spcPts val="600"/>
              </a:spcBef>
            </a:pPr>
            <a:r>
              <a:rPr lang="en-US" dirty="0"/>
              <a:t>mean = 59.68</a:t>
            </a:r>
          </a:p>
          <a:p>
            <a:pPr>
              <a:spcBef>
                <a:spcPts val="600"/>
              </a:spcBef>
            </a:pPr>
            <a:r>
              <a:rPr lang="en-US" dirty="0" err="1"/>
              <a:t>st.dev</a:t>
            </a:r>
            <a:r>
              <a:rPr lang="en-US" dirty="0"/>
              <a:t>. = 20.95</a:t>
            </a:r>
          </a:p>
          <a:p>
            <a:endParaRPr lang="en-US" dirty="0"/>
          </a:p>
        </p:txBody>
      </p:sp>
      <p:sp>
        <p:nvSpPr>
          <p:cNvPr id="13" name="Content Placeholder 3">
            <a:extLst>
              <a:ext uri="{FF2B5EF4-FFF2-40B4-BE49-F238E27FC236}">
                <a16:creationId xmlns:a16="http://schemas.microsoft.com/office/drawing/2014/main" id="{24232131-6070-4E29-9644-6B2457E28258}"/>
              </a:ext>
            </a:extLst>
          </p:cNvPr>
          <p:cNvSpPr txBox="1">
            <a:spLocks/>
          </p:cNvSpPr>
          <p:nvPr/>
        </p:nvSpPr>
        <p:spPr>
          <a:xfrm>
            <a:off x="4293381" y="150983"/>
            <a:ext cx="2286000" cy="1828800"/>
          </a:xfrm>
          <a:prstGeom prst="rect">
            <a:avLst/>
          </a:prstGeom>
          <a:solidFill>
            <a:srgbClr val="7030A0">
              <a:alpha val="14902"/>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A: Pre-Mandate</a:t>
            </a:r>
          </a:p>
          <a:p>
            <a:pPr>
              <a:spcBef>
                <a:spcPts val="600"/>
              </a:spcBef>
            </a:pPr>
            <a:r>
              <a:rPr lang="en-US" dirty="0"/>
              <a:t>n = 287</a:t>
            </a:r>
          </a:p>
          <a:p>
            <a:pPr>
              <a:spcBef>
                <a:spcPts val="600"/>
              </a:spcBef>
            </a:pPr>
            <a:r>
              <a:rPr lang="en-US" dirty="0"/>
              <a:t>mean = 54.61</a:t>
            </a:r>
          </a:p>
          <a:p>
            <a:pPr>
              <a:spcBef>
                <a:spcPts val="600"/>
              </a:spcBef>
            </a:pPr>
            <a:r>
              <a:rPr lang="en-US" dirty="0" err="1"/>
              <a:t>st.dev</a:t>
            </a:r>
            <a:r>
              <a:rPr lang="en-US" dirty="0"/>
              <a:t>. = 21.18</a:t>
            </a:r>
          </a:p>
        </p:txBody>
      </p:sp>
      <p:sp>
        <p:nvSpPr>
          <p:cNvPr id="15" name="Content Placeholder 5">
            <a:extLst>
              <a:ext uri="{FF2B5EF4-FFF2-40B4-BE49-F238E27FC236}">
                <a16:creationId xmlns:a16="http://schemas.microsoft.com/office/drawing/2014/main" id="{144D943A-542E-4B15-ADFC-BF776653625A}"/>
              </a:ext>
            </a:extLst>
          </p:cNvPr>
          <p:cNvSpPr txBox="1">
            <a:spLocks/>
          </p:cNvSpPr>
          <p:nvPr/>
        </p:nvSpPr>
        <p:spPr>
          <a:xfrm>
            <a:off x="9665305" y="150983"/>
            <a:ext cx="2286000" cy="1828800"/>
          </a:xfrm>
          <a:prstGeom prst="rect">
            <a:avLst/>
          </a:prstGeom>
          <a:solidFill>
            <a:schemeClr val="accent4">
              <a:lumMod val="75000"/>
              <a:alpha val="20000"/>
            </a:scheme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C: Post-Mandate</a:t>
            </a:r>
          </a:p>
          <a:p>
            <a:pPr>
              <a:spcBef>
                <a:spcPts val="600"/>
              </a:spcBef>
            </a:pPr>
            <a:r>
              <a:rPr lang="en-US" dirty="0"/>
              <a:t>n = 211</a:t>
            </a:r>
          </a:p>
          <a:p>
            <a:pPr>
              <a:spcBef>
                <a:spcPts val="600"/>
              </a:spcBef>
            </a:pPr>
            <a:r>
              <a:rPr lang="en-US" dirty="0"/>
              <a:t>mean = 60.14</a:t>
            </a:r>
          </a:p>
          <a:p>
            <a:pPr>
              <a:spcBef>
                <a:spcPts val="600"/>
              </a:spcBef>
            </a:pPr>
            <a:r>
              <a:rPr lang="en-US" dirty="0" err="1"/>
              <a:t>st.dev</a:t>
            </a:r>
            <a:r>
              <a:rPr lang="en-US" dirty="0"/>
              <a:t>. = 16.99</a:t>
            </a:r>
          </a:p>
          <a:p>
            <a:endParaRPr lang="en-US" dirty="0"/>
          </a:p>
        </p:txBody>
      </p:sp>
      <p:sp>
        <p:nvSpPr>
          <p:cNvPr id="17" name="Content Placeholder 2">
            <a:extLst>
              <a:ext uri="{FF2B5EF4-FFF2-40B4-BE49-F238E27FC236}">
                <a16:creationId xmlns:a16="http://schemas.microsoft.com/office/drawing/2014/main" id="{79DC03EA-5A07-4BEC-AF41-02A5CAC3D143}"/>
              </a:ext>
            </a:extLst>
          </p:cNvPr>
          <p:cNvSpPr txBox="1">
            <a:spLocks/>
          </p:cNvSpPr>
          <p:nvPr/>
        </p:nvSpPr>
        <p:spPr>
          <a:xfrm>
            <a:off x="4414815" y="2477921"/>
            <a:ext cx="7536490" cy="415049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400" dirty="0"/>
              <a:t>The null hypothesis is defined as </a:t>
            </a:r>
          </a:p>
          <a:p>
            <a:pPr marL="0" indent="0" algn="ctr">
              <a:buFont typeface="Calibri" panose="020F0502020204030204" pitchFamily="34" charset="0"/>
              <a:buNone/>
            </a:pPr>
            <a:r>
              <a:rPr lang="en-US" sz="1800" dirty="0">
                <a:latin typeface="Franklin Gothic Book" panose="020B0503020102020204" pitchFamily="34" charset="0"/>
              </a:rPr>
              <a:t> H</a:t>
            </a:r>
            <a:r>
              <a:rPr lang="en-US" sz="1800" baseline="-25000" dirty="0">
                <a:latin typeface="Franklin Gothic Book" panose="020B0503020102020204" pitchFamily="34" charset="0"/>
              </a:rPr>
              <a:t>0 </a:t>
            </a:r>
            <a:r>
              <a:rPr lang="en-US" sz="1800" dirty="0">
                <a:latin typeface="Franklin Gothic Book" panose="020B0503020102020204" pitchFamily="34" charset="0"/>
              </a:rPr>
              <a:t>: µ</a:t>
            </a:r>
            <a:r>
              <a:rPr lang="en-US" sz="1800" baseline="-25000" dirty="0">
                <a:latin typeface="Franklin Gothic Book" panose="020B0503020102020204" pitchFamily="34" charset="0"/>
              </a:rPr>
              <a:t>A</a:t>
            </a:r>
            <a:r>
              <a:rPr lang="en-US" sz="1800" dirty="0">
                <a:latin typeface="Franklin Gothic Book" panose="020B0503020102020204" pitchFamily="34" charset="0"/>
              </a:rPr>
              <a:t> =  µ</a:t>
            </a:r>
            <a:r>
              <a:rPr lang="en-US" sz="1800" baseline="-25000" dirty="0">
                <a:latin typeface="Franklin Gothic Book" panose="020B0503020102020204" pitchFamily="34" charset="0"/>
              </a:rPr>
              <a:t>B</a:t>
            </a:r>
            <a:r>
              <a:rPr lang="en-US" sz="1800" dirty="0">
                <a:latin typeface="Franklin Gothic Book" panose="020B0503020102020204" pitchFamily="34" charset="0"/>
              </a:rPr>
              <a:t> =  µ</a:t>
            </a:r>
            <a:r>
              <a:rPr lang="en-US" sz="1800" baseline="-25000" dirty="0">
                <a:latin typeface="Franklin Gothic Book" panose="020B0503020102020204" pitchFamily="34" charset="0"/>
              </a:rPr>
              <a:t>C</a:t>
            </a:r>
          </a:p>
          <a:p>
            <a:pPr marL="0" indent="0">
              <a:buFont typeface="Calibri" panose="020F0502020204030204" pitchFamily="34" charset="0"/>
              <a:buNone/>
            </a:pPr>
            <a:r>
              <a:rPr lang="en-US" sz="1400" dirty="0"/>
              <a:t>The alternative hypothesis is defined as</a:t>
            </a:r>
          </a:p>
          <a:p>
            <a:pPr indent="0" algn="ctr">
              <a:spcAft>
                <a:spcPts val="1200"/>
              </a:spcAft>
              <a:buNone/>
            </a:pPr>
            <a:r>
              <a:rPr lang="en-US" sz="1800" dirty="0"/>
              <a:t>H</a:t>
            </a:r>
            <a:r>
              <a:rPr lang="en-US" sz="1800" baseline="-25000" dirty="0"/>
              <a:t>1 </a:t>
            </a:r>
            <a:r>
              <a:rPr lang="en-US" sz="1800" dirty="0"/>
              <a:t>: the three populations means are not all equal</a:t>
            </a:r>
            <a:endParaRPr lang="en-US" sz="1800" baseline="-25000" dirty="0"/>
          </a:p>
          <a:p>
            <a:pPr marL="0" indent="0">
              <a:buFont typeface="Calibri" panose="020F0502020204030204" pitchFamily="34" charset="0"/>
              <a:buNone/>
            </a:pPr>
            <a:r>
              <a:rPr lang="en-US" sz="1400" dirty="0"/>
              <a:t>-------------------------------------------------------------------------------------------------------------------------------------------------------------------------</a:t>
            </a:r>
          </a:p>
          <a:p>
            <a:pPr marL="0" indent="0" algn="ctr">
              <a:buFont typeface="Calibri" panose="020F0502020204030204" pitchFamily="34" charset="0"/>
              <a:buNone/>
            </a:pPr>
            <a:r>
              <a:rPr lang="en-US" sz="1600" b="1" dirty="0"/>
              <a:t>F Statistic: 5.904</a:t>
            </a:r>
            <a:br>
              <a:rPr lang="en-US" sz="1600" b="1" baseline="-25000" dirty="0"/>
            </a:br>
            <a:r>
              <a:rPr lang="en-US" sz="1600" b="1" dirty="0"/>
              <a:t>P-Value: 0.0029</a:t>
            </a:r>
          </a:p>
          <a:p>
            <a:pPr indent="0">
              <a:spcAft>
                <a:spcPts val="1200"/>
              </a:spcAft>
              <a:buFont typeface="Calibri" panose="020F0502020204030204" pitchFamily="34" charset="0"/>
              <a:buNone/>
            </a:pPr>
            <a:r>
              <a:rPr lang="en-US" sz="1400" dirty="0"/>
              <a:t>At a significance level of 0.05, we reject the null hypothesis that all three population means are equal. A pairwise test of the three groups suggests that the population of groups A and B differ in a statistically significant way. The risk of interpreting multiple pairwise t-tests is the increase in overall type I error.</a:t>
            </a:r>
          </a:p>
        </p:txBody>
      </p:sp>
    </p:spTree>
    <p:extLst>
      <p:ext uri="{BB962C8B-B14F-4D97-AF65-F5344CB8AC3E}">
        <p14:creationId xmlns:p14="http://schemas.microsoft.com/office/powerpoint/2010/main" val="793123095"/>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4AF-0332-4ED6-BE9E-A967C82318F8}"/>
              </a:ext>
            </a:extLst>
          </p:cNvPr>
          <p:cNvSpPr>
            <a:spLocks noGrp="1"/>
          </p:cNvSpPr>
          <p:nvPr>
            <p:ph type="title"/>
          </p:nvPr>
        </p:nvSpPr>
        <p:spPr/>
        <p:txBody>
          <a:bodyPr/>
          <a:lstStyle/>
          <a:p>
            <a:r>
              <a:rPr lang="en-US" dirty="0"/>
              <a:t>Methodology and Assumptions</a:t>
            </a:r>
          </a:p>
        </p:txBody>
      </p:sp>
      <p:sp>
        <p:nvSpPr>
          <p:cNvPr id="3" name="Content Placeholder 2">
            <a:extLst>
              <a:ext uri="{FF2B5EF4-FFF2-40B4-BE49-F238E27FC236}">
                <a16:creationId xmlns:a16="http://schemas.microsoft.com/office/drawing/2014/main" id="{83A351C5-924B-46AB-9DF5-C1ECF9886705}"/>
              </a:ext>
            </a:extLst>
          </p:cNvPr>
          <p:cNvSpPr>
            <a:spLocks noGrp="1"/>
          </p:cNvSpPr>
          <p:nvPr>
            <p:ph idx="1"/>
          </p:nvPr>
        </p:nvSpPr>
        <p:spPr>
          <a:xfrm>
            <a:off x="1097280" y="2108201"/>
            <a:ext cx="5582157" cy="3809890"/>
          </a:xfrm>
        </p:spPr>
        <p:txBody>
          <a:bodyPr>
            <a:normAutofit fontScale="92500" lnSpcReduction="10000"/>
          </a:bodyPr>
          <a:lstStyle/>
          <a:p>
            <a:pPr>
              <a:buFont typeface="Wingdings" panose="05000000000000000000" pitchFamily="2" charset="2"/>
              <a:buChar char="v"/>
            </a:pPr>
            <a:r>
              <a:rPr lang="en-US" dirty="0"/>
              <a:t> Compare two population means pre- and post-COVID using a Two-Sample Z-Test.</a:t>
            </a:r>
          </a:p>
          <a:p>
            <a:pPr>
              <a:buFont typeface="Wingdings" panose="05000000000000000000" pitchFamily="2" charset="2"/>
              <a:buChar char="v"/>
            </a:pPr>
            <a:r>
              <a:rPr lang="en-US" dirty="0"/>
              <a:t> The date used to determine pre- and post-COVID populations is 3/1/2020</a:t>
            </a:r>
          </a:p>
          <a:p>
            <a:pPr lvl="1">
              <a:buFont typeface="Wingdings" panose="05000000000000000000" pitchFamily="2" charset="2"/>
              <a:buChar char="v"/>
            </a:pPr>
            <a:r>
              <a:rPr lang="en-US" dirty="0"/>
              <a:t> First recorded case in Salt Lake County on 3/13/2020</a:t>
            </a:r>
          </a:p>
          <a:p>
            <a:pPr lvl="1">
              <a:buFont typeface="Wingdings" panose="05000000000000000000" pitchFamily="2" charset="2"/>
              <a:buChar char="v"/>
            </a:pPr>
            <a:r>
              <a:rPr lang="en-US" dirty="0"/>
              <a:t> First recorded case in Utah State on 3/11/2020</a:t>
            </a:r>
          </a:p>
          <a:p>
            <a:pPr lvl="1">
              <a:buFont typeface="Wingdings" panose="05000000000000000000" pitchFamily="2" charset="2"/>
              <a:buChar char="v"/>
            </a:pPr>
            <a:r>
              <a:rPr lang="en-US" dirty="0"/>
              <a:t>First recorded case in United States was 1/21/2020</a:t>
            </a:r>
          </a:p>
          <a:p>
            <a:pPr>
              <a:buFont typeface="Wingdings" panose="05000000000000000000" pitchFamily="2" charset="2"/>
              <a:buChar char="v"/>
            </a:pPr>
            <a:r>
              <a:rPr lang="en-US" dirty="0"/>
              <a:t> Pre-COVID crash data was restricted to the 5 years prior to the start of the pandemic</a:t>
            </a:r>
          </a:p>
          <a:p>
            <a:pPr>
              <a:buFont typeface="Wingdings" panose="05000000000000000000" pitchFamily="2" charset="2"/>
              <a:buChar char="v"/>
            </a:pPr>
            <a:r>
              <a:rPr lang="en-US" dirty="0"/>
              <a:t> Analysis focused on the </a:t>
            </a:r>
            <a:r>
              <a:rPr lang="en-US" i="1" dirty="0"/>
              <a:t>number of vehicles </a:t>
            </a:r>
            <a:r>
              <a:rPr lang="en-US" dirty="0"/>
              <a:t>involved in crash incidents</a:t>
            </a:r>
          </a:p>
        </p:txBody>
      </p:sp>
      <p:pic>
        <p:nvPicPr>
          <p:cNvPr id="4" name="Content Placeholder 8" descr="Graphical user interface, chart, histogram&#10;&#10;Description automatically generated">
            <a:extLst>
              <a:ext uri="{FF2B5EF4-FFF2-40B4-BE49-F238E27FC236}">
                <a16:creationId xmlns:a16="http://schemas.microsoft.com/office/drawing/2014/main" id="{A783B243-827F-43F5-9EF4-DD3D1501996E}"/>
              </a:ext>
            </a:extLst>
          </p:cNvPr>
          <p:cNvPicPr>
            <a:picLocks noChangeAspect="1"/>
          </p:cNvPicPr>
          <p:nvPr/>
        </p:nvPicPr>
        <p:blipFill>
          <a:blip r:embed="rId2"/>
          <a:stretch>
            <a:fillRect/>
          </a:stretch>
        </p:blipFill>
        <p:spPr>
          <a:xfrm>
            <a:off x="6679437" y="2368732"/>
            <a:ext cx="4916187" cy="2625634"/>
          </a:xfrm>
          <a:prstGeom prst="rect">
            <a:avLst/>
          </a:prstGeom>
        </p:spPr>
      </p:pic>
    </p:spTree>
    <p:extLst>
      <p:ext uri="{BB962C8B-B14F-4D97-AF65-F5344CB8AC3E}">
        <p14:creationId xmlns:p14="http://schemas.microsoft.com/office/powerpoint/2010/main" val="140635255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1F3F11-FDDD-4CD8-AB44-B794E3A67DF2}"/>
              </a:ext>
            </a:extLst>
          </p:cNvPr>
          <p:cNvSpPr>
            <a:spLocks noGrp="1"/>
          </p:cNvSpPr>
          <p:nvPr>
            <p:ph type="title"/>
          </p:nvPr>
        </p:nvSpPr>
        <p:spPr>
          <a:xfrm>
            <a:off x="492370" y="516836"/>
            <a:ext cx="3084844" cy="1961086"/>
          </a:xfrm>
        </p:spPr>
        <p:txBody>
          <a:bodyPr>
            <a:normAutofit/>
          </a:bodyPr>
          <a:lstStyle/>
          <a:p>
            <a:r>
              <a:rPr lang="en-US" sz="2400" dirty="0">
                <a:solidFill>
                  <a:srgbClr val="FFFFFF"/>
                </a:solidFill>
              </a:rPr>
              <a:t>Two-Sample Z-Test to Compare Population Means</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25F0D1-90FC-4F18-983A-BBB1139C7A5C}"/>
              </a:ext>
            </a:extLst>
          </p:cNvPr>
          <p:cNvSpPr>
            <a:spLocks noGrp="1"/>
          </p:cNvSpPr>
          <p:nvPr>
            <p:ph idx="1"/>
          </p:nvPr>
        </p:nvSpPr>
        <p:spPr>
          <a:xfrm>
            <a:off x="571751" y="2799654"/>
            <a:ext cx="3211431" cy="3189665"/>
          </a:xfrm>
        </p:spPr>
        <p:txBody>
          <a:bodyPr>
            <a:normAutofit/>
          </a:bodyPr>
          <a:lstStyle/>
          <a:p>
            <a:pPr>
              <a:buFont typeface="Wingdings" panose="05000000000000000000" pitchFamily="2" charset="2"/>
              <a:buChar char="v"/>
            </a:pPr>
            <a:r>
              <a:rPr lang="en-US" sz="1800" dirty="0">
                <a:solidFill>
                  <a:srgbClr val="FFFFFF"/>
                </a:solidFill>
              </a:rPr>
              <a:t> populations are independent</a:t>
            </a:r>
          </a:p>
          <a:p>
            <a:pPr>
              <a:buFont typeface="Wingdings" panose="05000000000000000000" pitchFamily="2" charset="2"/>
              <a:buChar char="v"/>
            </a:pPr>
            <a:r>
              <a:rPr lang="en-US" sz="1800" dirty="0">
                <a:solidFill>
                  <a:srgbClr val="FFFFFF"/>
                </a:solidFill>
              </a:rPr>
              <a:t> does not require assumption of equal variances</a:t>
            </a:r>
          </a:p>
          <a:p>
            <a:pPr>
              <a:buFont typeface="Wingdings" panose="05000000000000000000" pitchFamily="2" charset="2"/>
              <a:buChar char="v"/>
            </a:pPr>
            <a:r>
              <a:rPr lang="en-US" sz="1800" dirty="0">
                <a:solidFill>
                  <a:srgbClr val="FFFFFF"/>
                </a:solidFill>
              </a:rPr>
              <a:t> large sample sizes (&gt;30) for both populations</a:t>
            </a:r>
          </a:p>
          <a:p>
            <a:pPr>
              <a:buFont typeface="Wingdings" panose="05000000000000000000" pitchFamily="2" charset="2"/>
              <a:buChar char="v"/>
            </a:pPr>
            <a:endParaRPr lang="en-US" sz="1800" dirty="0">
              <a:solidFill>
                <a:srgbClr val="FFFFFF"/>
              </a:solidFill>
            </a:endParaRPr>
          </a:p>
        </p:txBody>
      </p:sp>
      <p:pic>
        <p:nvPicPr>
          <p:cNvPr id="7" name="Picture 6" descr="Chart, histogram&#10;&#10;Description automatically generated">
            <a:extLst>
              <a:ext uri="{FF2B5EF4-FFF2-40B4-BE49-F238E27FC236}">
                <a16:creationId xmlns:a16="http://schemas.microsoft.com/office/drawing/2014/main" id="{6C7205BD-62A2-465B-B624-98E136A5A73A}"/>
              </a:ext>
            </a:extLst>
          </p:cNvPr>
          <p:cNvPicPr>
            <a:picLocks noChangeAspect="1"/>
          </p:cNvPicPr>
          <p:nvPr/>
        </p:nvPicPr>
        <p:blipFill>
          <a:blip r:embed="rId2"/>
          <a:stretch>
            <a:fillRect/>
          </a:stretch>
        </p:blipFill>
        <p:spPr>
          <a:xfrm>
            <a:off x="9126807" y="141280"/>
            <a:ext cx="2834480" cy="2078618"/>
          </a:xfrm>
          <a:prstGeom prst="rect">
            <a:avLst/>
          </a:prstGeom>
        </p:spPr>
      </p:pic>
      <p:sp>
        <p:nvSpPr>
          <p:cNvPr id="11" name="Content Placeholder 5">
            <a:extLst>
              <a:ext uri="{FF2B5EF4-FFF2-40B4-BE49-F238E27FC236}">
                <a16:creationId xmlns:a16="http://schemas.microsoft.com/office/drawing/2014/main" id="{5EE58E63-1A2C-4E30-A964-CD422D9AE1A3}"/>
              </a:ext>
            </a:extLst>
          </p:cNvPr>
          <p:cNvSpPr txBox="1">
            <a:spLocks/>
          </p:cNvSpPr>
          <p:nvPr/>
        </p:nvSpPr>
        <p:spPr>
          <a:xfrm>
            <a:off x="6725125" y="334128"/>
            <a:ext cx="2286000" cy="1828800"/>
          </a:xfrm>
          <a:prstGeom prst="rect">
            <a:avLst/>
          </a:prstGeom>
          <a:solidFill>
            <a:srgbClr val="FFFF00">
              <a:alpha val="20000"/>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B: Post-Covid</a:t>
            </a:r>
          </a:p>
          <a:p>
            <a:pPr>
              <a:spcBef>
                <a:spcPts val="600"/>
              </a:spcBef>
            </a:pPr>
            <a:r>
              <a:rPr lang="en-US" dirty="0"/>
              <a:t>n = 616</a:t>
            </a:r>
          </a:p>
          <a:p>
            <a:pPr>
              <a:spcBef>
                <a:spcPts val="600"/>
              </a:spcBef>
            </a:pPr>
            <a:r>
              <a:rPr lang="en-US" dirty="0"/>
              <a:t>mean = 56.25</a:t>
            </a:r>
          </a:p>
          <a:p>
            <a:pPr>
              <a:spcBef>
                <a:spcPts val="600"/>
              </a:spcBef>
            </a:pPr>
            <a:r>
              <a:rPr lang="en-US" dirty="0" err="1"/>
              <a:t>st.dev</a:t>
            </a:r>
            <a:r>
              <a:rPr lang="en-US" dirty="0"/>
              <a:t>. = 18.4</a:t>
            </a:r>
          </a:p>
          <a:p>
            <a:endParaRPr lang="en-US" dirty="0"/>
          </a:p>
        </p:txBody>
      </p:sp>
      <p:sp>
        <p:nvSpPr>
          <p:cNvPr id="13" name="Content Placeholder 3">
            <a:extLst>
              <a:ext uri="{FF2B5EF4-FFF2-40B4-BE49-F238E27FC236}">
                <a16:creationId xmlns:a16="http://schemas.microsoft.com/office/drawing/2014/main" id="{24232131-6070-4E29-9644-6B2457E28258}"/>
              </a:ext>
            </a:extLst>
          </p:cNvPr>
          <p:cNvSpPr txBox="1">
            <a:spLocks/>
          </p:cNvSpPr>
          <p:nvPr/>
        </p:nvSpPr>
        <p:spPr>
          <a:xfrm>
            <a:off x="4272298" y="334128"/>
            <a:ext cx="2286000" cy="1828800"/>
          </a:xfrm>
          <a:prstGeom prst="rect">
            <a:avLst/>
          </a:prstGeom>
          <a:solidFill>
            <a:srgbClr val="008080">
              <a:alpha val="14902"/>
            </a:srgbClr>
          </a:solidFill>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b="1" dirty="0"/>
              <a:t>A: Pre-Covid</a:t>
            </a:r>
          </a:p>
          <a:p>
            <a:pPr>
              <a:spcBef>
                <a:spcPts val="600"/>
              </a:spcBef>
            </a:pPr>
            <a:r>
              <a:rPr lang="en-US" dirty="0"/>
              <a:t>n = 1827</a:t>
            </a:r>
          </a:p>
          <a:p>
            <a:pPr>
              <a:spcBef>
                <a:spcPts val="600"/>
              </a:spcBef>
            </a:pPr>
            <a:r>
              <a:rPr lang="en-US" dirty="0"/>
              <a:t>mean = 74.32</a:t>
            </a:r>
          </a:p>
          <a:p>
            <a:pPr>
              <a:spcBef>
                <a:spcPts val="600"/>
              </a:spcBef>
            </a:pPr>
            <a:r>
              <a:rPr lang="en-US" dirty="0" err="1"/>
              <a:t>st.dev</a:t>
            </a:r>
            <a:r>
              <a:rPr lang="en-US" dirty="0"/>
              <a:t>. = 27.62</a:t>
            </a:r>
          </a:p>
        </p:txBody>
      </p:sp>
      <p:sp>
        <p:nvSpPr>
          <p:cNvPr id="18" name="Content Placeholder 2">
            <a:extLst>
              <a:ext uri="{FF2B5EF4-FFF2-40B4-BE49-F238E27FC236}">
                <a16:creationId xmlns:a16="http://schemas.microsoft.com/office/drawing/2014/main" id="{C646B390-17AD-40FA-9EDB-C4A8456940F7}"/>
              </a:ext>
            </a:extLst>
          </p:cNvPr>
          <p:cNvSpPr txBox="1">
            <a:spLocks/>
          </p:cNvSpPr>
          <p:nvPr/>
        </p:nvSpPr>
        <p:spPr>
          <a:xfrm>
            <a:off x="4457984" y="2834974"/>
            <a:ext cx="7348165" cy="375027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400" dirty="0"/>
              <a:t>The null hypothesis is defined as </a:t>
            </a:r>
          </a:p>
          <a:p>
            <a:pPr marL="0" indent="0" algn="ctr">
              <a:buFont typeface="Calibri" panose="020F0502020204030204" pitchFamily="34" charset="0"/>
              <a:buNone/>
            </a:pPr>
            <a:r>
              <a:rPr lang="en-US" sz="1800" dirty="0">
                <a:latin typeface="Franklin Gothic Book" panose="020B0503020102020204" pitchFamily="34" charset="0"/>
              </a:rPr>
              <a:t> H</a:t>
            </a:r>
            <a:r>
              <a:rPr lang="en-US" sz="1800" baseline="-25000" dirty="0">
                <a:latin typeface="Franklin Gothic Book" panose="020B0503020102020204" pitchFamily="34" charset="0"/>
              </a:rPr>
              <a:t>0 </a:t>
            </a:r>
            <a:r>
              <a:rPr lang="en-US" sz="1800" dirty="0">
                <a:latin typeface="Franklin Gothic Book" panose="020B0503020102020204" pitchFamily="34" charset="0"/>
              </a:rPr>
              <a:t>: µ</a:t>
            </a:r>
            <a:r>
              <a:rPr lang="en-US" sz="1800" baseline="-25000" dirty="0">
                <a:latin typeface="Franklin Gothic Book" panose="020B0503020102020204" pitchFamily="34" charset="0"/>
              </a:rPr>
              <a:t>A</a:t>
            </a:r>
            <a:r>
              <a:rPr lang="en-US" sz="1800" dirty="0">
                <a:latin typeface="Franklin Gothic Book" panose="020B0503020102020204" pitchFamily="34" charset="0"/>
              </a:rPr>
              <a:t> =  µ</a:t>
            </a:r>
            <a:r>
              <a:rPr lang="en-US" sz="1800" baseline="-25000" dirty="0">
                <a:latin typeface="Franklin Gothic Book" panose="020B0503020102020204" pitchFamily="34" charset="0"/>
              </a:rPr>
              <a:t>B</a:t>
            </a:r>
          </a:p>
          <a:p>
            <a:pPr marL="0" indent="0">
              <a:buFont typeface="Calibri" panose="020F0502020204030204" pitchFamily="34" charset="0"/>
              <a:buNone/>
            </a:pPr>
            <a:r>
              <a:rPr lang="en-US" sz="1400" dirty="0"/>
              <a:t>The alternative hypothesis is defined as</a:t>
            </a:r>
          </a:p>
          <a:p>
            <a:pPr indent="0" algn="ctr">
              <a:spcAft>
                <a:spcPts val="1200"/>
              </a:spcAft>
              <a:buFont typeface="Calibri" panose="020F0502020204030204" pitchFamily="34" charset="0"/>
              <a:buNone/>
            </a:pPr>
            <a:r>
              <a:rPr lang="en-US" sz="1800" dirty="0"/>
              <a:t>H</a:t>
            </a:r>
            <a:r>
              <a:rPr lang="en-US" sz="1800" baseline="-25000" dirty="0"/>
              <a:t>1 </a:t>
            </a:r>
            <a:r>
              <a:rPr lang="en-US" sz="1800" dirty="0"/>
              <a:t>: µ</a:t>
            </a:r>
            <a:r>
              <a:rPr lang="en-US" sz="1800" baseline="-25000" dirty="0"/>
              <a:t>A</a:t>
            </a:r>
            <a:r>
              <a:rPr lang="en-US" sz="1800" dirty="0"/>
              <a:t> ≠ µ</a:t>
            </a:r>
            <a:r>
              <a:rPr lang="en-US" sz="1800" baseline="-25000" dirty="0"/>
              <a:t>B</a:t>
            </a:r>
          </a:p>
          <a:p>
            <a:pPr marL="0" indent="0">
              <a:buFont typeface="Calibri" panose="020F0502020204030204" pitchFamily="34" charset="0"/>
              <a:buNone/>
            </a:pPr>
            <a:r>
              <a:rPr lang="en-US" sz="1400" dirty="0"/>
              <a:t>where </a:t>
            </a:r>
            <a:r>
              <a:rPr lang="en-US" sz="1400" dirty="0">
                <a:latin typeface="Franklin Gothic Book" panose="020B0503020102020204" pitchFamily="34" charset="0"/>
              </a:rPr>
              <a:t>µ</a:t>
            </a:r>
            <a:r>
              <a:rPr lang="en-US" sz="1400" baseline="-25000" dirty="0">
                <a:latin typeface="Franklin Gothic Book" panose="020B0503020102020204" pitchFamily="34" charset="0"/>
              </a:rPr>
              <a:t>A</a:t>
            </a:r>
            <a:r>
              <a:rPr lang="en-US" sz="1400" dirty="0"/>
              <a:t> and </a:t>
            </a:r>
            <a:r>
              <a:rPr lang="en-US" sz="1400" dirty="0">
                <a:latin typeface="Franklin Gothic Book" panose="020B0503020102020204" pitchFamily="34" charset="0"/>
              </a:rPr>
              <a:t>µ</a:t>
            </a:r>
            <a:r>
              <a:rPr lang="en-US" sz="1400" baseline="-25000" dirty="0">
                <a:latin typeface="Franklin Gothic Book" panose="020B0503020102020204" pitchFamily="34" charset="0"/>
              </a:rPr>
              <a:t>B</a:t>
            </a:r>
            <a:r>
              <a:rPr lang="en-US" sz="1400" dirty="0"/>
              <a:t> are the mean number of vehicles involved in crash incidents in the county for time period A (5 years prior to the pandemic) and period B (during the pandemic).</a:t>
            </a:r>
          </a:p>
          <a:p>
            <a:pPr marL="0" indent="0">
              <a:buFont typeface="Calibri" panose="020F0502020204030204" pitchFamily="34" charset="0"/>
              <a:buNone/>
            </a:pPr>
            <a:endParaRPr lang="en-US" sz="1400" dirty="0"/>
          </a:p>
          <a:p>
            <a:pPr marL="0" indent="0">
              <a:buFont typeface="Calibri" panose="020F0502020204030204" pitchFamily="34" charset="0"/>
              <a:buNone/>
            </a:pPr>
            <a:r>
              <a:rPr lang="en-US" sz="1400" dirty="0"/>
              <a:t> </a:t>
            </a:r>
          </a:p>
        </p:txBody>
      </p:sp>
    </p:spTree>
    <p:extLst>
      <p:ext uri="{BB962C8B-B14F-4D97-AF65-F5344CB8AC3E}">
        <p14:creationId xmlns:p14="http://schemas.microsoft.com/office/powerpoint/2010/main" val="163014563"/>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{F53FB1CC-D21F-4870-9A51-E58A70245375}tf22712842_win32</Template>
  <TotalTime>679</TotalTime>
  <Words>974</Words>
  <Application>Microsoft Office PowerPoint</Application>
  <PresentationFormat>Widescreen</PresentationFormat>
  <Paragraphs>150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Wingdings</vt:lpstr>
      <vt:lpstr>1_RetrospectVTI</vt:lpstr>
      <vt:lpstr>A6 Project Presentation</vt:lpstr>
      <vt:lpstr>Analysis Phases</vt:lpstr>
      <vt:lpstr>Change in Infection Rates Visualized</vt:lpstr>
      <vt:lpstr>Research Question</vt:lpstr>
      <vt:lpstr>Vehicle Crashes and Infection Rates Visualized</vt:lpstr>
      <vt:lpstr>One-Way ANOVA F-Test </vt:lpstr>
      <vt:lpstr>One-Way ANOVA F-Test </vt:lpstr>
      <vt:lpstr>Methodology and Assumptions</vt:lpstr>
      <vt:lpstr>Two-Sample Z-Test to Compare Population Means</vt:lpstr>
      <vt:lpstr>Two-Sample Z-Test to Compare Population Means</vt:lpstr>
      <vt:lpstr>Additional Analysis –  KABCO Crash Severity</vt:lpstr>
      <vt:lpstr>Summary/Conclusion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Laura Thriftwood</dc:creator>
  <cp:lastModifiedBy>Laura Thriftwood</cp:lastModifiedBy>
  <cp:revision>3</cp:revision>
  <dcterms:created xsi:type="dcterms:W3CDTF">2021-12-06T01:30:31Z</dcterms:created>
  <dcterms:modified xsi:type="dcterms:W3CDTF">2021-12-14T03:58:11Z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