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Anton"/>
      <p:regular r:id="rId25"/>
    </p:embeddedFont>
    <p:embeddedFont>
      <p:font typeface="Baloo 2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yXenbfGDfxTUGBFnaAcqLwlp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E93599-62AE-4159-8C1C-94A920295F78}">
  <a:tblStyle styleId="{4AE93599-62AE-4159-8C1C-94A920295F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0F581BA-4E21-485C-85D1-2C54E87DA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Baloo2-regular.fntdata"/><Relationship Id="rId25" Type="http://schemas.openxmlformats.org/officeDocument/2006/relationships/font" Target="fonts/Anton-regular.fntdata"/><Relationship Id="rId28" Type="http://customschemas.google.com/relationships/presentationmetadata" Target="metadata"/><Relationship Id="rId27" Type="http://schemas.openxmlformats.org/officeDocument/2006/relationships/font" Target="fonts/Baloo2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089d93d3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38089d93d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64e14a1d8_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464e14a1d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64e14a1d8_9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464e14a1d8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64e14a1d8_9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464e14a1d8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64e14a1d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464e14a1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64e14a1d8_8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464e14a1d8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464e14a1d8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464e14a1d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8089d93d3_4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8089d93d3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4e149bc2_3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464e149bc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089d93d3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38089d93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64e149bc2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464e149bc2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64e149bc2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464e149bc2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64e14a1d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464e14a1d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/>
          <p:nvPr/>
        </p:nvSpPr>
        <p:spPr>
          <a:xfrm>
            <a:off x="743788" y="1089278"/>
            <a:ext cx="8461395" cy="4065278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/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464e149bc2_3_7"/>
          <p:cNvSpPr txBox="1"/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g1464e149bc2_3_7"/>
          <p:cNvSpPr txBox="1"/>
          <p:nvPr>
            <p:ph idx="1" type="subTitle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0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464e149bc2_3_10"/>
          <p:cNvSpPr txBox="1"/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g1464e149bc2_3_10"/>
          <p:cNvSpPr txBox="1"/>
          <p:nvPr>
            <p:ph idx="1" type="subTitle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g1464e149bc2_3_10"/>
          <p:cNvSpPr/>
          <p:nvPr/>
        </p:nvSpPr>
        <p:spPr>
          <a:xfrm>
            <a:off x="-1628875" y="2001225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64e149bc2_3_1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1464e149bc2_3_14"/>
          <p:cNvSpPr/>
          <p:nvPr/>
        </p:nvSpPr>
        <p:spPr>
          <a:xfrm>
            <a:off x="-209240" y="3216355"/>
            <a:ext cx="1261632" cy="923950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1464e149bc2_3_14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3" name="Google Shape;53;g1464e149bc2_3_14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64e149bc2_3_19"/>
          <p:cNvSpPr/>
          <p:nvPr/>
        </p:nvSpPr>
        <p:spPr>
          <a:xfrm>
            <a:off x="667599" y="1423050"/>
            <a:ext cx="7766604" cy="3731466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464e149bc2_3_1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64e149bc2_3_19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64e149bc2_3_2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464e149bc2_3_24"/>
          <p:cNvSpPr/>
          <p:nvPr/>
        </p:nvSpPr>
        <p:spPr>
          <a:xfrm flipH="1">
            <a:off x="-1135914" y="2473203"/>
            <a:ext cx="6173564" cy="28325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4e149bc2_3_2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464e149bc2_3_27"/>
          <p:cNvSpPr/>
          <p:nvPr/>
        </p:nvSpPr>
        <p:spPr>
          <a:xfrm>
            <a:off x="3590151" y="1939126"/>
            <a:ext cx="6850130" cy="3291145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4e14a1d8_2_3"/>
          <p:cNvSpPr/>
          <p:nvPr/>
        </p:nvSpPr>
        <p:spPr>
          <a:xfrm>
            <a:off x="743788" y="1089278"/>
            <a:ext cx="8461395" cy="4065278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464e14a1d8_2_3"/>
          <p:cNvSpPr txBox="1"/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g1464e14a1d8_2_3"/>
          <p:cNvSpPr txBox="1"/>
          <p:nvPr>
            <p:ph idx="1" type="subTitle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64e14a1d8_2_7"/>
          <p:cNvSpPr txBox="1"/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g1464e14a1d8_2_7"/>
          <p:cNvSpPr txBox="1"/>
          <p:nvPr>
            <p:ph idx="1" type="subTitle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0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64e14a1d8_2_10"/>
          <p:cNvSpPr txBox="1"/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g1464e14a1d8_2_10"/>
          <p:cNvSpPr txBox="1"/>
          <p:nvPr>
            <p:ph idx="1" type="subTitle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g1464e14a1d8_2_10"/>
          <p:cNvSpPr/>
          <p:nvPr/>
        </p:nvSpPr>
        <p:spPr>
          <a:xfrm>
            <a:off x="-1628875" y="2001225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64e14a1d8_2_1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464e14a1d8_2_14"/>
          <p:cNvSpPr/>
          <p:nvPr/>
        </p:nvSpPr>
        <p:spPr>
          <a:xfrm>
            <a:off x="-209240" y="3216355"/>
            <a:ext cx="1261632" cy="923950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464e14a1d8_2_14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3" name="Google Shape;83;g1464e14a1d8_2_14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e14a1d8_2_19"/>
          <p:cNvSpPr/>
          <p:nvPr/>
        </p:nvSpPr>
        <p:spPr>
          <a:xfrm>
            <a:off x="667599" y="1423050"/>
            <a:ext cx="7766604" cy="3731466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464e14a1d8_2_1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464e14a1d8_2_19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64e14a1d8_2_2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64e14a1d8_2_24"/>
          <p:cNvSpPr/>
          <p:nvPr/>
        </p:nvSpPr>
        <p:spPr>
          <a:xfrm flipH="1">
            <a:off x="-1135914" y="2473203"/>
            <a:ext cx="6173564" cy="28325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64e14a1d8_2_2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464e14a1d8_2_27"/>
          <p:cNvSpPr/>
          <p:nvPr/>
        </p:nvSpPr>
        <p:spPr>
          <a:xfrm>
            <a:off x="3590151" y="1939126"/>
            <a:ext cx="6850130" cy="3291145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0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>
            <a:off x="-1628875" y="2001225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209240" y="3216355"/>
            <a:ext cx="1261632" cy="923950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667599" y="1423050"/>
            <a:ext cx="7766604" cy="3731466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6"/>
          <p:cNvSpPr/>
          <p:nvPr/>
        </p:nvSpPr>
        <p:spPr>
          <a:xfrm flipH="1">
            <a:off x="-1135914" y="2473203"/>
            <a:ext cx="6173564" cy="28325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3590151" y="1939126"/>
            <a:ext cx="6850130" cy="3291145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464e149bc2_3_3"/>
          <p:cNvSpPr/>
          <p:nvPr/>
        </p:nvSpPr>
        <p:spPr>
          <a:xfrm>
            <a:off x="743788" y="1089278"/>
            <a:ext cx="8461395" cy="4065278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464e149bc2_3_3"/>
          <p:cNvSpPr txBox="1"/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g1464e149bc2_3_3"/>
          <p:cNvSpPr txBox="1"/>
          <p:nvPr>
            <p:ph idx="1" type="subTitle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b="0" i="0" sz="18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464e149bc2_3_0"/>
          <p:cNvSpPr txBox="1"/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7" name="Google Shape;37;g1464e149bc2_3_0"/>
          <p:cNvSpPr txBox="1"/>
          <p:nvPr>
            <p:ph idx="1" type="body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b="0" i="0" sz="18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64e14a1d8_2_0"/>
          <p:cNvSpPr txBox="1"/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7" name="Google Shape;67;g1464e14a1d8_2_0"/>
          <p:cNvSpPr txBox="1"/>
          <p:nvPr>
            <p:ph idx="1" type="body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b="0" i="0" sz="18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lespectador.com/contenido-patrocinado/asi-esta-el-panorama-del-sector-de-eventos-en-colombia-article/" TargetMode="External"/><Relationship Id="rId4" Type="http://schemas.openxmlformats.org/officeDocument/2006/relationships/hyperlink" Target="https://www.eluniversal.com.co/cultural/la-mala-racha-de-los-festivales-de-musica-en-colombia-EX6330547" TargetMode="External"/><Relationship Id="rId10" Type="http://schemas.openxmlformats.org/officeDocument/2006/relationships/hyperlink" Target="https://www.elespectador.com/colombia/mas-regiones/estos-son-los-tres-ciberdelitos-de-mayor-impacto-en-colombia-en-2021/#:~:text=El%20ciberdelito%20se%20ha%20convertido,periodo%20de%20cuanterena%20obligatoria%20y" TargetMode="External"/><Relationship Id="rId9" Type="http://schemas.openxmlformats.org/officeDocument/2006/relationships/hyperlink" Target="https://asocolwep.org/2021/04/22/panorama-del-sector-eventos-en-colombia/" TargetMode="External"/><Relationship Id="rId5" Type="http://schemas.openxmlformats.org/officeDocument/2006/relationships/hyperlink" Target="https://www.larepublica.co/analisis/catalina-ortiz-400501/la-economia-de-las-ferias-y-fiestas-3106967" TargetMode="External"/><Relationship Id="rId6" Type="http://schemas.openxmlformats.org/officeDocument/2006/relationships/hyperlink" Target="https://www.sic.gov.co/mision-y-vision" TargetMode="External"/><Relationship Id="rId7" Type="http://schemas.openxmlformats.org/officeDocument/2006/relationships/hyperlink" Target="https://www.mincit.gov.co/ministerio/organizacion/mision-vision-objetivos-normas" TargetMode="External"/><Relationship Id="rId8" Type="http://schemas.openxmlformats.org/officeDocument/2006/relationships/hyperlink" Target="https://bogota.gov.co/servicios/guia-de-tramites-y-servicios/permiso-para-espectaculos-publicos-diferentes-a-las-artes-escenica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089d93d3_4_0"/>
          <p:cNvSpPr/>
          <p:nvPr/>
        </p:nvSpPr>
        <p:spPr>
          <a:xfrm>
            <a:off x="-1" y="1135811"/>
            <a:ext cx="6730500" cy="140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38089d93d3_4_0"/>
          <p:cNvSpPr txBox="1"/>
          <p:nvPr>
            <p:ph type="ctrTitle"/>
          </p:nvPr>
        </p:nvSpPr>
        <p:spPr>
          <a:xfrm>
            <a:off x="87105" y="886678"/>
            <a:ext cx="66267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MX" sz="2400"/>
              <a:t>Montaje de una empresa de logística georreferenciada de eventos a través de una app en Colombia.</a:t>
            </a:r>
            <a:endParaRPr/>
          </a:p>
        </p:txBody>
      </p:sp>
      <p:sp>
        <p:nvSpPr>
          <p:cNvPr id="101" name="Google Shape;101;g138089d93d3_4_0"/>
          <p:cNvSpPr txBox="1"/>
          <p:nvPr>
            <p:ph idx="1" type="subTitle"/>
          </p:nvPr>
        </p:nvSpPr>
        <p:spPr>
          <a:xfrm>
            <a:off x="752350" y="2729100"/>
            <a:ext cx="4680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Andrés Felipe Ariza Pardo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Cristian Leonardo Giraldo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MX"/>
              <a:t>Juan Pablo Sánchez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Laura Valentina Alvarado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MX"/>
              <a:t>Leidy </a:t>
            </a:r>
            <a:r>
              <a:rPr lang="es-MX"/>
              <a:t>Viviana Ardila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02" name="Google Shape;102;g138089d93d3_4_0"/>
          <p:cNvGrpSpPr/>
          <p:nvPr/>
        </p:nvGrpSpPr>
        <p:grpSpPr>
          <a:xfrm>
            <a:off x="6541457" y="2386028"/>
            <a:ext cx="2358311" cy="2748734"/>
            <a:chOff x="5366630" y="1446041"/>
            <a:chExt cx="3365170" cy="3688585"/>
          </a:xfrm>
        </p:grpSpPr>
        <p:sp>
          <p:nvSpPr>
            <p:cNvPr id="103" name="Google Shape;103;g138089d93d3_4_0"/>
            <p:cNvSpPr/>
            <p:nvPr/>
          </p:nvSpPr>
          <p:spPr>
            <a:xfrm>
              <a:off x="6461364" y="2571615"/>
              <a:ext cx="567023" cy="153352"/>
            </a:xfrm>
            <a:custGeom>
              <a:rect b="b" l="l" r="r" t="t"/>
              <a:pathLst>
                <a:path extrusionOk="0" h="5736" w="21209">
                  <a:moveTo>
                    <a:pt x="15339" y="0"/>
                  </a:moveTo>
                  <a:cubicBezTo>
                    <a:pt x="14794" y="0"/>
                    <a:pt x="14215" y="27"/>
                    <a:pt x="13709" y="76"/>
                  </a:cubicBezTo>
                  <a:cubicBezTo>
                    <a:pt x="12159" y="228"/>
                    <a:pt x="11794" y="2568"/>
                    <a:pt x="11794" y="2568"/>
                  </a:cubicBezTo>
                  <a:cubicBezTo>
                    <a:pt x="11794" y="2568"/>
                    <a:pt x="2766" y="1291"/>
                    <a:pt x="2705" y="714"/>
                  </a:cubicBezTo>
                  <a:lnTo>
                    <a:pt x="0" y="4301"/>
                  </a:lnTo>
                  <a:cubicBezTo>
                    <a:pt x="526" y="4990"/>
                    <a:pt x="2225" y="5211"/>
                    <a:pt x="4184" y="5211"/>
                  </a:cubicBezTo>
                  <a:cubicBezTo>
                    <a:pt x="7668" y="5211"/>
                    <a:pt x="11976" y="4513"/>
                    <a:pt x="11976" y="4513"/>
                  </a:cubicBezTo>
                  <a:cubicBezTo>
                    <a:pt x="11976" y="4513"/>
                    <a:pt x="14894" y="5668"/>
                    <a:pt x="16232" y="5729"/>
                  </a:cubicBezTo>
                  <a:cubicBezTo>
                    <a:pt x="16296" y="5734"/>
                    <a:pt x="16358" y="5736"/>
                    <a:pt x="16419" y="5736"/>
                  </a:cubicBezTo>
                  <a:cubicBezTo>
                    <a:pt x="17588" y="5736"/>
                    <a:pt x="18055" y="4939"/>
                    <a:pt x="18055" y="4939"/>
                  </a:cubicBezTo>
                  <a:cubicBezTo>
                    <a:pt x="18694" y="4848"/>
                    <a:pt x="18846" y="4331"/>
                    <a:pt x="18846" y="4331"/>
                  </a:cubicBezTo>
                  <a:cubicBezTo>
                    <a:pt x="19484" y="4149"/>
                    <a:pt x="19575" y="3602"/>
                    <a:pt x="19575" y="3602"/>
                  </a:cubicBezTo>
                  <a:cubicBezTo>
                    <a:pt x="19587" y="3603"/>
                    <a:pt x="19603" y="3604"/>
                    <a:pt x="19624" y="3604"/>
                  </a:cubicBezTo>
                  <a:cubicBezTo>
                    <a:pt x="19937" y="3604"/>
                    <a:pt x="21209" y="3394"/>
                    <a:pt x="20639" y="3024"/>
                  </a:cubicBezTo>
                  <a:cubicBezTo>
                    <a:pt x="20031" y="2629"/>
                    <a:pt x="14225" y="1747"/>
                    <a:pt x="14317" y="1261"/>
                  </a:cubicBezTo>
                  <a:cubicBezTo>
                    <a:pt x="14438" y="744"/>
                    <a:pt x="17174" y="805"/>
                    <a:pt x="17356" y="410"/>
                  </a:cubicBezTo>
                  <a:cubicBezTo>
                    <a:pt x="17501" y="121"/>
                    <a:pt x="16494" y="0"/>
                    <a:pt x="15339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38089d93d3_4_0"/>
            <p:cNvSpPr/>
            <p:nvPr/>
          </p:nvSpPr>
          <p:spPr>
            <a:xfrm>
              <a:off x="6113628" y="2082187"/>
              <a:ext cx="648431" cy="668482"/>
            </a:xfrm>
            <a:custGeom>
              <a:rect b="b" l="l" r="r" t="t"/>
              <a:pathLst>
                <a:path extrusionOk="0" h="25004" w="24254">
                  <a:moveTo>
                    <a:pt x="5093" y="1"/>
                  </a:moveTo>
                  <a:cubicBezTo>
                    <a:pt x="1" y="1"/>
                    <a:pt x="6807" y="23615"/>
                    <a:pt x="6807" y="23671"/>
                  </a:cubicBezTo>
                  <a:cubicBezTo>
                    <a:pt x="8573" y="24676"/>
                    <a:pt x="11223" y="25004"/>
                    <a:pt x="13927" y="25004"/>
                  </a:cubicBezTo>
                  <a:cubicBezTo>
                    <a:pt x="18994" y="25004"/>
                    <a:pt x="24254" y="23854"/>
                    <a:pt x="24254" y="23854"/>
                  </a:cubicBezTo>
                  <a:lnTo>
                    <a:pt x="24254" y="19507"/>
                  </a:lnTo>
                  <a:lnTo>
                    <a:pt x="13311" y="17684"/>
                  </a:lnTo>
                  <a:cubicBezTo>
                    <a:pt x="9147" y="3610"/>
                    <a:pt x="6503" y="449"/>
                    <a:pt x="6503" y="449"/>
                  </a:cubicBezTo>
                  <a:cubicBezTo>
                    <a:pt x="5955" y="143"/>
                    <a:pt x="5489" y="1"/>
                    <a:pt x="5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38089d93d3_4_0"/>
            <p:cNvSpPr/>
            <p:nvPr/>
          </p:nvSpPr>
          <p:spPr>
            <a:xfrm>
              <a:off x="5942099" y="1995434"/>
              <a:ext cx="471338" cy="737137"/>
            </a:xfrm>
            <a:custGeom>
              <a:rect b="b" l="l" r="r" t="t"/>
              <a:pathLst>
                <a:path extrusionOk="0" h="27572" w="17630">
                  <a:moveTo>
                    <a:pt x="6094" y="0"/>
                  </a:moveTo>
                  <a:cubicBezTo>
                    <a:pt x="4090" y="0"/>
                    <a:pt x="2038" y="720"/>
                    <a:pt x="1338" y="3299"/>
                  </a:cubicBezTo>
                  <a:cubicBezTo>
                    <a:pt x="0" y="8284"/>
                    <a:pt x="122" y="26369"/>
                    <a:pt x="122" y="26369"/>
                  </a:cubicBezTo>
                  <a:cubicBezTo>
                    <a:pt x="122" y="26369"/>
                    <a:pt x="3351" y="27572"/>
                    <a:pt x="8538" y="27572"/>
                  </a:cubicBezTo>
                  <a:cubicBezTo>
                    <a:pt x="11132" y="27572"/>
                    <a:pt x="14215" y="27271"/>
                    <a:pt x="17630" y="26369"/>
                  </a:cubicBezTo>
                  <a:cubicBezTo>
                    <a:pt x="17630" y="26369"/>
                    <a:pt x="16992" y="3968"/>
                    <a:pt x="10396" y="928"/>
                  </a:cubicBezTo>
                  <a:cubicBezTo>
                    <a:pt x="9701" y="595"/>
                    <a:pt x="7917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38089d93d3_4_0"/>
            <p:cNvSpPr/>
            <p:nvPr/>
          </p:nvSpPr>
          <p:spPr>
            <a:xfrm>
              <a:off x="6071307" y="2692268"/>
              <a:ext cx="445352" cy="2387516"/>
            </a:xfrm>
            <a:custGeom>
              <a:rect b="b" l="l" r="r" t="t"/>
              <a:pathLst>
                <a:path extrusionOk="0" h="89303" w="16658">
                  <a:moveTo>
                    <a:pt x="12797" y="0"/>
                  </a:moveTo>
                  <a:lnTo>
                    <a:pt x="0" y="912"/>
                  </a:lnTo>
                  <a:lnTo>
                    <a:pt x="6323" y="30578"/>
                  </a:lnTo>
                  <a:cubicBezTo>
                    <a:pt x="6323" y="30578"/>
                    <a:pt x="2250" y="50639"/>
                    <a:pt x="4134" y="74865"/>
                  </a:cubicBezTo>
                  <a:cubicBezTo>
                    <a:pt x="4438" y="78664"/>
                    <a:pt x="3952" y="87965"/>
                    <a:pt x="3952" y="87965"/>
                  </a:cubicBezTo>
                  <a:lnTo>
                    <a:pt x="3921" y="89303"/>
                  </a:lnTo>
                  <a:lnTo>
                    <a:pt x="16657" y="89303"/>
                  </a:lnTo>
                  <a:lnTo>
                    <a:pt x="7447" y="87023"/>
                  </a:lnTo>
                  <a:cubicBezTo>
                    <a:pt x="7447" y="87023"/>
                    <a:pt x="12767" y="39150"/>
                    <a:pt x="13618" y="33983"/>
                  </a:cubicBezTo>
                  <a:cubicBezTo>
                    <a:pt x="14438" y="28755"/>
                    <a:pt x="12797" y="0"/>
                    <a:pt x="1279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38089d93d3_4_0"/>
            <p:cNvSpPr/>
            <p:nvPr/>
          </p:nvSpPr>
          <p:spPr>
            <a:xfrm>
              <a:off x="5410644" y="2700395"/>
              <a:ext cx="870358" cy="2420828"/>
            </a:xfrm>
            <a:custGeom>
              <a:rect b="b" l="l" r="r" t="t"/>
              <a:pathLst>
                <a:path extrusionOk="0" h="90549" w="32555">
                  <a:moveTo>
                    <a:pt x="20001" y="0"/>
                  </a:moveTo>
                  <a:lnTo>
                    <a:pt x="17995" y="30274"/>
                  </a:lnTo>
                  <a:cubicBezTo>
                    <a:pt x="17995" y="30274"/>
                    <a:pt x="8603" y="48481"/>
                    <a:pt x="3861" y="72281"/>
                  </a:cubicBezTo>
                  <a:cubicBezTo>
                    <a:pt x="3101" y="75989"/>
                    <a:pt x="1612" y="80336"/>
                    <a:pt x="1612" y="80336"/>
                  </a:cubicBezTo>
                  <a:lnTo>
                    <a:pt x="1" y="82616"/>
                  </a:lnTo>
                  <a:lnTo>
                    <a:pt x="11065" y="90549"/>
                  </a:lnTo>
                  <a:lnTo>
                    <a:pt x="4408" y="82251"/>
                  </a:lnTo>
                  <a:cubicBezTo>
                    <a:pt x="4408" y="82251"/>
                    <a:pt x="21855" y="40275"/>
                    <a:pt x="24074" y="35472"/>
                  </a:cubicBezTo>
                  <a:cubicBezTo>
                    <a:pt x="26293" y="30730"/>
                    <a:pt x="32554" y="2584"/>
                    <a:pt x="32554" y="2584"/>
                  </a:cubicBezTo>
                  <a:lnTo>
                    <a:pt x="20001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38089d93d3_4_0"/>
            <p:cNvSpPr/>
            <p:nvPr/>
          </p:nvSpPr>
          <p:spPr>
            <a:xfrm>
              <a:off x="6165573" y="5018753"/>
              <a:ext cx="438026" cy="67479"/>
            </a:xfrm>
            <a:custGeom>
              <a:rect b="b" l="l" r="r" t="t"/>
              <a:pathLst>
                <a:path extrusionOk="0" h="2524" w="16384">
                  <a:moveTo>
                    <a:pt x="456" y="1"/>
                  </a:moveTo>
                  <a:cubicBezTo>
                    <a:pt x="456" y="1"/>
                    <a:pt x="0" y="1733"/>
                    <a:pt x="456" y="2524"/>
                  </a:cubicBezTo>
                  <a:lnTo>
                    <a:pt x="14651" y="2524"/>
                  </a:lnTo>
                  <a:cubicBezTo>
                    <a:pt x="16384" y="2524"/>
                    <a:pt x="9970" y="1126"/>
                    <a:pt x="9970" y="1126"/>
                  </a:cubicBezTo>
                  <a:cubicBezTo>
                    <a:pt x="9970" y="1126"/>
                    <a:pt x="8450" y="1551"/>
                    <a:pt x="6231" y="1551"/>
                  </a:cubicBezTo>
                  <a:cubicBezTo>
                    <a:pt x="4073" y="152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38089d93d3_4_0"/>
            <p:cNvSpPr/>
            <p:nvPr/>
          </p:nvSpPr>
          <p:spPr>
            <a:xfrm>
              <a:off x="5403345" y="4862731"/>
              <a:ext cx="330204" cy="271895"/>
            </a:xfrm>
            <a:custGeom>
              <a:rect b="b" l="l" r="r" t="t"/>
              <a:pathLst>
                <a:path extrusionOk="0" h="10170" w="12351">
                  <a:moveTo>
                    <a:pt x="1398" y="1"/>
                  </a:moveTo>
                  <a:cubicBezTo>
                    <a:pt x="1398" y="1"/>
                    <a:pt x="30" y="1217"/>
                    <a:pt x="0" y="2098"/>
                  </a:cubicBezTo>
                  <a:cubicBezTo>
                    <a:pt x="0" y="2098"/>
                    <a:pt x="10274" y="9059"/>
                    <a:pt x="11733" y="10032"/>
                  </a:cubicBezTo>
                  <a:cubicBezTo>
                    <a:pt x="11868" y="10126"/>
                    <a:pt x="11950" y="10169"/>
                    <a:pt x="11988" y="10169"/>
                  </a:cubicBezTo>
                  <a:cubicBezTo>
                    <a:pt x="12351" y="10169"/>
                    <a:pt x="8663" y="6232"/>
                    <a:pt x="8663" y="6232"/>
                  </a:cubicBezTo>
                  <a:cubicBezTo>
                    <a:pt x="8663" y="6232"/>
                    <a:pt x="7173" y="5715"/>
                    <a:pt x="5350" y="4500"/>
                  </a:cubicBezTo>
                  <a:cubicBezTo>
                    <a:pt x="3526" y="3284"/>
                    <a:pt x="1398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38089d93d3_4_0"/>
            <p:cNvSpPr/>
            <p:nvPr/>
          </p:nvSpPr>
          <p:spPr>
            <a:xfrm>
              <a:off x="6118440" y="2083631"/>
              <a:ext cx="117046" cy="316115"/>
            </a:xfrm>
            <a:custGeom>
              <a:rect b="b" l="l" r="r" t="t"/>
              <a:pathLst>
                <a:path extrusionOk="0" h="11824" w="4378">
                  <a:moveTo>
                    <a:pt x="1429" y="0"/>
                  </a:moveTo>
                  <a:lnTo>
                    <a:pt x="0" y="1490"/>
                  </a:lnTo>
                  <a:lnTo>
                    <a:pt x="4377" y="11824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38089d93d3_4_0"/>
            <p:cNvSpPr/>
            <p:nvPr/>
          </p:nvSpPr>
          <p:spPr>
            <a:xfrm>
              <a:off x="5366630" y="3107561"/>
              <a:ext cx="62558" cy="180561"/>
            </a:xfrm>
            <a:custGeom>
              <a:rect b="b" l="l" r="r" t="t"/>
              <a:pathLst>
                <a:path extrusionOk="0" h="6754" w="2340">
                  <a:moveTo>
                    <a:pt x="1617" y="1"/>
                  </a:moveTo>
                  <a:cubicBezTo>
                    <a:pt x="1281" y="1"/>
                    <a:pt x="890" y="339"/>
                    <a:pt x="765" y="880"/>
                  </a:cubicBezTo>
                  <a:cubicBezTo>
                    <a:pt x="587" y="2011"/>
                    <a:pt x="0" y="6753"/>
                    <a:pt x="403" y="6753"/>
                  </a:cubicBezTo>
                  <a:cubicBezTo>
                    <a:pt x="412" y="6753"/>
                    <a:pt x="421" y="6751"/>
                    <a:pt x="431" y="6746"/>
                  </a:cubicBezTo>
                  <a:cubicBezTo>
                    <a:pt x="887" y="6534"/>
                    <a:pt x="1890" y="2339"/>
                    <a:pt x="2042" y="1670"/>
                  </a:cubicBezTo>
                  <a:cubicBezTo>
                    <a:pt x="2339" y="481"/>
                    <a:pt x="2017" y="1"/>
                    <a:pt x="1617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38089d93d3_4_0"/>
            <p:cNvSpPr/>
            <p:nvPr/>
          </p:nvSpPr>
          <p:spPr>
            <a:xfrm>
              <a:off x="5391921" y="3094220"/>
              <a:ext cx="62852" cy="180134"/>
            </a:xfrm>
            <a:custGeom>
              <a:rect b="b" l="l" r="r" t="t"/>
              <a:pathLst>
                <a:path extrusionOk="0" h="6738" w="2351">
                  <a:moveTo>
                    <a:pt x="1612" y="1"/>
                  </a:moveTo>
                  <a:cubicBezTo>
                    <a:pt x="1274" y="1"/>
                    <a:pt x="886" y="340"/>
                    <a:pt x="762" y="893"/>
                  </a:cubicBezTo>
                  <a:cubicBezTo>
                    <a:pt x="584" y="1990"/>
                    <a:pt x="0" y="6737"/>
                    <a:pt x="396" y="6737"/>
                  </a:cubicBezTo>
                  <a:cubicBezTo>
                    <a:pt x="406" y="6737"/>
                    <a:pt x="416" y="6734"/>
                    <a:pt x="427" y="6729"/>
                  </a:cubicBezTo>
                  <a:cubicBezTo>
                    <a:pt x="883" y="6546"/>
                    <a:pt x="1917" y="2321"/>
                    <a:pt x="2069" y="1683"/>
                  </a:cubicBezTo>
                  <a:cubicBezTo>
                    <a:pt x="2350" y="489"/>
                    <a:pt x="2017" y="1"/>
                    <a:pt x="1612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38089d93d3_4_0"/>
            <p:cNvSpPr/>
            <p:nvPr/>
          </p:nvSpPr>
          <p:spPr>
            <a:xfrm>
              <a:off x="5388695" y="2186987"/>
              <a:ext cx="714332" cy="1102685"/>
            </a:xfrm>
            <a:custGeom>
              <a:rect b="b" l="l" r="r" t="t"/>
              <a:pathLst>
                <a:path extrusionOk="0" h="41245" w="26719">
                  <a:moveTo>
                    <a:pt x="21419" y="1"/>
                  </a:moveTo>
                  <a:cubicBezTo>
                    <a:pt x="19837" y="1"/>
                    <a:pt x="17695" y="5010"/>
                    <a:pt x="14895" y="12335"/>
                  </a:cubicBezTo>
                  <a:cubicBezTo>
                    <a:pt x="11886" y="20207"/>
                    <a:pt x="6870" y="28657"/>
                    <a:pt x="5351" y="30785"/>
                  </a:cubicBezTo>
                  <a:cubicBezTo>
                    <a:pt x="5351" y="30785"/>
                    <a:pt x="1521" y="34433"/>
                    <a:pt x="1247" y="35436"/>
                  </a:cubicBezTo>
                  <a:cubicBezTo>
                    <a:pt x="948" y="36513"/>
                    <a:pt x="0" y="41245"/>
                    <a:pt x="436" y="41245"/>
                  </a:cubicBezTo>
                  <a:cubicBezTo>
                    <a:pt x="442" y="41245"/>
                    <a:pt x="449" y="41243"/>
                    <a:pt x="457" y="41241"/>
                  </a:cubicBezTo>
                  <a:cubicBezTo>
                    <a:pt x="913" y="41059"/>
                    <a:pt x="2311" y="36955"/>
                    <a:pt x="2463" y="36317"/>
                  </a:cubicBezTo>
                  <a:cubicBezTo>
                    <a:pt x="2657" y="35708"/>
                    <a:pt x="4467" y="34770"/>
                    <a:pt x="4993" y="34770"/>
                  </a:cubicBezTo>
                  <a:cubicBezTo>
                    <a:pt x="5044" y="34770"/>
                    <a:pt x="5083" y="34778"/>
                    <a:pt x="5107" y="34797"/>
                  </a:cubicBezTo>
                  <a:cubicBezTo>
                    <a:pt x="5320" y="34980"/>
                    <a:pt x="3375" y="37715"/>
                    <a:pt x="3892" y="38171"/>
                  </a:cubicBezTo>
                  <a:cubicBezTo>
                    <a:pt x="3927" y="38206"/>
                    <a:pt x="3968" y="38223"/>
                    <a:pt x="4016" y="38223"/>
                  </a:cubicBezTo>
                  <a:cubicBezTo>
                    <a:pt x="4588" y="38223"/>
                    <a:pt x="6021" y="35852"/>
                    <a:pt x="7144" y="35010"/>
                  </a:cubicBezTo>
                  <a:cubicBezTo>
                    <a:pt x="8360" y="34068"/>
                    <a:pt x="8238" y="32214"/>
                    <a:pt x="7448" y="31332"/>
                  </a:cubicBezTo>
                  <a:cubicBezTo>
                    <a:pt x="7448" y="31332"/>
                    <a:pt x="14712" y="23855"/>
                    <a:pt x="17205" y="19903"/>
                  </a:cubicBezTo>
                  <a:cubicBezTo>
                    <a:pt x="19697" y="15891"/>
                    <a:pt x="26719" y="2639"/>
                    <a:pt x="21764" y="86"/>
                  </a:cubicBezTo>
                  <a:cubicBezTo>
                    <a:pt x="21652" y="28"/>
                    <a:pt x="21537" y="1"/>
                    <a:pt x="21419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38089d93d3_4_0"/>
            <p:cNvSpPr/>
            <p:nvPr/>
          </p:nvSpPr>
          <p:spPr>
            <a:xfrm>
              <a:off x="5534986" y="2040321"/>
              <a:ext cx="585122" cy="994088"/>
            </a:xfrm>
            <a:custGeom>
              <a:rect b="b" l="l" r="r" t="t"/>
              <a:pathLst>
                <a:path extrusionOk="0" h="37183" w="21886">
                  <a:moveTo>
                    <a:pt x="17994" y="1"/>
                  </a:moveTo>
                  <a:cubicBezTo>
                    <a:pt x="16276" y="1"/>
                    <a:pt x="14165" y="2551"/>
                    <a:pt x="12158" y="7669"/>
                  </a:cubicBezTo>
                  <a:cubicBezTo>
                    <a:pt x="9757" y="13839"/>
                    <a:pt x="1003" y="32228"/>
                    <a:pt x="0" y="34083"/>
                  </a:cubicBezTo>
                  <a:cubicBezTo>
                    <a:pt x="0" y="34083"/>
                    <a:pt x="1672" y="36575"/>
                    <a:pt x="3374" y="37183"/>
                  </a:cubicBezTo>
                  <a:cubicBezTo>
                    <a:pt x="3374" y="37183"/>
                    <a:pt x="15137" y="23657"/>
                    <a:pt x="18511" y="14052"/>
                  </a:cubicBezTo>
                  <a:cubicBezTo>
                    <a:pt x="21885" y="4447"/>
                    <a:pt x="20912" y="1620"/>
                    <a:pt x="19028" y="344"/>
                  </a:cubicBezTo>
                  <a:cubicBezTo>
                    <a:pt x="18704" y="115"/>
                    <a:pt x="18358" y="1"/>
                    <a:pt x="17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38089d93d3_4_0"/>
            <p:cNvSpPr/>
            <p:nvPr/>
          </p:nvSpPr>
          <p:spPr>
            <a:xfrm>
              <a:off x="6023345" y="1614736"/>
              <a:ext cx="367339" cy="279568"/>
            </a:xfrm>
            <a:custGeom>
              <a:rect b="b" l="l" r="r" t="t"/>
              <a:pathLst>
                <a:path extrusionOk="0" h="10457" w="13740">
                  <a:moveTo>
                    <a:pt x="3193" y="1"/>
                  </a:moveTo>
                  <a:lnTo>
                    <a:pt x="1" y="9910"/>
                  </a:lnTo>
                  <a:cubicBezTo>
                    <a:pt x="1" y="9910"/>
                    <a:pt x="1437" y="9817"/>
                    <a:pt x="3405" y="9817"/>
                  </a:cubicBezTo>
                  <a:cubicBezTo>
                    <a:pt x="5654" y="9817"/>
                    <a:pt x="8597" y="9938"/>
                    <a:pt x="10883" y="10457"/>
                  </a:cubicBezTo>
                  <a:cubicBezTo>
                    <a:pt x="10883" y="10457"/>
                    <a:pt x="13740" y="8694"/>
                    <a:pt x="12098" y="5958"/>
                  </a:cubicBezTo>
                  <a:cubicBezTo>
                    <a:pt x="10336" y="3040"/>
                    <a:pt x="11217" y="305"/>
                    <a:pt x="11217" y="305"/>
                  </a:cubicBezTo>
                  <a:lnTo>
                    <a:pt x="3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38089d93d3_4_0"/>
            <p:cNvSpPr/>
            <p:nvPr/>
          </p:nvSpPr>
          <p:spPr>
            <a:xfrm>
              <a:off x="6220004" y="1992600"/>
              <a:ext cx="94294" cy="143059"/>
            </a:xfrm>
            <a:custGeom>
              <a:rect b="b" l="l" r="r" t="t"/>
              <a:pathLst>
                <a:path extrusionOk="0" h="5351" w="3527">
                  <a:moveTo>
                    <a:pt x="1" y="1"/>
                  </a:moveTo>
                  <a:lnTo>
                    <a:pt x="1" y="2189"/>
                  </a:lnTo>
                  <a:lnTo>
                    <a:pt x="3527" y="5350"/>
                  </a:lnTo>
                  <a:lnTo>
                    <a:pt x="2159" y="1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38089d93d3_4_0"/>
            <p:cNvSpPr/>
            <p:nvPr/>
          </p:nvSpPr>
          <p:spPr>
            <a:xfrm>
              <a:off x="6201317" y="1979607"/>
              <a:ext cx="76409" cy="420141"/>
            </a:xfrm>
            <a:custGeom>
              <a:rect b="b" l="l" r="r" t="t"/>
              <a:pathLst>
                <a:path extrusionOk="0" h="15715" w="2858">
                  <a:moveTo>
                    <a:pt x="1" y="0"/>
                  </a:moveTo>
                  <a:lnTo>
                    <a:pt x="1277" y="15715"/>
                  </a:lnTo>
                  <a:lnTo>
                    <a:pt x="2858" y="1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38089d93d3_4_0"/>
            <p:cNvSpPr/>
            <p:nvPr/>
          </p:nvSpPr>
          <p:spPr>
            <a:xfrm>
              <a:off x="6055052" y="1764261"/>
              <a:ext cx="172307" cy="321141"/>
            </a:xfrm>
            <a:custGeom>
              <a:rect b="b" l="l" r="r" t="t"/>
              <a:pathLst>
                <a:path extrusionOk="0" h="12012" w="6445">
                  <a:moveTo>
                    <a:pt x="2736" y="1"/>
                  </a:moveTo>
                  <a:lnTo>
                    <a:pt x="0" y="9727"/>
                  </a:lnTo>
                  <a:cubicBezTo>
                    <a:pt x="0" y="9727"/>
                    <a:pt x="1904" y="12012"/>
                    <a:pt x="5122" y="12012"/>
                  </a:cubicBezTo>
                  <a:cubicBezTo>
                    <a:pt x="5541" y="12012"/>
                    <a:pt x="5982" y="11973"/>
                    <a:pt x="6444" y="11885"/>
                  </a:cubicBezTo>
                  <a:lnTo>
                    <a:pt x="6140" y="115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38089d93d3_4_0"/>
            <p:cNvSpPr/>
            <p:nvPr/>
          </p:nvSpPr>
          <p:spPr>
            <a:xfrm>
              <a:off x="6146886" y="2055186"/>
              <a:ext cx="89482" cy="344561"/>
            </a:xfrm>
            <a:custGeom>
              <a:rect b="b" l="l" r="r" t="t"/>
              <a:pathLst>
                <a:path extrusionOk="0" h="12888" w="3347">
                  <a:moveTo>
                    <a:pt x="0" y="0"/>
                  </a:moveTo>
                  <a:cubicBezTo>
                    <a:pt x="0" y="0"/>
                    <a:pt x="3078" y="11651"/>
                    <a:pt x="3328" y="12797"/>
                  </a:cubicBezTo>
                  <a:lnTo>
                    <a:pt x="3328" y="12797"/>
                  </a:lnTo>
                  <a:cubicBezTo>
                    <a:pt x="3225" y="11699"/>
                    <a:pt x="2979" y="973"/>
                    <a:pt x="2979" y="973"/>
                  </a:cubicBezTo>
                  <a:lnTo>
                    <a:pt x="2645" y="91"/>
                  </a:lnTo>
                  <a:lnTo>
                    <a:pt x="0" y="0"/>
                  </a:lnTo>
                  <a:close/>
                  <a:moveTo>
                    <a:pt x="3328" y="12797"/>
                  </a:moveTo>
                  <a:cubicBezTo>
                    <a:pt x="3334" y="12857"/>
                    <a:pt x="3339" y="12888"/>
                    <a:pt x="3344" y="12888"/>
                  </a:cubicBezTo>
                  <a:cubicBezTo>
                    <a:pt x="3347" y="12888"/>
                    <a:pt x="3341" y="12857"/>
                    <a:pt x="3328" y="12797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38089d93d3_4_0"/>
            <p:cNvSpPr/>
            <p:nvPr/>
          </p:nvSpPr>
          <p:spPr>
            <a:xfrm>
              <a:off x="6038798" y="1947927"/>
              <a:ext cx="121110" cy="264944"/>
            </a:xfrm>
            <a:custGeom>
              <a:rect b="b" l="l" r="r" t="t"/>
              <a:pathLst>
                <a:path extrusionOk="0" h="9910" w="4530">
                  <a:moveTo>
                    <a:pt x="1216" y="0"/>
                  </a:moveTo>
                  <a:lnTo>
                    <a:pt x="1" y="1824"/>
                  </a:lnTo>
                  <a:lnTo>
                    <a:pt x="3162" y="9909"/>
                  </a:lnTo>
                  <a:lnTo>
                    <a:pt x="4529" y="504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38089d93d3_4_0"/>
            <p:cNvSpPr/>
            <p:nvPr/>
          </p:nvSpPr>
          <p:spPr>
            <a:xfrm>
              <a:off x="6146886" y="2082802"/>
              <a:ext cx="88600" cy="316943"/>
            </a:xfrm>
            <a:custGeom>
              <a:rect b="b" l="l" r="r" t="t"/>
              <a:pathLst>
                <a:path extrusionOk="0" h="11855" w="3314">
                  <a:moveTo>
                    <a:pt x="456" y="1"/>
                  </a:moveTo>
                  <a:lnTo>
                    <a:pt x="0" y="122"/>
                  </a:lnTo>
                  <a:lnTo>
                    <a:pt x="3313" y="11855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0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38089d93d3_4_0"/>
            <p:cNvSpPr/>
            <p:nvPr/>
          </p:nvSpPr>
          <p:spPr>
            <a:xfrm>
              <a:off x="6220833" y="2372096"/>
              <a:ext cx="30077" cy="30906"/>
            </a:xfrm>
            <a:custGeom>
              <a:rect b="b" l="l" r="r" t="t"/>
              <a:pathLst>
                <a:path extrusionOk="0" h="1156" w="1125">
                  <a:moveTo>
                    <a:pt x="547" y="1"/>
                  </a:moveTo>
                  <a:cubicBezTo>
                    <a:pt x="243" y="1"/>
                    <a:pt x="0" y="274"/>
                    <a:pt x="0" y="578"/>
                  </a:cubicBezTo>
                  <a:cubicBezTo>
                    <a:pt x="0" y="882"/>
                    <a:pt x="243" y="1156"/>
                    <a:pt x="547" y="1156"/>
                  </a:cubicBezTo>
                  <a:cubicBezTo>
                    <a:pt x="882" y="1156"/>
                    <a:pt x="1125" y="882"/>
                    <a:pt x="1125" y="578"/>
                  </a:cubicBezTo>
                  <a:cubicBezTo>
                    <a:pt x="1125" y="274"/>
                    <a:pt x="882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38089d93d3_4_0"/>
            <p:cNvSpPr/>
            <p:nvPr/>
          </p:nvSpPr>
          <p:spPr>
            <a:xfrm>
              <a:off x="6224897" y="2479355"/>
              <a:ext cx="30077" cy="30104"/>
            </a:xfrm>
            <a:custGeom>
              <a:rect b="b" l="l" r="r" t="t"/>
              <a:pathLst>
                <a:path extrusionOk="0" h="1126" w="1125">
                  <a:moveTo>
                    <a:pt x="578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82"/>
                    <a:pt x="243" y="1125"/>
                    <a:pt x="578" y="1125"/>
                  </a:cubicBezTo>
                  <a:cubicBezTo>
                    <a:pt x="882" y="1125"/>
                    <a:pt x="1125" y="882"/>
                    <a:pt x="1125" y="548"/>
                  </a:cubicBezTo>
                  <a:cubicBezTo>
                    <a:pt x="1125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38089d93d3_4_0"/>
            <p:cNvSpPr/>
            <p:nvPr/>
          </p:nvSpPr>
          <p:spPr>
            <a:xfrm>
              <a:off x="6235457" y="2585811"/>
              <a:ext cx="30906" cy="30104"/>
            </a:xfrm>
            <a:custGeom>
              <a:rect b="b" l="l" r="r" t="t"/>
              <a:pathLst>
                <a:path extrusionOk="0" h="1126" w="1156">
                  <a:moveTo>
                    <a:pt x="578" y="1"/>
                  </a:moveTo>
                  <a:cubicBezTo>
                    <a:pt x="274" y="1"/>
                    <a:pt x="0" y="244"/>
                    <a:pt x="0" y="578"/>
                  </a:cubicBezTo>
                  <a:cubicBezTo>
                    <a:pt x="0" y="882"/>
                    <a:pt x="274" y="1125"/>
                    <a:pt x="578" y="1125"/>
                  </a:cubicBezTo>
                  <a:cubicBezTo>
                    <a:pt x="912" y="1125"/>
                    <a:pt x="1155" y="882"/>
                    <a:pt x="1155" y="578"/>
                  </a:cubicBezTo>
                  <a:cubicBezTo>
                    <a:pt x="1155" y="24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38089d93d3_4_0"/>
            <p:cNvSpPr/>
            <p:nvPr/>
          </p:nvSpPr>
          <p:spPr>
            <a:xfrm>
              <a:off x="6108682" y="1615564"/>
              <a:ext cx="238931" cy="255506"/>
            </a:xfrm>
            <a:custGeom>
              <a:rect b="b" l="l" r="r" t="t"/>
              <a:pathLst>
                <a:path extrusionOk="0" h="9557" w="8937">
                  <a:moveTo>
                    <a:pt x="1" y="0"/>
                  </a:moveTo>
                  <a:lnTo>
                    <a:pt x="1" y="7326"/>
                  </a:lnTo>
                  <a:cubicBezTo>
                    <a:pt x="1" y="7326"/>
                    <a:pt x="2922" y="9557"/>
                    <a:pt x="5243" y="9557"/>
                  </a:cubicBezTo>
                  <a:cubicBezTo>
                    <a:pt x="5590" y="9557"/>
                    <a:pt x="5923" y="9507"/>
                    <a:pt x="6232" y="9392"/>
                  </a:cubicBezTo>
                  <a:cubicBezTo>
                    <a:pt x="8937" y="8389"/>
                    <a:pt x="7995" y="0"/>
                    <a:pt x="7995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38089d93d3_4_0"/>
            <p:cNvSpPr/>
            <p:nvPr/>
          </p:nvSpPr>
          <p:spPr>
            <a:xfrm>
              <a:off x="5814522" y="1521379"/>
              <a:ext cx="523364" cy="392256"/>
            </a:xfrm>
            <a:custGeom>
              <a:rect b="b" l="l" r="r" t="t"/>
              <a:pathLst>
                <a:path extrusionOk="0" h="14672" w="19576">
                  <a:moveTo>
                    <a:pt x="12400" y="0"/>
                  </a:moveTo>
                  <a:cubicBezTo>
                    <a:pt x="9129" y="0"/>
                    <a:pt x="6538" y="790"/>
                    <a:pt x="6049" y="3918"/>
                  </a:cubicBezTo>
                  <a:cubicBezTo>
                    <a:pt x="5441" y="7779"/>
                    <a:pt x="0" y="8265"/>
                    <a:pt x="1490" y="13888"/>
                  </a:cubicBezTo>
                  <a:cubicBezTo>
                    <a:pt x="1490" y="13888"/>
                    <a:pt x="4885" y="14672"/>
                    <a:pt x="8195" y="14672"/>
                  </a:cubicBezTo>
                  <a:cubicBezTo>
                    <a:pt x="9401" y="14672"/>
                    <a:pt x="10596" y="14568"/>
                    <a:pt x="11611" y="14283"/>
                  </a:cubicBezTo>
                  <a:lnTo>
                    <a:pt x="10335" y="9450"/>
                  </a:lnTo>
                  <a:cubicBezTo>
                    <a:pt x="10335" y="9450"/>
                    <a:pt x="12189" y="7292"/>
                    <a:pt x="13101" y="4526"/>
                  </a:cubicBezTo>
                  <a:lnTo>
                    <a:pt x="19575" y="4526"/>
                  </a:lnTo>
                  <a:cubicBezTo>
                    <a:pt x="19575" y="4526"/>
                    <a:pt x="19271" y="453"/>
                    <a:pt x="14894" y="119"/>
                  </a:cubicBezTo>
                  <a:cubicBezTo>
                    <a:pt x="14036" y="47"/>
                    <a:pt x="13198" y="0"/>
                    <a:pt x="12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38089d93d3_4_0"/>
            <p:cNvSpPr/>
            <p:nvPr/>
          </p:nvSpPr>
          <p:spPr>
            <a:xfrm>
              <a:off x="6043664" y="1726887"/>
              <a:ext cx="93492" cy="93466"/>
            </a:xfrm>
            <a:custGeom>
              <a:rect b="b" l="l" r="r" t="t"/>
              <a:pathLst>
                <a:path extrusionOk="0" h="3496" w="3497">
                  <a:moveTo>
                    <a:pt x="1764" y="0"/>
                  </a:moveTo>
                  <a:cubicBezTo>
                    <a:pt x="791" y="0"/>
                    <a:pt x="1" y="791"/>
                    <a:pt x="1" y="1763"/>
                  </a:cubicBezTo>
                  <a:cubicBezTo>
                    <a:pt x="1" y="2736"/>
                    <a:pt x="791" y="3496"/>
                    <a:pt x="1764" y="3496"/>
                  </a:cubicBezTo>
                  <a:cubicBezTo>
                    <a:pt x="2737" y="3496"/>
                    <a:pt x="3496" y="2736"/>
                    <a:pt x="3496" y="1763"/>
                  </a:cubicBezTo>
                  <a:cubicBezTo>
                    <a:pt x="3496" y="791"/>
                    <a:pt x="2737" y="0"/>
                    <a:pt x="176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38089d93d3_4_0"/>
            <p:cNvSpPr/>
            <p:nvPr/>
          </p:nvSpPr>
          <p:spPr>
            <a:xfrm>
              <a:off x="5634920" y="2642381"/>
              <a:ext cx="841912" cy="1463848"/>
            </a:xfrm>
            <a:custGeom>
              <a:rect b="b" l="l" r="r" t="t"/>
              <a:pathLst>
                <a:path extrusionOk="0" h="54754" w="31491">
                  <a:moveTo>
                    <a:pt x="22913" y="1"/>
                  </a:moveTo>
                  <a:cubicBezTo>
                    <a:pt x="19510" y="1"/>
                    <a:pt x="15216" y="248"/>
                    <a:pt x="11582" y="1228"/>
                  </a:cubicBezTo>
                  <a:cubicBezTo>
                    <a:pt x="11582" y="1228"/>
                    <a:pt x="8299" y="7459"/>
                    <a:pt x="7387" y="16943"/>
                  </a:cubicBezTo>
                  <a:cubicBezTo>
                    <a:pt x="6475" y="26456"/>
                    <a:pt x="6840" y="33751"/>
                    <a:pt x="6840" y="33751"/>
                  </a:cubicBezTo>
                  <a:lnTo>
                    <a:pt x="1" y="51046"/>
                  </a:lnTo>
                  <a:cubicBezTo>
                    <a:pt x="1" y="51046"/>
                    <a:pt x="6489" y="54754"/>
                    <a:pt x="17249" y="54754"/>
                  </a:cubicBezTo>
                  <a:cubicBezTo>
                    <a:pt x="20675" y="54754"/>
                    <a:pt x="24534" y="54378"/>
                    <a:pt x="28755" y="53387"/>
                  </a:cubicBezTo>
                  <a:cubicBezTo>
                    <a:pt x="28755" y="53387"/>
                    <a:pt x="30883" y="36092"/>
                    <a:pt x="31187" y="32748"/>
                  </a:cubicBezTo>
                  <a:cubicBezTo>
                    <a:pt x="31491" y="29405"/>
                    <a:pt x="28907" y="255"/>
                    <a:pt x="28907" y="255"/>
                  </a:cubicBezTo>
                  <a:cubicBezTo>
                    <a:pt x="28907" y="255"/>
                    <a:pt x="26369" y="1"/>
                    <a:pt x="2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38089d93d3_4_0"/>
            <p:cNvSpPr/>
            <p:nvPr/>
          </p:nvSpPr>
          <p:spPr>
            <a:xfrm>
              <a:off x="7848474" y="1735816"/>
              <a:ext cx="172301" cy="321129"/>
            </a:xfrm>
            <a:custGeom>
              <a:rect b="b" l="l" r="r" t="t"/>
              <a:pathLst>
                <a:path extrusionOk="0" h="12012" w="6445">
                  <a:moveTo>
                    <a:pt x="3679" y="1"/>
                  </a:moveTo>
                  <a:lnTo>
                    <a:pt x="305" y="1156"/>
                  </a:lnTo>
                  <a:lnTo>
                    <a:pt x="1" y="11885"/>
                  </a:lnTo>
                  <a:cubicBezTo>
                    <a:pt x="463" y="11973"/>
                    <a:pt x="904" y="12012"/>
                    <a:pt x="1323" y="12012"/>
                  </a:cubicBezTo>
                  <a:cubicBezTo>
                    <a:pt x="4541" y="12012"/>
                    <a:pt x="6445" y="9727"/>
                    <a:pt x="6445" y="9727"/>
                  </a:cubicBezTo>
                  <a:lnTo>
                    <a:pt x="367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38089d93d3_4_0"/>
            <p:cNvSpPr/>
            <p:nvPr/>
          </p:nvSpPr>
          <p:spPr>
            <a:xfrm>
              <a:off x="7726592" y="1587921"/>
              <a:ext cx="238120" cy="255550"/>
            </a:xfrm>
            <a:custGeom>
              <a:rect b="b" l="l" r="r" t="t"/>
              <a:pathLst>
                <a:path extrusionOk="0" h="9559" w="8907">
                  <a:moveTo>
                    <a:pt x="943" y="1"/>
                  </a:moveTo>
                  <a:cubicBezTo>
                    <a:pt x="943" y="1"/>
                    <a:pt x="1" y="8420"/>
                    <a:pt x="2675" y="9393"/>
                  </a:cubicBezTo>
                  <a:cubicBezTo>
                    <a:pt x="2990" y="9509"/>
                    <a:pt x="3330" y="9559"/>
                    <a:pt x="3683" y="9559"/>
                  </a:cubicBezTo>
                  <a:cubicBezTo>
                    <a:pt x="6016" y="9559"/>
                    <a:pt x="8906" y="7357"/>
                    <a:pt x="8906" y="7357"/>
                  </a:cubicBezTo>
                  <a:lnTo>
                    <a:pt x="8906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138089d93d3_4_0"/>
            <p:cNvSpPr/>
            <p:nvPr/>
          </p:nvSpPr>
          <p:spPr>
            <a:xfrm>
              <a:off x="7689939" y="1446041"/>
              <a:ext cx="428974" cy="340190"/>
            </a:xfrm>
            <a:custGeom>
              <a:rect b="b" l="l" r="r" t="t"/>
              <a:pathLst>
                <a:path extrusionOk="0" h="12725" w="16046">
                  <a:moveTo>
                    <a:pt x="9092" y="0"/>
                  </a:moveTo>
                  <a:cubicBezTo>
                    <a:pt x="4519" y="0"/>
                    <a:pt x="0" y="3808"/>
                    <a:pt x="855" y="6372"/>
                  </a:cubicBezTo>
                  <a:cubicBezTo>
                    <a:pt x="926" y="6615"/>
                    <a:pt x="2189" y="6792"/>
                    <a:pt x="3767" y="6792"/>
                  </a:cubicBezTo>
                  <a:cubicBezTo>
                    <a:pt x="5534" y="6792"/>
                    <a:pt x="7698" y="6571"/>
                    <a:pt x="9031" y="5977"/>
                  </a:cubicBezTo>
                  <a:lnTo>
                    <a:pt x="10429" y="11448"/>
                  </a:lnTo>
                  <a:lnTo>
                    <a:pt x="11129" y="12724"/>
                  </a:lnTo>
                  <a:cubicBezTo>
                    <a:pt x="11129" y="12724"/>
                    <a:pt x="13864" y="11934"/>
                    <a:pt x="15202" y="8803"/>
                  </a:cubicBezTo>
                  <a:cubicBezTo>
                    <a:pt x="16045" y="6784"/>
                    <a:pt x="15365" y="3331"/>
                    <a:pt x="12599" y="3331"/>
                  </a:cubicBezTo>
                  <a:cubicBezTo>
                    <a:pt x="12575" y="3331"/>
                    <a:pt x="12551" y="3332"/>
                    <a:pt x="12527" y="3332"/>
                  </a:cubicBezTo>
                  <a:cubicBezTo>
                    <a:pt x="12527" y="3332"/>
                    <a:pt x="13165" y="809"/>
                    <a:pt x="10977" y="232"/>
                  </a:cubicBezTo>
                  <a:cubicBezTo>
                    <a:pt x="10357" y="73"/>
                    <a:pt x="9724" y="0"/>
                    <a:pt x="9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38089d93d3_4_0"/>
            <p:cNvSpPr/>
            <p:nvPr/>
          </p:nvSpPr>
          <p:spPr>
            <a:xfrm>
              <a:off x="7936244" y="1700072"/>
              <a:ext cx="93489" cy="93462"/>
            </a:xfrm>
            <a:custGeom>
              <a:rect b="b" l="l" r="r" t="t"/>
              <a:pathLst>
                <a:path extrusionOk="0" h="3496" w="3497">
                  <a:moveTo>
                    <a:pt x="1764" y="0"/>
                  </a:moveTo>
                  <a:cubicBezTo>
                    <a:pt x="791" y="0"/>
                    <a:pt x="1" y="760"/>
                    <a:pt x="1" y="1733"/>
                  </a:cubicBezTo>
                  <a:cubicBezTo>
                    <a:pt x="1" y="2706"/>
                    <a:pt x="791" y="3496"/>
                    <a:pt x="1764" y="3496"/>
                  </a:cubicBezTo>
                  <a:cubicBezTo>
                    <a:pt x="2736" y="3496"/>
                    <a:pt x="3496" y="2706"/>
                    <a:pt x="3496" y="1733"/>
                  </a:cubicBezTo>
                  <a:cubicBezTo>
                    <a:pt x="3496" y="760"/>
                    <a:pt x="2736" y="0"/>
                    <a:pt x="176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138089d93d3_4_0"/>
            <p:cNvSpPr/>
            <p:nvPr/>
          </p:nvSpPr>
          <p:spPr>
            <a:xfrm>
              <a:off x="7631524" y="2663822"/>
              <a:ext cx="387616" cy="2311848"/>
            </a:xfrm>
            <a:custGeom>
              <a:rect b="b" l="l" r="r" t="t"/>
              <a:pathLst>
                <a:path extrusionOk="0" h="86476" w="14499">
                  <a:moveTo>
                    <a:pt x="1642" y="1"/>
                  </a:moveTo>
                  <a:cubicBezTo>
                    <a:pt x="1642" y="1"/>
                    <a:pt x="0" y="28755"/>
                    <a:pt x="851" y="33983"/>
                  </a:cubicBezTo>
                  <a:cubicBezTo>
                    <a:pt x="1733" y="39180"/>
                    <a:pt x="6626" y="86476"/>
                    <a:pt x="6626" y="86476"/>
                  </a:cubicBezTo>
                  <a:lnTo>
                    <a:pt x="12067" y="86020"/>
                  </a:lnTo>
                  <a:lnTo>
                    <a:pt x="8177" y="30609"/>
                  </a:lnTo>
                  <a:lnTo>
                    <a:pt x="14499" y="943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138089d93d3_4_0"/>
            <p:cNvSpPr/>
            <p:nvPr/>
          </p:nvSpPr>
          <p:spPr>
            <a:xfrm>
              <a:off x="7808667" y="2672752"/>
              <a:ext cx="865433" cy="2265545"/>
            </a:xfrm>
            <a:custGeom>
              <a:rect b="b" l="l" r="r" t="t"/>
              <a:pathLst>
                <a:path extrusionOk="0" h="84744" w="32372">
                  <a:moveTo>
                    <a:pt x="12584" y="1"/>
                  </a:moveTo>
                  <a:lnTo>
                    <a:pt x="0" y="2585"/>
                  </a:lnTo>
                  <a:cubicBezTo>
                    <a:pt x="0" y="2585"/>
                    <a:pt x="6232" y="30761"/>
                    <a:pt x="8481" y="35503"/>
                  </a:cubicBezTo>
                  <a:cubicBezTo>
                    <a:pt x="10700" y="40245"/>
                    <a:pt x="29545" y="84744"/>
                    <a:pt x="29545" y="84744"/>
                  </a:cubicBezTo>
                  <a:lnTo>
                    <a:pt x="32372" y="82798"/>
                  </a:lnTo>
                  <a:cubicBezTo>
                    <a:pt x="32372" y="82798"/>
                    <a:pt x="29484" y="75990"/>
                    <a:pt x="28724" y="72282"/>
                  </a:cubicBezTo>
                  <a:cubicBezTo>
                    <a:pt x="23983" y="48482"/>
                    <a:pt x="14590" y="30275"/>
                    <a:pt x="14590" y="30275"/>
                  </a:cubicBezTo>
                  <a:lnTo>
                    <a:pt x="1258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38089d93d3_4_0"/>
            <p:cNvSpPr/>
            <p:nvPr/>
          </p:nvSpPr>
          <p:spPr>
            <a:xfrm>
              <a:off x="7593311" y="2731044"/>
              <a:ext cx="1100332" cy="2177512"/>
            </a:xfrm>
            <a:custGeom>
              <a:rect b="b" l="l" r="r" t="t"/>
              <a:pathLst>
                <a:path extrusionOk="0" h="81448" w="41157">
                  <a:moveTo>
                    <a:pt x="20822" y="1"/>
                  </a:moveTo>
                  <a:lnTo>
                    <a:pt x="2128" y="609"/>
                  </a:lnTo>
                  <a:cubicBezTo>
                    <a:pt x="2128" y="609"/>
                    <a:pt x="0" y="24834"/>
                    <a:pt x="92" y="30366"/>
                  </a:cubicBezTo>
                  <a:cubicBezTo>
                    <a:pt x="152" y="35351"/>
                    <a:pt x="3952" y="80154"/>
                    <a:pt x="3952" y="80154"/>
                  </a:cubicBezTo>
                  <a:cubicBezTo>
                    <a:pt x="6143" y="81173"/>
                    <a:pt x="8661" y="81448"/>
                    <a:pt x="10743" y="81448"/>
                  </a:cubicBezTo>
                  <a:cubicBezTo>
                    <a:pt x="13197" y="81448"/>
                    <a:pt x="15046" y="81066"/>
                    <a:pt x="15046" y="81066"/>
                  </a:cubicBezTo>
                  <a:cubicBezTo>
                    <a:pt x="15046" y="81066"/>
                    <a:pt x="13618" y="47509"/>
                    <a:pt x="12584" y="41035"/>
                  </a:cubicBezTo>
                  <a:cubicBezTo>
                    <a:pt x="11551" y="34591"/>
                    <a:pt x="11976" y="24774"/>
                    <a:pt x="11976" y="24773"/>
                  </a:cubicBezTo>
                  <a:lnTo>
                    <a:pt x="11976" y="24773"/>
                  </a:lnTo>
                  <a:cubicBezTo>
                    <a:pt x="11977" y="24774"/>
                    <a:pt x="13618" y="33831"/>
                    <a:pt x="14834" y="37235"/>
                  </a:cubicBezTo>
                  <a:cubicBezTo>
                    <a:pt x="15989" y="40670"/>
                    <a:pt x="32767" y="80032"/>
                    <a:pt x="32767" y="80032"/>
                  </a:cubicBezTo>
                  <a:lnTo>
                    <a:pt x="41156" y="77449"/>
                  </a:lnTo>
                  <a:cubicBezTo>
                    <a:pt x="36718" y="60609"/>
                    <a:pt x="24317" y="28360"/>
                    <a:pt x="24317" y="28360"/>
                  </a:cubicBezTo>
                  <a:lnTo>
                    <a:pt x="20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38089d93d3_4_0"/>
            <p:cNvSpPr/>
            <p:nvPr/>
          </p:nvSpPr>
          <p:spPr>
            <a:xfrm>
              <a:off x="7816794" y="1904858"/>
              <a:ext cx="214540" cy="129205"/>
            </a:xfrm>
            <a:custGeom>
              <a:rect b="b" l="l" r="r" t="t"/>
              <a:pathLst>
                <a:path extrusionOk="0" h="4833" w="8025">
                  <a:moveTo>
                    <a:pt x="7204" y="0"/>
                  </a:moveTo>
                  <a:lnTo>
                    <a:pt x="3192" y="1581"/>
                  </a:lnTo>
                  <a:lnTo>
                    <a:pt x="1824" y="3496"/>
                  </a:lnTo>
                  <a:lnTo>
                    <a:pt x="669" y="2371"/>
                  </a:lnTo>
                  <a:lnTo>
                    <a:pt x="0" y="4833"/>
                  </a:lnTo>
                  <a:lnTo>
                    <a:pt x="8025" y="2827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38089d93d3_4_0"/>
            <p:cNvSpPr/>
            <p:nvPr/>
          </p:nvSpPr>
          <p:spPr>
            <a:xfrm>
              <a:off x="7593320" y="1968272"/>
              <a:ext cx="616780" cy="1040914"/>
            </a:xfrm>
            <a:custGeom>
              <a:rect b="b" l="l" r="r" t="t"/>
              <a:pathLst>
                <a:path extrusionOk="0" h="38936" w="23071">
                  <a:moveTo>
                    <a:pt x="15454" y="0"/>
                  </a:moveTo>
                  <a:cubicBezTo>
                    <a:pt x="13784" y="0"/>
                    <a:pt x="11738" y="544"/>
                    <a:pt x="9363" y="1549"/>
                  </a:cubicBezTo>
                  <a:cubicBezTo>
                    <a:pt x="2888" y="4376"/>
                    <a:pt x="1" y="38054"/>
                    <a:pt x="1" y="38054"/>
                  </a:cubicBezTo>
                  <a:lnTo>
                    <a:pt x="2280" y="38936"/>
                  </a:lnTo>
                  <a:lnTo>
                    <a:pt x="3982" y="33738"/>
                  </a:lnTo>
                  <a:lnTo>
                    <a:pt x="4894" y="38936"/>
                  </a:lnTo>
                  <a:lnTo>
                    <a:pt x="23071" y="38024"/>
                  </a:lnTo>
                  <a:cubicBezTo>
                    <a:pt x="23071" y="38024"/>
                    <a:pt x="21126" y="11397"/>
                    <a:pt x="20518" y="5440"/>
                  </a:cubicBezTo>
                  <a:cubicBezTo>
                    <a:pt x="20150" y="1667"/>
                    <a:pt x="18379" y="0"/>
                    <a:pt x="15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38089d93d3_4_0"/>
            <p:cNvSpPr/>
            <p:nvPr/>
          </p:nvSpPr>
          <p:spPr>
            <a:xfrm>
              <a:off x="7746108" y="1985302"/>
              <a:ext cx="158479" cy="451831"/>
            </a:xfrm>
            <a:custGeom>
              <a:rect b="b" l="l" r="r" t="t"/>
              <a:pathLst>
                <a:path extrusionOk="0" h="16901" w="5928">
                  <a:moveTo>
                    <a:pt x="5927" y="0"/>
                  </a:moveTo>
                  <a:lnTo>
                    <a:pt x="5927" y="0"/>
                  </a:lnTo>
                  <a:cubicBezTo>
                    <a:pt x="5046" y="152"/>
                    <a:pt x="4772" y="335"/>
                    <a:pt x="3648" y="851"/>
                  </a:cubicBezTo>
                  <a:cubicBezTo>
                    <a:pt x="3009" y="1094"/>
                    <a:pt x="1915" y="2128"/>
                    <a:pt x="1064" y="3921"/>
                  </a:cubicBezTo>
                  <a:lnTo>
                    <a:pt x="0" y="16900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38089d93d3_4_0"/>
            <p:cNvSpPr/>
            <p:nvPr/>
          </p:nvSpPr>
          <p:spPr>
            <a:xfrm>
              <a:off x="7858232" y="2007224"/>
              <a:ext cx="8154" cy="8154"/>
            </a:xfrm>
            <a:custGeom>
              <a:rect b="b" l="l" r="r" t="t"/>
              <a:pathLst>
                <a:path extrusionOk="0" h="305" w="305">
                  <a:moveTo>
                    <a:pt x="153" y="1"/>
                  </a:moveTo>
                  <a:cubicBezTo>
                    <a:pt x="61" y="1"/>
                    <a:pt x="1" y="92"/>
                    <a:pt x="1" y="153"/>
                  </a:cubicBezTo>
                  <a:cubicBezTo>
                    <a:pt x="1" y="244"/>
                    <a:pt x="61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38089d93d3_4_0"/>
            <p:cNvSpPr/>
            <p:nvPr/>
          </p:nvSpPr>
          <p:spPr>
            <a:xfrm>
              <a:off x="7830616" y="2104751"/>
              <a:ext cx="8154" cy="8154"/>
            </a:xfrm>
            <a:custGeom>
              <a:rect b="b" l="l" r="r" t="t"/>
              <a:pathLst>
                <a:path extrusionOk="0" h="305" w="305">
                  <a:moveTo>
                    <a:pt x="152" y="0"/>
                  </a:moveTo>
                  <a:cubicBezTo>
                    <a:pt x="61" y="0"/>
                    <a:pt x="0" y="92"/>
                    <a:pt x="0" y="152"/>
                  </a:cubicBezTo>
                  <a:cubicBezTo>
                    <a:pt x="0" y="244"/>
                    <a:pt x="61" y="304"/>
                    <a:pt x="152" y="304"/>
                  </a:cubicBezTo>
                  <a:cubicBezTo>
                    <a:pt x="243" y="304"/>
                    <a:pt x="304" y="244"/>
                    <a:pt x="304" y="152"/>
                  </a:cubicBezTo>
                  <a:cubicBezTo>
                    <a:pt x="304" y="92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38089d93d3_4_0"/>
            <p:cNvSpPr/>
            <p:nvPr/>
          </p:nvSpPr>
          <p:spPr>
            <a:xfrm>
              <a:off x="7792412" y="2225003"/>
              <a:ext cx="8154" cy="8154"/>
            </a:xfrm>
            <a:custGeom>
              <a:rect b="b" l="l" r="r" t="t"/>
              <a:pathLst>
                <a:path extrusionOk="0" h="305" w="305">
                  <a:moveTo>
                    <a:pt x="153" y="1"/>
                  </a:moveTo>
                  <a:cubicBezTo>
                    <a:pt x="61" y="1"/>
                    <a:pt x="1" y="62"/>
                    <a:pt x="1" y="153"/>
                  </a:cubicBezTo>
                  <a:cubicBezTo>
                    <a:pt x="1" y="244"/>
                    <a:pt x="61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38089d93d3_4_0"/>
            <p:cNvSpPr/>
            <p:nvPr/>
          </p:nvSpPr>
          <p:spPr>
            <a:xfrm>
              <a:off x="7062694" y="2573460"/>
              <a:ext cx="658217" cy="200371"/>
            </a:xfrm>
            <a:custGeom>
              <a:rect b="b" l="l" r="r" t="t"/>
              <a:pathLst>
                <a:path extrusionOk="0" h="7495" w="24621">
                  <a:moveTo>
                    <a:pt x="5950" y="0"/>
                  </a:moveTo>
                  <a:cubicBezTo>
                    <a:pt x="5260" y="0"/>
                    <a:pt x="4798" y="87"/>
                    <a:pt x="4864" y="311"/>
                  </a:cubicBezTo>
                  <a:cubicBezTo>
                    <a:pt x="5076" y="797"/>
                    <a:pt x="8207" y="1040"/>
                    <a:pt x="8298" y="1587"/>
                  </a:cubicBezTo>
                  <a:cubicBezTo>
                    <a:pt x="8359" y="2165"/>
                    <a:pt x="1520" y="2560"/>
                    <a:pt x="760" y="2925"/>
                  </a:cubicBezTo>
                  <a:cubicBezTo>
                    <a:pt x="0" y="3320"/>
                    <a:pt x="1733" y="3715"/>
                    <a:pt x="1946" y="3715"/>
                  </a:cubicBezTo>
                  <a:cubicBezTo>
                    <a:pt x="1946" y="3715"/>
                    <a:pt x="1976" y="4323"/>
                    <a:pt x="2705" y="4627"/>
                  </a:cubicBezTo>
                  <a:cubicBezTo>
                    <a:pt x="2705" y="4627"/>
                    <a:pt x="2857" y="5295"/>
                    <a:pt x="3587" y="5447"/>
                  </a:cubicBezTo>
                  <a:cubicBezTo>
                    <a:pt x="3587" y="5447"/>
                    <a:pt x="4043" y="6511"/>
                    <a:pt x="5593" y="6572"/>
                  </a:cubicBezTo>
                  <a:cubicBezTo>
                    <a:pt x="5640" y="6574"/>
                    <a:pt x="5689" y="6575"/>
                    <a:pt x="5739" y="6575"/>
                  </a:cubicBezTo>
                  <a:cubicBezTo>
                    <a:pt x="7355" y="6575"/>
                    <a:pt x="10700" y="5660"/>
                    <a:pt x="10700" y="5660"/>
                  </a:cubicBezTo>
                  <a:cubicBezTo>
                    <a:pt x="10700" y="5660"/>
                    <a:pt x="17618" y="7495"/>
                    <a:pt x="21785" y="7495"/>
                  </a:cubicBezTo>
                  <a:cubicBezTo>
                    <a:pt x="23115" y="7495"/>
                    <a:pt x="24165" y="7308"/>
                    <a:pt x="24621" y="6815"/>
                  </a:cubicBezTo>
                  <a:lnTo>
                    <a:pt x="21885" y="2408"/>
                  </a:lnTo>
                  <a:cubicBezTo>
                    <a:pt x="21834" y="2621"/>
                    <a:pt x="20625" y="2692"/>
                    <a:pt x="19036" y="2692"/>
                  </a:cubicBezTo>
                  <a:cubicBezTo>
                    <a:pt x="15857" y="2692"/>
                    <a:pt x="11155" y="2408"/>
                    <a:pt x="11155" y="2408"/>
                  </a:cubicBezTo>
                  <a:cubicBezTo>
                    <a:pt x="11155" y="2408"/>
                    <a:pt x="10943" y="736"/>
                    <a:pt x="9180" y="341"/>
                  </a:cubicBezTo>
                  <a:cubicBezTo>
                    <a:pt x="8161" y="151"/>
                    <a:pt x="6858" y="0"/>
                    <a:pt x="595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38089d93d3_4_0"/>
            <p:cNvSpPr/>
            <p:nvPr/>
          </p:nvSpPr>
          <p:spPr>
            <a:xfrm>
              <a:off x="7114692" y="2666255"/>
              <a:ext cx="80469" cy="8154"/>
            </a:xfrm>
            <a:custGeom>
              <a:rect b="b" l="l" r="r" t="t"/>
              <a:pathLst>
                <a:path extrusionOk="0" h="305" w="3010">
                  <a:moveTo>
                    <a:pt x="2979" y="1"/>
                  </a:moveTo>
                  <a:lnTo>
                    <a:pt x="31" y="214"/>
                  </a:lnTo>
                  <a:cubicBezTo>
                    <a:pt x="1" y="214"/>
                    <a:pt x="1" y="244"/>
                    <a:pt x="1" y="244"/>
                  </a:cubicBezTo>
                  <a:lnTo>
                    <a:pt x="1" y="305"/>
                  </a:lnTo>
                  <a:lnTo>
                    <a:pt x="31" y="305"/>
                  </a:lnTo>
                  <a:lnTo>
                    <a:pt x="2979" y="62"/>
                  </a:lnTo>
                  <a:cubicBezTo>
                    <a:pt x="3010" y="62"/>
                    <a:pt x="3010" y="62"/>
                    <a:pt x="3010" y="31"/>
                  </a:cubicBezTo>
                  <a:cubicBezTo>
                    <a:pt x="3010" y="1"/>
                    <a:pt x="2979" y="1"/>
                    <a:pt x="2979" y="1"/>
                  </a:cubicBezTo>
                  <a:close/>
                </a:path>
              </a:pathLst>
            </a:custGeom>
            <a:solidFill>
              <a:srgbClr val="A56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38089d93d3_4_0"/>
            <p:cNvSpPr/>
            <p:nvPr/>
          </p:nvSpPr>
          <p:spPr>
            <a:xfrm>
              <a:off x="7135812" y="2696331"/>
              <a:ext cx="64242" cy="3262"/>
            </a:xfrm>
            <a:custGeom>
              <a:rect b="b" l="l" r="r" t="t"/>
              <a:pathLst>
                <a:path extrusionOk="0" h="122" w="2403">
                  <a:moveTo>
                    <a:pt x="2372" y="0"/>
                  </a:moveTo>
                  <a:lnTo>
                    <a:pt x="62" y="31"/>
                  </a:lnTo>
                  <a:cubicBezTo>
                    <a:pt x="1" y="31"/>
                    <a:pt x="1" y="31"/>
                    <a:pt x="1" y="92"/>
                  </a:cubicBezTo>
                  <a:lnTo>
                    <a:pt x="1" y="122"/>
                  </a:lnTo>
                  <a:lnTo>
                    <a:pt x="62" y="122"/>
                  </a:lnTo>
                  <a:lnTo>
                    <a:pt x="2372" y="92"/>
                  </a:lnTo>
                  <a:cubicBezTo>
                    <a:pt x="2372" y="92"/>
                    <a:pt x="2402" y="92"/>
                    <a:pt x="2402" y="31"/>
                  </a:cubicBezTo>
                  <a:cubicBezTo>
                    <a:pt x="2402" y="0"/>
                    <a:pt x="2402" y="0"/>
                    <a:pt x="2372" y="0"/>
                  </a:cubicBezTo>
                  <a:close/>
                </a:path>
              </a:pathLst>
            </a:custGeom>
            <a:solidFill>
              <a:srgbClr val="A56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38089d93d3_4_0"/>
            <p:cNvSpPr/>
            <p:nvPr/>
          </p:nvSpPr>
          <p:spPr>
            <a:xfrm>
              <a:off x="7158564" y="2716650"/>
              <a:ext cx="43924" cy="4090"/>
            </a:xfrm>
            <a:custGeom>
              <a:rect b="b" l="l" r="r" t="t"/>
              <a:pathLst>
                <a:path extrusionOk="0" h="153" w="1643">
                  <a:moveTo>
                    <a:pt x="1582" y="0"/>
                  </a:moveTo>
                  <a:lnTo>
                    <a:pt x="31" y="91"/>
                  </a:lnTo>
                  <a:cubicBezTo>
                    <a:pt x="1" y="91"/>
                    <a:pt x="1" y="122"/>
                    <a:pt x="1" y="122"/>
                  </a:cubicBezTo>
                  <a:lnTo>
                    <a:pt x="1" y="152"/>
                  </a:lnTo>
                  <a:lnTo>
                    <a:pt x="31" y="152"/>
                  </a:lnTo>
                  <a:lnTo>
                    <a:pt x="1582" y="91"/>
                  </a:lnTo>
                  <a:cubicBezTo>
                    <a:pt x="1642" y="91"/>
                    <a:pt x="1642" y="91"/>
                    <a:pt x="1642" y="31"/>
                  </a:cubicBezTo>
                  <a:cubicBezTo>
                    <a:pt x="1642" y="0"/>
                    <a:pt x="1582" y="0"/>
                    <a:pt x="1582" y="0"/>
                  </a:cubicBezTo>
                  <a:close/>
                </a:path>
              </a:pathLst>
            </a:custGeom>
            <a:solidFill>
              <a:srgbClr val="A56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38089d93d3_4_0"/>
            <p:cNvSpPr/>
            <p:nvPr/>
          </p:nvSpPr>
          <p:spPr>
            <a:xfrm>
              <a:off x="7362548" y="2593136"/>
              <a:ext cx="111347" cy="184464"/>
            </a:xfrm>
            <a:custGeom>
              <a:rect b="b" l="l" r="r" t="t"/>
              <a:pathLst>
                <a:path extrusionOk="0" h="6900" w="4165">
                  <a:moveTo>
                    <a:pt x="1307" y="0"/>
                  </a:moveTo>
                  <a:lnTo>
                    <a:pt x="0" y="6292"/>
                  </a:lnTo>
                  <a:lnTo>
                    <a:pt x="2857" y="6900"/>
                  </a:lnTo>
                  <a:lnTo>
                    <a:pt x="4164" y="608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38089d93d3_4_0"/>
            <p:cNvSpPr/>
            <p:nvPr/>
          </p:nvSpPr>
          <p:spPr>
            <a:xfrm>
              <a:off x="7399923" y="2041792"/>
              <a:ext cx="742456" cy="803597"/>
            </a:xfrm>
            <a:custGeom>
              <a:rect b="b" l="l" r="r" t="t"/>
              <a:pathLst>
                <a:path extrusionOk="0" h="30059" w="27772">
                  <a:moveTo>
                    <a:pt x="23289" y="0"/>
                  </a:moveTo>
                  <a:cubicBezTo>
                    <a:pt x="22496" y="0"/>
                    <a:pt x="21680" y="356"/>
                    <a:pt x="20943" y="1200"/>
                  </a:cubicBezTo>
                  <a:cubicBezTo>
                    <a:pt x="18025" y="4544"/>
                    <a:pt x="11672" y="20289"/>
                    <a:pt x="11672" y="20289"/>
                  </a:cubicBezTo>
                  <a:lnTo>
                    <a:pt x="912" y="20562"/>
                  </a:lnTo>
                  <a:lnTo>
                    <a:pt x="0" y="27827"/>
                  </a:lnTo>
                  <a:cubicBezTo>
                    <a:pt x="0" y="27827"/>
                    <a:pt x="7854" y="30058"/>
                    <a:pt x="13343" y="30058"/>
                  </a:cubicBezTo>
                  <a:cubicBezTo>
                    <a:pt x="15130" y="30058"/>
                    <a:pt x="16666" y="29822"/>
                    <a:pt x="17600" y="29195"/>
                  </a:cubicBezTo>
                  <a:cubicBezTo>
                    <a:pt x="21399" y="26641"/>
                    <a:pt x="26050" y="9590"/>
                    <a:pt x="27022" y="5912"/>
                  </a:cubicBezTo>
                  <a:cubicBezTo>
                    <a:pt x="27772" y="3117"/>
                    <a:pt x="25635" y="0"/>
                    <a:pt x="23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138089d93d3_4_0"/>
            <p:cNvSpPr/>
            <p:nvPr/>
          </p:nvSpPr>
          <p:spPr>
            <a:xfrm>
              <a:off x="7421872" y="4912671"/>
              <a:ext cx="582346" cy="131317"/>
            </a:xfrm>
            <a:custGeom>
              <a:rect b="b" l="l" r="r" t="t"/>
              <a:pathLst>
                <a:path extrusionOk="0" h="4912" w="21783">
                  <a:moveTo>
                    <a:pt x="14305" y="0"/>
                  </a:moveTo>
                  <a:cubicBezTo>
                    <a:pt x="14073" y="0"/>
                    <a:pt x="13833" y="51"/>
                    <a:pt x="13587" y="169"/>
                  </a:cubicBezTo>
                  <a:cubicBezTo>
                    <a:pt x="11885" y="960"/>
                    <a:pt x="0" y="4911"/>
                    <a:pt x="2006" y="4911"/>
                  </a:cubicBezTo>
                  <a:lnTo>
                    <a:pt x="20760" y="4911"/>
                  </a:lnTo>
                  <a:cubicBezTo>
                    <a:pt x="21783" y="1904"/>
                    <a:pt x="20485" y="503"/>
                    <a:pt x="20427" y="503"/>
                  </a:cubicBezTo>
                  <a:cubicBezTo>
                    <a:pt x="20427" y="503"/>
                    <a:pt x="20426" y="504"/>
                    <a:pt x="20426" y="504"/>
                  </a:cubicBezTo>
                  <a:lnTo>
                    <a:pt x="16748" y="1780"/>
                  </a:lnTo>
                  <a:cubicBezTo>
                    <a:pt x="16748" y="1780"/>
                    <a:pt x="15680" y="0"/>
                    <a:pt x="1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38089d93d3_4_0"/>
            <p:cNvSpPr/>
            <p:nvPr/>
          </p:nvSpPr>
          <p:spPr>
            <a:xfrm>
              <a:off x="8241632" y="4825356"/>
              <a:ext cx="490168" cy="301212"/>
            </a:xfrm>
            <a:custGeom>
              <a:rect b="b" l="l" r="r" t="t"/>
              <a:pathLst>
                <a:path extrusionOk="0" h="11267" w="18335">
                  <a:moveTo>
                    <a:pt x="16329" y="1"/>
                  </a:moveTo>
                  <a:lnTo>
                    <a:pt x="13441" y="2615"/>
                  </a:lnTo>
                  <a:cubicBezTo>
                    <a:pt x="13441" y="2615"/>
                    <a:pt x="12337" y="1794"/>
                    <a:pt x="11237" y="1794"/>
                  </a:cubicBezTo>
                  <a:cubicBezTo>
                    <a:pt x="10767" y="1794"/>
                    <a:pt x="10298" y="1944"/>
                    <a:pt x="9915" y="2372"/>
                  </a:cubicBezTo>
                  <a:cubicBezTo>
                    <a:pt x="8666" y="3708"/>
                    <a:pt x="1" y="11266"/>
                    <a:pt x="832" y="11266"/>
                  </a:cubicBezTo>
                  <a:cubicBezTo>
                    <a:pt x="871" y="11266"/>
                    <a:pt x="929" y="11250"/>
                    <a:pt x="1009" y="11217"/>
                  </a:cubicBezTo>
                  <a:cubicBezTo>
                    <a:pt x="2864" y="10457"/>
                    <a:pt x="18335" y="3983"/>
                    <a:pt x="18335" y="3983"/>
                  </a:cubicBezTo>
                  <a:cubicBezTo>
                    <a:pt x="18153" y="791"/>
                    <a:pt x="16359" y="31"/>
                    <a:pt x="16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g138089d93d3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56" y="260702"/>
            <a:ext cx="1541926" cy="5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64e14a1d8_2_30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ANÁLISIS ESTRATÉGICO (PESTA)</a:t>
            </a:r>
            <a:endParaRPr/>
          </a:p>
        </p:txBody>
      </p:sp>
      <p:sp>
        <p:nvSpPr>
          <p:cNvPr id="335" name="Google Shape;335;g1464e14a1d8_2_30"/>
          <p:cNvSpPr txBox="1"/>
          <p:nvPr/>
        </p:nvSpPr>
        <p:spPr>
          <a:xfrm>
            <a:off x="336759" y="1273009"/>
            <a:ext cx="282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rPr>
              <a:t>POLÍTICO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36" name="Google Shape;336;g1464e14a1d8_2_30"/>
          <p:cNvSpPr txBox="1"/>
          <p:nvPr/>
        </p:nvSpPr>
        <p:spPr>
          <a:xfrm>
            <a:off x="5983358" y="1273009"/>
            <a:ext cx="282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rPr>
              <a:t>ECONÓMICO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37" name="Google Shape;337;g1464e14a1d8_2_30"/>
          <p:cNvSpPr txBox="1"/>
          <p:nvPr/>
        </p:nvSpPr>
        <p:spPr>
          <a:xfrm>
            <a:off x="356611" y="3304600"/>
            <a:ext cx="282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rPr>
              <a:t>AMBIENTAL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38" name="Google Shape;338;g1464e14a1d8_2_30"/>
          <p:cNvSpPr txBox="1"/>
          <p:nvPr/>
        </p:nvSpPr>
        <p:spPr>
          <a:xfrm>
            <a:off x="3160038" y="2212607"/>
            <a:ext cx="282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rPr>
              <a:t>SOCIAL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39" name="Google Shape;339;g1464e14a1d8_2_30"/>
          <p:cNvSpPr txBox="1"/>
          <p:nvPr/>
        </p:nvSpPr>
        <p:spPr>
          <a:xfrm>
            <a:off x="5983359" y="3304600"/>
            <a:ext cx="282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accent6"/>
                </a:solidFill>
                <a:latin typeface="Baloo 2"/>
                <a:ea typeface="Baloo 2"/>
                <a:cs typeface="Baloo 2"/>
                <a:sym typeface="Baloo 2"/>
              </a:rPr>
              <a:t>TECNOLÓGICO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340" name="Google Shape;340;g1464e14a1d8_2_30"/>
          <p:cNvCxnSpPr/>
          <p:nvPr/>
        </p:nvCxnSpPr>
        <p:spPr>
          <a:xfrm>
            <a:off x="4572000" y="1272991"/>
            <a:ext cx="0" cy="7530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g1464e14a1d8_2_30"/>
          <p:cNvCxnSpPr/>
          <p:nvPr/>
        </p:nvCxnSpPr>
        <p:spPr>
          <a:xfrm>
            <a:off x="4572000" y="4159625"/>
            <a:ext cx="0" cy="7530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g1464e14a1d8_2_30"/>
          <p:cNvCxnSpPr/>
          <p:nvPr/>
        </p:nvCxnSpPr>
        <p:spPr>
          <a:xfrm>
            <a:off x="507036" y="3200404"/>
            <a:ext cx="25230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g1464e14a1d8_2_30"/>
          <p:cNvCxnSpPr/>
          <p:nvPr/>
        </p:nvCxnSpPr>
        <p:spPr>
          <a:xfrm>
            <a:off x="6226522" y="3200404"/>
            <a:ext cx="25230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g1464e14a1d8_2_30"/>
          <p:cNvSpPr txBox="1"/>
          <p:nvPr/>
        </p:nvSpPr>
        <p:spPr>
          <a:xfrm>
            <a:off x="44100" y="1564075"/>
            <a:ext cx="331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</a:t>
            </a: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egistro, evaluación y expedición de la autorización de las actividades de aglomeración.</a:t>
            </a:r>
            <a:endParaRPr sz="1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Tener el permiso para espectáculos públicos diferentes a las artes escénicas.</a:t>
            </a:r>
            <a:endParaRPr sz="1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45" name="Google Shape;345;g1464e14a1d8_2_30"/>
          <p:cNvSpPr txBox="1"/>
          <p:nvPr/>
        </p:nvSpPr>
        <p:spPr>
          <a:xfrm>
            <a:off x="5783436" y="1618688"/>
            <a:ext cx="3409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Mueven alrededor de $869.000 millones al año.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Baloo 2"/>
              <a:ea typeface="Baloo 2"/>
              <a:cs typeface="Baloo 2"/>
              <a:sym typeface="Baloo 2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Los eventos aportan a la 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economía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representando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 el 2.7% del PIB.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46" name="Google Shape;346;g1464e14a1d8_2_30"/>
          <p:cNvSpPr txBox="1"/>
          <p:nvPr/>
        </p:nvSpPr>
        <p:spPr>
          <a:xfrm>
            <a:off x="63961" y="3536188"/>
            <a:ext cx="340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Transformar escenarios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 culturales de Bogotá en 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espacios amigables</a:t>
            </a: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 con el medio ambiente.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Baloo 2"/>
              <a:ea typeface="Baloo 2"/>
              <a:cs typeface="Baloo 2"/>
              <a:sym typeface="Baloo 2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highlight>
                  <a:srgbClr val="FFFFFF"/>
                </a:highlight>
                <a:latin typeface="Baloo 2"/>
                <a:ea typeface="Baloo 2"/>
                <a:cs typeface="Baloo 2"/>
                <a:sym typeface="Baloo 2"/>
              </a:rPr>
              <a:t>El uso de fuegos artificiales aumentan los niveles de contaminación.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47" name="Google Shape;347;g1464e14a1d8_2_30"/>
          <p:cNvSpPr txBox="1"/>
          <p:nvPr/>
        </p:nvSpPr>
        <p:spPr>
          <a:xfrm>
            <a:off x="5670861" y="3611488"/>
            <a:ext cx="3409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El ciberdelito se ha convertido en la tipología criminal de mayor crecimiento.</a:t>
            </a:r>
            <a:endParaRPr sz="1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Incremento del comercio electrónico del 59,4%.</a:t>
            </a:r>
            <a:endParaRPr sz="1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48" name="Google Shape;348;g1464e14a1d8_2_30"/>
          <p:cNvSpPr txBox="1"/>
          <p:nvPr/>
        </p:nvSpPr>
        <p:spPr>
          <a:xfrm>
            <a:off x="3151689" y="2579588"/>
            <a:ext cx="2953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Los eventos culturales son los más importantes para los colombianos.</a:t>
            </a:r>
            <a:endParaRPr sz="1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loo 2"/>
              <a:buChar char="●"/>
            </a:pPr>
            <a:r>
              <a:rPr lang="es-MX" sz="1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Mayor dependencia de los sistemas digitales.</a:t>
            </a:r>
            <a:endParaRPr sz="15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4e14a1d8_9_6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MX" sz="1900"/>
              <a:t>Amenazas de nuevos ingresos: </a:t>
            </a:r>
            <a:r>
              <a:rPr lang="es-MX" sz="1900"/>
              <a:t>baja dado qué es un negocio qué no se ha explorado recientemente.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MX" sz="1900"/>
              <a:t>Poder de negociación de los proveedores: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MX" sz="1900"/>
              <a:t>Amenazas de productos sustitutos: </a:t>
            </a:r>
            <a:r>
              <a:rPr lang="es-MX" sz="1900"/>
              <a:t>baja puesto qué no hay empresas qué ofrezcan el servicio qué proponemos.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MX" sz="1900"/>
              <a:t>Poder de negociación de los clientes: </a:t>
            </a:r>
            <a:r>
              <a:rPr lang="es-MX" sz="1900"/>
              <a:t>baja ya </a:t>
            </a:r>
            <a:r>
              <a:rPr lang="es-MX" sz="1900"/>
              <a:t>qué</a:t>
            </a:r>
            <a:r>
              <a:rPr lang="es-MX" sz="1900"/>
              <a:t> los clientes se deben adaptar a los precios sin incidir en ellos.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-MX" sz="1900"/>
              <a:t>Rivalidad competitiva: </a:t>
            </a:r>
            <a:r>
              <a:rPr lang="es-MX" sz="1900"/>
              <a:t>baja aunque no se debe bajar la guardia ante la aparición de un servicio similar al nuestro.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54" name="Google Shape;354;g1464e14a1d8_9_6"/>
          <p:cNvSpPr txBox="1"/>
          <p:nvPr>
            <p:ph type="title"/>
          </p:nvPr>
        </p:nvSpPr>
        <p:spPr>
          <a:xfrm>
            <a:off x="713225" y="436975"/>
            <a:ext cx="84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ANÁLISIS ESTRATÉGICO (FUERZAS COMPETITIVAS)</a:t>
            </a:r>
            <a:endParaRPr/>
          </a:p>
        </p:txBody>
      </p:sp>
      <p:pic>
        <p:nvPicPr>
          <p:cNvPr id="355" name="Google Shape;355;g1464e14a1d8_9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54800" y="3307375"/>
            <a:ext cx="1613000" cy="17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64e14a1d8_9_12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MX" sz="1900"/>
              <a:t>Tomar medidas para asegurar </a:t>
            </a:r>
            <a:r>
              <a:rPr lang="es-MX" sz="1900"/>
              <a:t>qué</a:t>
            </a:r>
            <a:r>
              <a:rPr lang="es-MX" sz="1900"/>
              <a:t> se cumplan todos los requisitos para la </a:t>
            </a:r>
            <a:r>
              <a:rPr lang="es-MX" sz="1900"/>
              <a:t>logística</a:t>
            </a:r>
            <a:r>
              <a:rPr lang="es-MX" sz="1900"/>
              <a:t> de  eventos.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MX" sz="1900"/>
              <a:t>Implementar un método de transacciones seguras para mantener la confianza de nuestros clientes.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MX" sz="1900"/>
              <a:t>Asegurar </a:t>
            </a:r>
            <a:r>
              <a:rPr lang="es-MX" sz="1900"/>
              <a:t>qué</a:t>
            </a:r>
            <a:r>
              <a:rPr lang="es-MX" sz="1900"/>
              <a:t> los eventos sean lo </a:t>
            </a:r>
            <a:r>
              <a:rPr lang="es-MX" sz="1900"/>
              <a:t>más</a:t>
            </a:r>
            <a:r>
              <a:rPr lang="es-MX" sz="1900"/>
              <a:t> amigables posibles con el medio ambiente.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MX" sz="1900"/>
              <a:t>Crear un entorno amigable y fácil de usar de acuerdo a las nuevas tecnologías y las tendencias sociales.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61" name="Google Shape;361;g1464e14a1d8_9_12"/>
          <p:cNvSpPr txBox="1"/>
          <p:nvPr>
            <p:ph type="title"/>
          </p:nvPr>
        </p:nvSpPr>
        <p:spPr>
          <a:xfrm>
            <a:off x="713225" y="436975"/>
            <a:ext cx="84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ANÁLISIS ESTRATÉGICO</a:t>
            </a:r>
            <a:endParaRPr/>
          </a:p>
        </p:txBody>
      </p:sp>
      <p:pic>
        <p:nvPicPr>
          <p:cNvPr id="362" name="Google Shape;362;g1464e14a1d8_9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35775" y="3397325"/>
            <a:ext cx="1632025" cy="16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64e14a1d8_0_6"/>
          <p:cNvSpPr txBox="1"/>
          <p:nvPr/>
        </p:nvSpPr>
        <p:spPr>
          <a:xfrm>
            <a:off x="699300" y="133100"/>
            <a:ext cx="7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Montaje de una empresa de logística georreferenciada de eventos a través de una app en Colombia.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68" name="Google Shape;368;g1464e14a1d8_0_6"/>
          <p:cNvSpPr txBox="1"/>
          <p:nvPr/>
        </p:nvSpPr>
        <p:spPr>
          <a:xfrm>
            <a:off x="629350" y="701925"/>
            <a:ext cx="18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Producto: 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69" name="Google Shape;369;g1464e14a1d8_0_6"/>
          <p:cNvSpPr txBox="1"/>
          <p:nvPr/>
        </p:nvSpPr>
        <p:spPr>
          <a:xfrm>
            <a:off x="3473375" y="701925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Pre-factibilidad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0" name="Google Shape;370;g1464e14a1d8_0_6"/>
          <p:cNvSpPr txBox="1"/>
          <p:nvPr/>
        </p:nvSpPr>
        <p:spPr>
          <a:xfrm>
            <a:off x="699300" y="1310688"/>
            <a:ext cx="9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IAEP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1" name="Google Shape;371;g1464e14a1d8_0_6"/>
          <p:cNvSpPr txBox="1"/>
          <p:nvPr/>
        </p:nvSpPr>
        <p:spPr>
          <a:xfrm>
            <a:off x="508300" y="1919450"/>
            <a:ext cx="17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Análisis/revisión estrategica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2" name="Google Shape;372;g1464e14a1d8_0_6"/>
          <p:cNvSpPr txBox="1"/>
          <p:nvPr/>
        </p:nvSpPr>
        <p:spPr>
          <a:xfrm>
            <a:off x="417550" y="2617750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planteamiento del proyecto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3" name="Google Shape;373;g1464e14a1d8_0_6"/>
          <p:cNvSpPr txBox="1"/>
          <p:nvPr/>
        </p:nvSpPr>
        <p:spPr>
          <a:xfrm>
            <a:off x="417550" y="3316050"/>
            <a:ext cx="11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Alineación estrategica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4" name="Google Shape;374;g1464e14a1d8_0_6"/>
          <p:cNvSpPr txBox="1"/>
          <p:nvPr/>
        </p:nvSpPr>
        <p:spPr>
          <a:xfrm>
            <a:off x="3533975" y="1343875"/>
            <a:ext cx="12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Formulación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5" name="Google Shape;375;g1464e14a1d8_0_6"/>
          <p:cNvSpPr txBox="1"/>
          <p:nvPr/>
        </p:nvSpPr>
        <p:spPr>
          <a:xfrm>
            <a:off x="3491525" y="1726313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 de mercado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6" name="Google Shape;376;g1464e14a1d8_0_6"/>
          <p:cNvSpPr txBox="1"/>
          <p:nvPr/>
        </p:nvSpPr>
        <p:spPr>
          <a:xfrm>
            <a:off x="3588275" y="2209075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Estudios Tecnicos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7" name="Google Shape;377;g1464e14a1d8_0_6"/>
          <p:cNvSpPr txBox="1"/>
          <p:nvPr/>
        </p:nvSpPr>
        <p:spPr>
          <a:xfrm>
            <a:off x="3588275" y="2927725"/>
            <a:ext cx="14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Estudios Ambientales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8" name="Google Shape;378;g1464e14a1d8_0_6"/>
          <p:cNvSpPr txBox="1"/>
          <p:nvPr/>
        </p:nvSpPr>
        <p:spPr>
          <a:xfrm>
            <a:off x="3588275" y="3487175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Estudios de costos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79" name="Google Shape;379;g1464e14a1d8_0_6"/>
          <p:cNvSpPr txBox="1"/>
          <p:nvPr/>
        </p:nvSpPr>
        <p:spPr>
          <a:xfrm>
            <a:off x="3491525" y="3931650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Estudios de presupuesto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0" name="Google Shape;380;g1464e14a1d8_0_6"/>
          <p:cNvSpPr txBox="1"/>
          <p:nvPr/>
        </p:nvSpPr>
        <p:spPr>
          <a:xfrm>
            <a:off x="7007275" y="13438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Evaluación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1" name="Google Shape;381;g1464e14a1d8_0_6"/>
          <p:cNvSpPr txBox="1"/>
          <p:nvPr/>
        </p:nvSpPr>
        <p:spPr>
          <a:xfrm>
            <a:off x="3340175" y="4371175"/>
            <a:ext cx="18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 financiero y de financiacion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2" name="Google Shape;382;g1464e14a1d8_0_6"/>
          <p:cNvSpPr txBox="1"/>
          <p:nvPr/>
        </p:nvSpPr>
        <p:spPr>
          <a:xfrm>
            <a:off x="6607900" y="1726325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Evaluación financiera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3" name="Google Shape;383;g1464e14a1d8_0_6"/>
          <p:cNvSpPr txBox="1"/>
          <p:nvPr/>
        </p:nvSpPr>
        <p:spPr>
          <a:xfrm>
            <a:off x="6607900" y="3233350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analisis probabilidad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4" name="Google Shape;384;g1464e14a1d8_0_6"/>
          <p:cNvSpPr txBox="1"/>
          <p:nvPr/>
        </p:nvSpPr>
        <p:spPr>
          <a:xfrm>
            <a:off x="6607900" y="2341925"/>
            <a:ext cx="13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supuestos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5" name="Google Shape;385;g1464e14a1d8_0_6"/>
          <p:cNvSpPr txBox="1"/>
          <p:nvPr/>
        </p:nvSpPr>
        <p:spPr>
          <a:xfrm>
            <a:off x="6535300" y="2957525"/>
            <a:ext cx="13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analisis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6" name="Google Shape;386;g1464e14a1d8_0_6"/>
          <p:cNvSpPr txBox="1"/>
          <p:nvPr/>
        </p:nvSpPr>
        <p:spPr>
          <a:xfrm>
            <a:off x="6765225" y="4054300"/>
            <a:ext cx="14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analisis sensibilidad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"/>
          <p:cNvSpPr txBox="1"/>
          <p:nvPr>
            <p:ph idx="1" type="body"/>
          </p:nvPr>
        </p:nvSpPr>
        <p:spPr>
          <a:xfrm>
            <a:off x="713225" y="1009675"/>
            <a:ext cx="77175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https://www.larepublica.co/especiales/la-industria-del-e-commerce/las-pyme-realizaron-siete-de-cada-10-ventas-a-traves-de-internet-durante-la-pandemia-3088473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https://www.elespectador.com/contenido-patrocinado/asi-esta-el-panorama-del-sector-de-eventos-en-colombia-article/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https://www.eluniversal.com.co/cultural/la-mala-racha-de-los-festivales-de-musica-en-colombia-EX6330547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https://www.larepublica.co/analisis/catalina-ortiz-400501/la-economia-de-las-ferias-y-fiestas-3106967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https://www.sic.gov.co/mision-y-vision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https://www.mincit.gov.co/ministerio/organizacion/mision-vision-objetivos-normas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https://bogota.gov.co/servicios/guia-de-tramites-y-servicios/permiso-para-espectaculos-publicos-diferentes-a-las-artes-escenicas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https://asocolwep.org/2021/04/22/panorama-del-sector-eventos-en-colombia/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https://www.elespectador.com/colombia/mas-regiones/estos-son-los-tres-ciberdelitos-de-mayor-impacto-en-colombia-en-2021/#:~:text=El%20ciberdelito%20se%20ha%20convertido,periodo%20de%20cuanterena%20obligatoria%20y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https://bogota.gov.co/mi-ciudad/eventos-culturales-seran-amigables-con-el-medio-ambiente</a:t>
            </a:r>
            <a:endParaRPr sz="1400"/>
          </a:p>
        </p:txBody>
      </p:sp>
      <p:sp>
        <p:nvSpPr>
          <p:cNvPr id="392" name="Google Shape;392;p7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BIBLIOGRAFÍA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464e14a1d8_8_12"/>
          <p:cNvSpPr txBox="1"/>
          <p:nvPr>
            <p:ph idx="1" type="body"/>
          </p:nvPr>
        </p:nvSpPr>
        <p:spPr>
          <a:xfrm>
            <a:off x="713225" y="1009675"/>
            <a:ext cx="77175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https://elpais.com/planeta-futuro/seres-urbanos/2021-11-13/los-fuegos-artificiales-tambien-calientan-el-planeta.html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https://www.rrhhpress.com/zona-tech/46196-el-uso-de-aplicaciones-moviles-tambien-impacta-negativamente-sobre-el-medio-ambiente</a:t>
            </a:r>
            <a:endParaRPr sz="1400"/>
          </a:p>
        </p:txBody>
      </p:sp>
      <p:sp>
        <p:nvSpPr>
          <p:cNvPr id="398" name="Google Shape;398;g1464e14a1d8_8_12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BIBLIOGRAFÍA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8"/>
          <p:cNvGrpSpPr/>
          <p:nvPr/>
        </p:nvGrpSpPr>
        <p:grpSpPr>
          <a:xfrm>
            <a:off x="907528" y="2305944"/>
            <a:ext cx="1281842" cy="1642839"/>
            <a:chOff x="898025" y="2349175"/>
            <a:chExt cx="2219255" cy="2844249"/>
          </a:xfrm>
        </p:grpSpPr>
        <p:sp>
          <p:nvSpPr>
            <p:cNvPr id="404" name="Google Shape;404;p8"/>
            <p:cNvSpPr/>
            <p:nvPr/>
          </p:nvSpPr>
          <p:spPr>
            <a:xfrm flipH="1">
              <a:off x="1267884" y="2349175"/>
              <a:ext cx="1385139" cy="1440427"/>
            </a:xfrm>
            <a:custGeom>
              <a:rect b="b" l="l" r="r" t="t"/>
              <a:pathLst>
                <a:path extrusionOk="0" h="37673" w="36227">
                  <a:moveTo>
                    <a:pt x="17513" y="1"/>
                  </a:moveTo>
                  <a:cubicBezTo>
                    <a:pt x="15511" y="34"/>
                    <a:pt x="13510" y="1002"/>
                    <a:pt x="12242" y="2536"/>
                  </a:cubicBezTo>
                  <a:cubicBezTo>
                    <a:pt x="10607" y="1417"/>
                    <a:pt x="8610" y="284"/>
                    <a:pt x="6709" y="284"/>
                  </a:cubicBezTo>
                  <a:cubicBezTo>
                    <a:pt x="5664" y="284"/>
                    <a:pt x="4647" y="626"/>
                    <a:pt x="3736" y="1502"/>
                  </a:cubicBezTo>
                  <a:cubicBezTo>
                    <a:pt x="2369" y="2803"/>
                    <a:pt x="1568" y="4971"/>
                    <a:pt x="1968" y="6839"/>
                  </a:cubicBezTo>
                  <a:cubicBezTo>
                    <a:pt x="2302" y="8507"/>
                    <a:pt x="3803" y="9541"/>
                    <a:pt x="5337" y="10075"/>
                  </a:cubicBezTo>
                  <a:cubicBezTo>
                    <a:pt x="2402" y="11176"/>
                    <a:pt x="0" y="13544"/>
                    <a:pt x="200" y="16880"/>
                  </a:cubicBezTo>
                  <a:cubicBezTo>
                    <a:pt x="334" y="18481"/>
                    <a:pt x="1001" y="19915"/>
                    <a:pt x="2302" y="20849"/>
                  </a:cubicBezTo>
                  <a:cubicBezTo>
                    <a:pt x="3536" y="21716"/>
                    <a:pt x="5171" y="21983"/>
                    <a:pt x="6672" y="22017"/>
                  </a:cubicBezTo>
                  <a:cubicBezTo>
                    <a:pt x="5070" y="23751"/>
                    <a:pt x="3469" y="25686"/>
                    <a:pt x="3169" y="28088"/>
                  </a:cubicBezTo>
                  <a:cubicBezTo>
                    <a:pt x="2869" y="30523"/>
                    <a:pt x="4804" y="32591"/>
                    <a:pt x="6738" y="33692"/>
                  </a:cubicBezTo>
                  <a:cubicBezTo>
                    <a:pt x="8043" y="34389"/>
                    <a:pt x="9529" y="34722"/>
                    <a:pt x="10993" y="34722"/>
                  </a:cubicBezTo>
                  <a:cubicBezTo>
                    <a:pt x="11700" y="34722"/>
                    <a:pt x="12402" y="34644"/>
                    <a:pt x="13076" y="34492"/>
                  </a:cubicBezTo>
                  <a:cubicBezTo>
                    <a:pt x="14310" y="34192"/>
                    <a:pt x="15311" y="33525"/>
                    <a:pt x="16212" y="32724"/>
                  </a:cubicBezTo>
                  <a:cubicBezTo>
                    <a:pt x="16679" y="34559"/>
                    <a:pt x="17413" y="36327"/>
                    <a:pt x="19014" y="37261"/>
                  </a:cubicBezTo>
                  <a:cubicBezTo>
                    <a:pt x="19518" y="37548"/>
                    <a:pt x="20039" y="37673"/>
                    <a:pt x="20555" y="37673"/>
                  </a:cubicBezTo>
                  <a:cubicBezTo>
                    <a:pt x="21539" y="37673"/>
                    <a:pt x="22507" y="37217"/>
                    <a:pt x="23317" y="36560"/>
                  </a:cubicBezTo>
                  <a:cubicBezTo>
                    <a:pt x="24851" y="35326"/>
                    <a:pt x="25352" y="33492"/>
                    <a:pt x="25652" y="31657"/>
                  </a:cubicBezTo>
                  <a:cubicBezTo>
                    <a:pt x="26742" y="32529"/>
                    <a:pt x="28006" y="33371"/>
                    <a:pt x="29444" y="33371"/>
                  </a:cubicBezTo>
                  <a:cubicBezTo>
                    <a:pt x="29547" y="33371"/>
                    <a:pt x="29650" y="33367"/>
                    <a:pt x="29755" y="33358"/>
                  </a:cubicBezTo>
                  <a:cubicBezTo>
                    <a:pt x="31423" y="33191"/>
                    <a:pt x="32657" y="31690"/>
                    <a:pt x="33391" y="30356"/>
                  </a:cubicBezTo>
                  <a:cubicBezTo>
                    <a:pt x="34225" y="28888"/>
                    <a:pt x="34658" y="27187"/>
                    <a:pt x="34358" y="25519"/>
                  </a:cubicBezTo>
                  <a:cubicBezTo>
                    <a:pt x="34091" y="23818"/>
                    <a:pt x="32857" y="22817"/>
                    <a:pt x="31423" y="22017"/>
                  </a:cubicBezTo>
                  <a:cubicBezTo>
                    <a:pt x="33858" y="21016"/>
                    <a:pt x="36226" y="19415"/>
                    <a:pt x="35859" y="16479"/>
                  </a:cubicBezTo>
                  <a:cubicBezTo>
                    <a:pt x="35526" y="13711"/>
                    <a:pt x="33391" y="12210"/>
                    <a:pt x="30856" y="12043"/>
                  </a:cubicBezTo>
                  <a:cubicBezTo>
                    <a:pt x="31689" y="11643"/>
                    <a:pt x="32490" y="11176"/>
                    <a:pt x="32990" y="10342"/>
                  </a:cubicBezTo>
                  <a:cubicBezTo>
                    <a:pt x="33557" y="9241"/>
                    <a:pt x="33191" y="7973"/>
                    <a:pt x="32523" y="7039"/>
                  </a:cubicBezTo>
                  <a:cubicBezTo>
                    <a:pt x="31830" y="6103"/>
                    <a:pt x="31018" y="5770"/>
                    <a:pt x="30160" y="5770"/>
                  </a:cubicBezTo>
                  <a:cubicBezTo>
                    <a:pt x="29368" y="5770"/>
                    <a:pt x="28537" y="6053"/>
                    <a:pt x="27720" y="6405"/>
                  </a:cubicBezTo>
                  <a:cubicBezTo>
                    <a:pt x="27553" y="5905"/>
                    <a:pt x="27220" y="5405"/>
                    <a:pt x="26819" y="4904"/>
                  </a:cubicBezTo>
                  <a:cubicBezTo>
                    <a:pt x="26191" y="4260"/>
                    <a:pt x="25459" y="4001"/>
                    <a:pt x="24707" y="4001"/>
                  </a:cubicBezTo>
                  <a:cubicBezTo>
                    <a:pt x="23862" y="4001"/>
                    <a:pt x="22992" y="4328"/>
                    <a:pt x="22216" y="4804"/>
                  </a:cubicBezTo>
                  <a:cubicBezTo>
                    <a:pt x="22316" y="3637"/>
                    <a:pt x="22149" y="2336"/>
                    <a:pt x="21382" y="1402"/>
                  </a:cubicBezTo>
                  <a:cubicBezTo>
                    <a:pt x="20415" y="234"/>
                    <a:pt x="18980" y="1"/>
                    <a:pt x="17513" y="1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 flipH="1">
              <a:off x="2586691" y="3164665"/>
              <a:ext cx="422191" cy="677257"/>
            </a:xfrm>
            <a:custGeom>
              <a:rect b="b" l="l" r="r" t="t"/>
              <a:pathLst>
                <a:path extrusionOk="0" h="17713" w="11042">
                  <a:moveTo>
                    <a:pt x="7431" y="0"/>
                  </a:moveTo>
                  <a:cubicBezTo>
                    <a:pt x="7378" y="0"/>
                    <a:pt x="7325" y="7"/>
                    <a:pt x="7272" y="22"/>
                  </a:cubicBezTo>
                  <a:lnTo>
                    <a:pt x="668" y="1256"/>
                  </a:lnTo>
                  <a:cubicBezTo>
                    <a:pt x="267" y="1289"/>
                    <a:pt x="1" y="1723"/>
                    <a:pt x="101" y="2090"/>
                  </a:cubicBezTo>
                  <a:lnTo>
                    <a:pt x="2969" y="17100"/>
                  </a:lnTo>
                  <a:cubicBezTo>
                    <a:pt x="2999" y="17485"/>
                    <a:pt x="3343" y="17712"/>
                    <a:pt x="3677" y="17712"/>
                  </a:cubicBezTo>
                  <a:cubicBezTo>
                    <a:pt x="3719" y="17712"/>
                    <a:pt x="3762" y="17708"/>
                    <a:pt x="3803" y="17701"/>
                  </a:cubicBezTo>
                  <a:lnTo>
                    <a:pt x="10375" y="16433"/>
                  </a:lnTo>
                  <a:cubicBezTo>
                    <a:pt x="10808" y="16400"/>
                    <a:pt x="11042" y="16033"/>
                    <a:pt x="10975" y="15599"/>
                  </a:cubicBezTo>
                  <a:lnTo>
                    <a:pt x="8106" y="589"/>
                  </a:lnTo>
                  <a:cubicBezTo>
                    <a:pt x="8049" y="245"/>
                    <a:pt x="7747" y="0"/>
                    <a:pt x="7431" y="0"/>
                  </a:cubicBezTo>
                  <a:close/>
                </a:path>
              </a:pathLst>
            </a:custGeom>
            <a:solidFill>
              <a:srgbClr val="E8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 flipH="1">
              <a:off x="2618579" y="3191851"/>
              <a:ext cx="386479" cy="650033"/>
            </a:xfrm>
            <a:custGeom>
              <a:rect b="b" l="l" r="r" t="t"/>
              <a:pathLst>
                <a:path extrusionOk="0" h="17001" w="10108">
                  <a:moveTo>
                    <a:pt x="6520" y="1"/>
                  </a:moveTo>
                  <a:cubicBezTo>
                    <a:pt x="6482" y="1"/>
                    <a:pt x="6443" y="4"/>
                    <a:pt x="6405" y="11"/>
                  </a:cubicBezTo>
                  <a:lnTo>
                    <a:pt x="1" y="1212"/>
                  </a:lnTo>
                  <a:lnTo>
                    <a:pt x="1" y="1379"/>
                  </a:lnTo>
                  <a:lnTo>
                    <a:pt x="2869" y="16389"/>
                  </a:lnTo>
                  <a:cubicBezTo>
                    <a:pt x="2929" y="16748"/>
                    <a:pt x="3257" y="17000"/>
                    <a:pt x="3589" y="17000"/>
                  </a:cubicBezTo>
                  <a:cubicBezTo>
                    <a:pt x="3627" y="17000"/>
                    <a:pt x="3665" y="16997"/>
                    <a:pt x="3703" y="16990"/>
                  </a:cubicBezTo>
                  <a:lnTo>
                    <a:pt x="10108" y="15789"/>
                  </a:lnTo>
                  <a:lnTo>
                    <a:pt x="10108" y="15589"/>
                  </a:lnTo>
                  <a:lnTo>
                    <a:pt x="7239" y="578"/>
                  </a:lnTo>
                  <a:cubicBezTo>
                    <a:pt x="7179" y="249"/>
                    <a:pt x="6852" y="1"/>
                    <a:pt x="6520" y="1"/>
                  </a:cubicBezTo>
                  <a:close/>
                </a:path>
              </a:pathLst>
            </a:custGeom>
            <a:solidFill>
              <a:srgbClr val="E8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 flipH="1">
              <a:off x="2882592" y="3481639"/>
              <a:ext cx="133937" cy="209337"/>
            </a:xfrm>
            <a:custGeom>
              <a:rect b="b" l="l" r="r" t="t"/>
              <a:pathLst>
                <a:path extrusionOk="0" h="5475" w="3503">
                  <a:moveTo>
                    <a:pt x="667" y="0"/>
                  </a:moveTo>
                  <a:cubicBezTo>
                    <a:pt x="624" y="0"/>
                    <a:pt x="590" y="23"/>
                    <a:pt x="567" y="71"/>
                  </a:cubicBezTo>
                  <a:cubicBezTo>
                    <a:pt x="0" y="1238"/>
                    <a:pt x="2369" y="5475"/>
                    <a:pt x="2369" y="5475"/>
                  </a:cubicBezTo>
                  <a:lnTo>
                    <a:pt x="3503" y="4107"/>
                  </a:lnTo>
                  <a:cubicBezTo>
                    <a:pt x="3503" y="4107"/>
                    <a:pt x="1247" y="0"/>
                    <a:pt x="66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 flipH="1">
              <a:off x="2595600" y="3349038"/>
              <a:ext cx="373747" cy="531964"/>
            </a:xfrm>
            <a:custGeom>
              <a:rect b="b" l="l" r="r" t="t"/>
              <a:pathLst>
                <a:path extrusionOk="0" h="13913" w="9775">
                  <a:moveTo>
                    <a:pt x="5553" y="0"/>
                  </a:moveTo>
                  <a:cubicBezTo>
                    <a:pt x="5538" y="0"/>
                    <a:pt x="5521" y="1"/>
                    <a:pt x="5505" y="3"/>
                  </a:cubicBezTo>
                  <a:cubicBezTo>
                    <a:pt x="3903" y="170"/>
                    <a:pt x="801" y="8075"/>
                    <a:pt x="901" y="8542"/>
                  </a:cubicBezTo>
                  <a:cubicBezTo>
                    <a:pt x="968" y="8976"/>
                    <a:pt x="1" y="13146"/>
                    <a:pt x="1" y="13146"/>
                  </a:cubicBezTo>
                  <a:lnTo>
                    <a:pt x="4470" y="13913"/>
                  </a:lnTo>
                  <a:lnTo>
                    <a:pt x="4504" y="9443"/>
                  </a:lnTo>
                  <a:cubicBezTo>
                    <a:pt x="4504" y="9443"/>
                    <a:pt x="9774" y="4373"/>
                    <a:pt x="9507" y="3372"/>
                  </a:cubicBezTo>
                  <a:cubicBezTo>
                    <a:pt x="9483" y="3271"/>
                    <a:pt x="9411" y="3227"/>
                    <a:pt x="9304" y="3227"/>
                  </a:cubicBezTo>
                  <a:cubicBezTo>
                    <a:pt x="8520" y="3227"/>
                    <a:pt x="5838" y="5574"/>
                    <a:pt x="5838" y="5574"/>
                  </a:cubicBezTo>
                  <a:cubicBezTo>
                    <a:pt x="5838" y="5574"/>
                    <a:pt x="8907" y="1337"/>
                    <a:pt x="8006" y="670"/>
                  </a:cubicBezTo>
                  <a:cubicBezTo>
                    <a:pt x="7967" y="637"/>
                    <a:pt x="7920" y="621"/>
                    <a:pt x="7866" y="621"/>
                  </a:cubicBezTo>
                  <a:cubicBezTo>
                    <a:pt x="6987" y="621"/>
                    <a:pt x="4237" y="4673"/>
                    <a:pt x="4237" y="4673"/>
                  </a:cubicBezTo>
                  <a:cubicBezTo>
                    <a:pt x="4237" y="4673"/>
                    <a:pt x="6671" y="0"/>
                    <a:pt x="5553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 flipH="1">
              <a:off x="1930657" y="3739424"/>
              <a:ext cx="1186623" cy="1076468"/>
            </a:xfrm>
            <a:custGeom>
              <a:rect b="b" l="l" r="r" t="t"/>
              <a:pathLst>
                <a:path extrusionOk="0" h="28154" w="31035">
                  <a:moveTo>
                    <a:pt x="3469" y="0"/>
                  </a:moveTo>
                  <a:cubicBezTo>
                    <a:pt x="3469" y="0"/>
                    <a:pt x="0" y="15878"/>
                    <a:pt x="1635" y="24318"/>
                  </a:cubicBezTo>
                  <a:cubicBezTo>
                    <a:pt x="2203" y="27227"/>
                    <a:pt x="3530" y="28154"/>
                    <a:pt x="5489" y="28154"/>
                  </a:cubicBezTo>
                  <a:cubicBezTo>
                    <a:pt x="6405" y="28154"/>
                    <a:pt x="7460" y="27951"/>
                    <a:pt x="8640" y="27653"/>
                  </a:cubicBezTo>
                  <a:cubicBezTo>
                    <a:pt x="13376" y="26419"/>
                    <a:pt x="23017" y="19081"/>
                    <a:pt x="24117" y="18180"/>
                  </a:cubicBezTo>
                  <a:cubicBezTo>
                    <a:pt x="25115" y="17307"/>
                    <a:pt x="31035" y="1084"/>
                    <a:pt x="25410" y="1084"/>
                  </a:cubicBezTo>
                  <a:cubicBezTo>
                    <a:pt x="25016" y="1084"/>
                    <a:pt x="24565" y="1164"/>
                    <a:pt x="24051" y="1335"/>
                  </a:cubicBezTo>
                  <a:cubicBezTo>
                    <a:pt x="22349" y="1902"/>
                    <a:pt x="9107" y="16646"/>
                    <a:pt x="9107" y="16646"/>
                  </a:cubicBezTo>
                  <a:lnTo>
                    <a:pt x="9474" y="1335"/>
                  </a:lnTo>
                  <a:cubicBezTo>
                    <a:pt x="9474" y="1335"/>
                    <a:pt x="6105" y="834"/>
                    <a:pt x="3469" y="0"/>
                  </a:cubicBezTo>
                  <a:close/>
                </a:path>
              </a:pathLst>
            </a:custGeom>
            <a:solidFill>
              <a:srgbClr val="828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 flipH="1">
              <a:off x="1251322" y="3669453"/>
              <a:ext cx="1095624" cy="1523971"/>
            </a:xfrm>
            <a:custGeom>
              <a:rect b="b" l="l" r="r" t="t"/>
              <a:pathLst>
                <a:path extrusionOk="0" h="39858" w="28655">
                  <a:moveTo>
                    <a:pt x="16766" y="0"/>
                  </a:moveTo>
                  <a:cubicBezTo>
                    <a:pt x="11258" y="0"/>
                    <a:pt x="4130" y="2298"/>
                    <a:pt x="2836" y="3932"/>
                  </a:cubicBezTo>
                  <a:cubicBezTo>
                    <a:pt x="2002" y="4999"/>
                    <a:pt x="1" y="37589"/>
                    <a:pt x="1" y="37589"/>
                  </a:cubicBezTo>
                  <a:cubicBezTo>
                    <a:pt x="1" y="37589"/>
                    <a:pt x="7503" y="39857"/>
                    <a:pt x="15993" y="39857"/>
                  </a:cubicBezTo>
                  <a:cubicBezTo>
                    <a:pt x="20238" y="39857"/>
                    <a:pt x="24730" y="39290"/>
                    <a:pt x="28655" y="37589"/>
                  </a:cubicBezTo>
                  <a:cubicBezTo>
                    <a:pt x="28655" y="37589"/>
                    <a:pt x="26086" y="5933"/>
                    <a:pt x="22684" y="1830"/>
                  </a:cubicBezTo>
                  <a:cubicBezTo>
                    <a:pt x="21585" y="508"/>
                    <a:pt x="19355" y="0"/>
                    <a:pt x="16766" y="0"/>
                  </a:cubicBezTo>
                  <a:close/>
                </a:path>
              </a:pathLst>
            </a:custGeom>
            <a:solidFill>
              <a:srgbClr val="828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 flipH="1">
              <a:off x="1913248" y="4656965"/>
              <a:ext cx="488529" cy="367438"/>
            </a:xfrm>
            <a:custGeom>
              <a:rect b="b" l="l" r="r" t="t"/>
              <a:pathLst>
                <a:path extrusionOk="0" h="9610" w="12777">
                  <a:moveTo>
                    <a:pt x="4125" y="0"/>
                  </a:moveTo>
                  <a:cubicBezTo>
                    <a:pt x="3784" y="0"/>
                    <a:pt x="3553" y="64"/>
                    <a:pt x="3503" y="221"/>
                  </a:cubicBezTo>
                  <a:cubicBezTo>
                    <a:pt x="3270" y="1055"/>
                    <a:pt x="7239" y="2222"/>
                    <a:pt x="7239" y="2222"/>
                  </a:cubicBezTo>
                  <a:cubicBezTo>
                    <a:pt x="7239" y="2222"/>
                    <a:pt x="434" y="2856"/>
                    <a:pt x="434" y="3590"/>
                  </a:cubicBezTo>
                  <a:cubicBezTo>
                    <a:pt x="434" y="4159"/>
                    <a:pt x="3739" y="4232"/>
                    <a:pt x="5445" y="4232"/>
                  </a:cubicBezTo>
                  <a:cubicBezTo>
                    <a:pt x="6039" y="4232"/>
                    <a:pt x="6438" y="4223"/>
                    <a:pt x="6438" y="4223"/>
                  </a:cubicBezTo>
                  <a:lnTo>
                    <a:pt x="6438" y="4223"/>
                  </a:lnTo>
                  <a:cubicBezTo>
                    <a:pt x="6438" y="4223"/>
                    <a:pt x="1" y="6058"/>
                    <a:pt x="201" y="6859"/>
                  </a:cubicBezTo>
                  <a:cubicBezTo>
                    <a:pt x="244" y="7006"/>
                    <a:pt x="497" y="7067"/>
                    <a:pt x="882" y="7067"/>
                  </a:cubicBezTo>
                  <a:cubicBezTo>
                    <a:pt x="2581" y="7067"/>
                    <a:pt x="6838" y="5891"/>
                    <a:pt x="6839" y="5891"/>
                  </a:cubicBezTo>
                  <a:lnTo>
                    <a:pt x="6839" y="5891"/>
                  </a:lnTo>
                  <a:cubicBezTo>
                    <a:pt x="6839" y="5892"/>
                    <a:pt x="3136" y="8760"/>
                    <a:pt x="4137" y="9527"/>
                  </a:cubicBezTo>
                  <a:cubicBezTo>
                    <a:pt x="4213" y="9583"/>
                    <a:pt x="4306" y="9609"/>
                    <a:pt x="4413" y="9609"/>
                  </a:cubicBezTo>
                  <a:cubicBezTo>
                    <a:pt x="5701" y="9609"/>
                    <a:pt x="8974" y="5825"/>
                    <a:pt x="8974" y="5825"/>
                  </a:cubicBezTo>
                  <a:lnTo>
                    <a:pt x="12776" y="5324"/>
                  </a:lnTo>
                  <a:lnTo>
                    <a:pt x="12476" y="1188"/>
                  </a:lnTo>
                  <a:lnTo>
                    <a:pt x="9140" y="1188"/>
                  </a:lnTo>
                  <a:cubicBezTo>
                    <a:pt x="9140" y="1188"/>
                    <a:pt x="5599" y="0"/>
                    <a:pt x="4125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 flipH="1">
              <a:off x="898025" y="3723021"/>
              <a:ext cx="1108356" cy="1297466"/>
            </a:xfrm>
            <a:custGeom>
              <a:rect b="b" l="l" r="r" t="t"/>
              <a:pathLst>
                <a:path extrusionOk="0" h="33934" w="28988">
                  <a:moveTo>
                    <a:pt x="13954" y="0"/>
                  </a:moveTo>
                  <a:cubicBezTo>
                    <a:pt x="13131" y="0"/>
                    <a:pt x="12350" y="528"/>
                    <a:pt x="11642" y="1764"/>
                  </a:cubicBezTo>
                  <a:cubicBezTo>
                    <a:pt x="9507" y="5466"/>
                    <a:pt x="16812" y="24780"/>
                    <a:pt x="16812" y="24780"/>
                  </a:cubicBezTo>
                  <a:cubicBezTo>
                    <a:pt x="16812" y="24780"/>
                    <a:pt x="13105" y="24641"/>
                    <a:pt x="8351" y="24641"/>
                  </a:cubicBezTo>
                  <a:cubicBezTo>
                    <a:pt x="5737" y="24641"/>
                    <a:pt x="2806" y="24683"/>
                    <a:pt x="0" y="24813"/>
                  </a:cubicBezTo>
                  <a:lnTo>
                    <a:pt x="334" y="30484"/>
                  </a:lnTo>
                  <a:cubicBezTo>
                    <a:pt x="334" y="30484"/>
                    <a:pt x="9705" y="33933"/>
                    <a:pt x="18076" y="33933"/>
                  </a:cubicBezTo>
                  <a:cubicBezTo>
                    <a:pt x="21289" y="33933"/>
                    <a:pt x="24354" y="33425"/>
                    <a:pt x="26686" y="32019"/>
                  </a:cubicBezTo>
                  <a:cubicBezTo>
                    <a:pt x="28988" y="30651"/>
                    <a:pt x="26219" y="19109"/>
                    <a:pt x="23017" y="12271"/>
                  </a:cubicBezTo>
                  <a:cubicBezTo>
                    <a:pt x="20456" y="6914"/>
                    <a:pt x="16932" y="0"/>
                    <a:pt x="13954" y="0"/>
                  </a:cubicBezTo>
                  <a:close/>
                </a:path>
              </a:pathLst>
            </a:custGeom>
            <a:solidFill>
              <a:srgbClr val="828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 flipH="1">
              <a:off x="1646706" y="3412891"/>
              <a:ext cx="469373" cy="479849"/>
            </a:xfrm>
            <a:custGeom>
              <a:rect b="b" l="l" r="r" t="t"/>
              <a:pathLst>
                <a:path extrusionOk="0" h="12550" w="12276">
                  <a:moveTo>
                    <a:pt x="8707" y="1"/>
                  </a:moveTo>
                  <a:lnTo>
                    <a:pt x="2636" y="2002"/>
                  </a:lnTo>
                  <a:lnTo>
                    <a:pt x="2702" y="8273"/>
                  </a:lnTo>
                  <a:cubicBezTo>
                    <a:pt x="2702" y="8273"/>
                    <a:pt x="1" y="9174"/>
                    <a:pt x="167" y="9674"/>
                  </a:cubicBezTo>
                  <a:cubicBezTo>
                    <a:pt x="402" y="10261"/>
                    <a:pt x="1849" y="12550"/>
                    <a:pt x="4689" y="12550"/>
                  </a:cubicBezTo>
                  <a:cubicBezTo>
                    <a:pt x="5079" y="12550"/>
                    <a:pt x="5495" y="12506"/>
                    <a:pt x="5938" y="12410"/>
                  </a:cubicBezTo>
                  <a:cubicBezTo>
                    <a:pt x="9607" y="11609"/>
                    <a:pt x="12276" y="7706"/>
                    <a:pt x="11475" y="7273"/>
                  </a:cubicBezTo>
                  <a:cubicBezTo>
                    <a:pt x="10708" y="6872"/>
                    <a:pt x="8874" y="6872"/>
                    <a:pt x="8874" y="6872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 flipH="1">
              <a:off x="1431207" y="3122606"/>
              <a:ext cx="297124" cy="259769"/>
            </a:xfrm>
            <a:custGeom>
              <a:rect b="b" l="l" r="r" t="t"/>
              <a:pathLst>
                <a:path extrusionOk="0" h="6794" w="7771">
                  <a:moveTo>
                    <a:pt x="4332" y="0"/>
                  </a:moveTo>
                  <a:cubicBezTo>
                    <a:pt x="2740" y="0"/>
                    <a:pt x="1234" y="1255"/>
                    <a:pt x="1234" y="1255"/>
                  </a:cubicBezTo>
                  <a:lnTo>
                    <a:pt x="0" y="6425"/>
                  </a:lnTo>
                  <a:cubicBezTo>
                    <a:pt x="891" y="6680"/>
                    <a:pt x="1687" y="6793"/>
                    <a:pt x="2393" y="6793"/>
                  </a:cubicBezTo>
                  <a:cubicBezTo>
                    <a:pt x="6953" y="6793"/>
                    <a:pt x="7771" y="2094"/>
                    <a:pt x="6038" y="621"/>
                  </a:cubicBezTo>
                  <a:cubicBezTo>
                    <a:pt x="5503" y="167"/>
                    <a:pt x="4912" y="0"/>
                    <a:pt x="4332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 flipH="1">
              <a:off x="1658183" y="2688440"/>
              <a:ext cx="785691" cy="856464"/>
            </a:xfrm>
            <a:custGeom>
              <a:rect b="b" l="l" r="r" t="t"/>
              <a:pathLst>
                <a:path extrusionOk="0" h="22400" w="20549">
                  <a:moveTo>
                    <a:pt x="5238" y="1"/>
                  </a:moveTo>
                  <a:cubicBezTo>
                    <a:pt x="5238" y="1"/>
                    <a:pt x="1402" y="3370"/>
                    <a:pt x="701" y="9841"/>
                  </a:cubicBezTo>
                  <a:cubicBezTo>
                    <a:pt x="1" y="16146"/>
                    <a:pt x="2736" y="20015"/>
                    <a:pt x="5905" y="21616"/>
                  </a:cubicBezTo>
                  <a:cubicBezTo>
                    <a:pt x="7033" y="22175"/>
                    <a:pt x="8405" y="22400"/>
                    <a:pt x="9817" y="22400"/>
                  </a:cubicBezTo>
                  <a:cubicBezTo>
                    <a:pt x="13127" y="22400"/>
                    <a:pt x="16658" y="21167"/>
                    <a:pt x="17780" y="20115"/>
                  </a:cubicBezTo>
                  <a:cubicBezTo>
                    <a:pt x="19415" y="18648"/>
                    <a:pt x="20549" y="12276"/>
                    <a:pt x="20549" y="12276"/>
                  </a:cubicBezTo>
                  <a:cubicBezTo>
                    <a:pt x="20549" y="12276"/>
                    <a:pt x="16446" y="10108"/>
                    <a:pt x="16546" y="4538"/>
                  </a:cubicBezTo>
                  <a:cubicBezTo>
                    <a:pt x="16546" y="4537"/>
                    <a:pt x="16545" y="4537"/>
                    <a:pt x="16544" y="4537"/>
                  </a:cubicBezTo>
                  <a:cubicBezTo>
                    <a:pt x="16502" y="4537"/>
                    <a:pt x="15571" y="4785"/>
                    <a:pt x="14190" y="4785"/>
                  </a:cubicBezTo>
                  <a:cubicBezTo>
                    <a:pt x="11802" y="4785"/>
                    <a:pt x="8066" y="4044"/>
                    <a:pt x="5238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2361620" y="2305793"/>
            <a:ext cx="1129132" cy="1642673"/>
            <a:chOff x="2406450" y="1855050"/>
            <a:chExt cx="1314779" cy="1912754"/>
          </a:xfrm>
        </p:grpSpPr>
        <p:sp>
          <p:nvSpPr>
            <p:cNvPr id="417" name="Google Shape;417;p8"/>
            <p:cNvSpPr/>
            <p:nvPr/>
          </p:nvSpPr>
          <p:spPr>
            <a:xfrm>
              <a:off x="2645354" y="2893645"/>
              <a:ext cx="1032361" cy="566860"/>
            </a:xfrm>
            <a:custGeom>
              <a:rect b="b" l="l" r="r" t="t"/>
              <a:pathLst>
                <a:path extrusionOk="0" h="23903" w="43532">
                  <a:moveTo>
                    <a:pt x="1869" y="0"/>
                  </a:moveTo>
                  <a:lnTo>
                    <a:pt x="1869" y="0"/>
                  </a:lnTo>
                  <a:cubicBezTo>
                    <a:pt x="1869" y="0"/>
                    <a:pt x="1" y="15945"/>
                    <a:pt x="2503" y="19815"/>
                  </a:cubicBezTo>
                  <a:cubicBezTo>
                    <a:pt x="3629" y="21587"/>
                    <a:pt x="10271" y="22074"/>
                    <a:pt x="17231" y="22074"/>
                  </a:cubicBezTo>
                  <a:cubicBezTo>
                    <a:pt x="25724" y="22074"/>
                    <a:pt x="34692" y="21349"/>
                    <a:pt x="34692" y="21349"/>
                  </a:cubicBezTo>
                  <a:cubicBezTo>
                    <a:pt x="34692" y="21349"/>
                    <a:pt x="38344" y="23903"/>
                    <a:pt x="39644" y="23903"/>
                  </a:cubicBezTo>
                  <a:cubicBezTo>
                    <a:pt x="39777" y="23903"/>
                    <a:pt x="39885" y="23876"/>
                    <a:pt x="39963" y="23817"/>
                  </a:cubicBezTo>
                  <a:cubicBezTo>
                    <a:pt x="40863" y="23184"/>
                    <a:pt x="36861" y="20649"/>
                    <a:pt x="36860" y="20648"/>
                  </a:cubicBezTo>
                  <a:lnTo>
                    <a:pt x="36860" y="20648"/>
                  </a:lnTo>
                  <a:cubicBezTo>
                    <a:pt x="36861" y="20649"/>
                    <a:pt x="40917" y="21635"/>
                    <a:pt x="42577" y="21635"/>
                  </a:cubicBezTo>
                  <a:cubicBezTo>
                    <a:pt x="42964" y="21635"/>
                    <a:pt x="43221" y="21582"/>
                    <a:pt x="43265" y="21449"/>
                  </a:cubicBezTo>
                  <a:cubicBezTo>
                    <a:pt x="43532" y="20749"/>
                    <a:pt x="37228" y="19314"/>
                    <a:pt x="37227" y="19314"/>
                  </a:cubicBezTo>
                  <a:lnTo>
                    <a:pt x="37227" y="19314"/>
                  </a:lnTo>
                  <a:cubicBezTo>
                    <a:pt x="37228" y="19314"/>
                    <a:pt x="38947" y="19520"/>
                    <a:pt x="40515" y="19520"/>
                  </a:cubicBezTo>
                  <a:cubicBezTo>
                    <a:pt x="41770" y="19520"/>
                    <a:pt x="42928" y="19388"/>
                    <a:pt x="43031" y="18914"/>
                  </a:cubicBezTo>
                  <a:cubicBezTo>
                    <a:pt x="43232" y="17813"/>
                    <a:pt x="36860" y="17646"/>
                    <a:pt x="36860" y="17646"/>
                  </a:cubicBezTo>
                  <a:cubicBezTo>
                    <a:pt x="36860" y="17646"/>
                    <a:pt x="40196" y="16078"/>
                    <a:pt x="39095" y="15311"/>
                  </a:cubicBezTo>
                  <a:cubicBezTo>
                    <a:pt x="38980" y="15236"/>
                    <a:pt x="38835" y="15202"/>
                    <a:pt x="38668" y="15202"/>
                  </a:cubicBezTo>
                  <a:cubicBezTo>
                    <a:pt x="37280" y="15202"/>
                    <a:pt x="34359" y="17513"/>
                    <a:pt x="34359" y="17513"/>
                  </a:cubicBezTo>
                  <a:cubicBezTo>
                    <a:pt x="34359" y="17513"/>
                    <a:pt x="14278" y="14644"/>
                    <a:pt x="13110" y="13443"/>
                  </a:cubicBezTo>
                  <a:cubicBezTo>
                    <a:pt x="11909" y="12276"/>
                    <a:pt x="13277" y="1168"/>
                    <a:pt x="13177" y="934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029014" y="3177631"/>
              <a:ext cx="383709" cy="239711"/>
            </a:xfrm>
            <a:custGeom>
              <a:rect b="b" l="l" r="r" t="t"/>
              <a:pathLst>
                <a:path extrusionOk="0" h="10108" w="16180">
                  <a:moveTo>
                    <a:pt x="1" y="1"/>
                  </a:moveTo>
                  <a:lnTo>
                    <a:pt x="1" y="10108"/>
                  </a:lnTo>
                  <a:lnTo>
                    <a:pt x="14745" y="9841"/>
                  </a:lnTo>
                  <a:lnTo>
                    <a:pt x="16179" y="4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792505" y="2730913"/>
              <a:ext cx="347282" cy="544828"/>
            </a:xfrm>
            <a:custGeom>
              <a:rect b="b" l="l" r="r" t="t"/>
              <a:pathLst>
                <a:path extrusionOk="0" h="22974" w="14644">
                  <a:moveTo>
                    <a:pt x="9919" y="0"/>
                  </a:moveTo>
                  <a:cubicBezTo>
                    <a:pt x="3231" y="0"/>
                    <a:pt x="37" y="14501"/>
                    <a:pt x="0" y="14501"/>
                  </a:cubicBezTo>
                  <a:cubicBezTo>
                    <a:pt x="0" y="14501"/>
                    <a:pt x="0" y="14501"/>
                    <a:pt x="0" y="14501"/>
                  </a:cubicBezTo>
                  <a:lnTo>
                    <a:pt x="0" y="14501"/>
                  </a:lnTo>
                  <a:cubicBezTo>
                    <a:pt x="6605" y="21339"/>
                    <a:pt x="13510" y="22974"/>
                    <a:pt x="13510" y="22974"/>
                  </a:cubicBezTo>
                  <a:cubicBezTo>
                    <a:pt x="14344" y="13167"/>
                    <a:pt x="14644" y="1759"/>
                    <a:pt x="12376" y="625"/>
                  </a:cubicBezTo>
                  <a:cubicBezTo>
                    <a:pt x="11510" y="193"/>
                    <a:pt x="10691" y="0"/>
                    <a:pt x="9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339916" y="3085261"/>
              <a:ext cx="381313" cy="504347"/>
            </a:xfrm>
            <a:custGeom>
              <a:rect b="b" l="l" r="r" t="t"/>
              <a:pathLst>
                <a:path extrusionOk="0" h="21267" w="16079">
                  <a:moveTo>
                    <a:pt x="7858" y="1"/>
                  </a:moveTo>
                  <a:cubicBezTo>
                    <a:pt x="7520" y="1"/>
                    <a:pt x="7199" y="196"/>
                    <a:pt x="7072" y="526"/>
                  </a:cubicBezTo>
                  <a:lnTo>
                    <a:pt x="167" y="17072"/>
                  </a:lnTo>
                  <a:cubicBezTo>
                    <a:pt x="0" y="17539"/>
                    <a:pt x="234" y="18039"/>
                    <a:pt x="634" y="18206"/>
                  </a:cubicBezTo>
                  <a:lnTo>
                    <a:pt x="7906" y="21208"/>
                  </a:lnTo>
                  <a:cubicBezTo>
                    <a:pt x="8009" y="21248"/>
                    <a:pt x="8116" y="21266"/>
                    <a:pt x="8221" y="21266"/>
                  </a:cubicBezTo>
                  <a:cubicBezTo>
                    <a:pt x="8558" y="21266"/>
                    <a:pt x="8880" y="21072"/>
                    <a:pt x="9007" y="20741"/>
                  </a:cubicBezTo>
                  <a:lnTo>
                    <a:pt x="15912" y="4196"/>
                  </a:lnTo>
                  <a:cubicBezTo>
                    <a:pt x="16078" y="3729"/>
                    <a:pt x="15845" y="3228"/>
                    <a:pt x="15445" y="3062"/>
                  </a:cubicBezTo>
                  <a:lnTo>
                    <a:pt x="8173" y="59"/>
                  </a:lnTo>
                  <a:cubicBezTo>
                    <a:pt x="8070" y="20"/>
                    <a:pt x="7963" y="1"/>
                    <a:pt x="7858" y="1"/>
                  </a:cubicBezTo>
                  <a:close/>
                </a:path>
              </a:pathLst>
            </a:custGeom>
            <a:solidFill>
              <a:srgbClr val="DCD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339916" y="3085261"/>
              <a:ext cx="381313" cy="504347"/>
            </a:xfrm>
            <a:custGeom>
              <a:rect b="b" l="l" r="r" t="t"/>
              <a:pathLst>
                <a:path extrusionOk="0" h="21267" w="16079">
                  <a:moveTo>
                    <a:pt x="7858" y="1"/>
                  </a:moveTo>
                  <a:cubicBezTo>
                    <a:pt x="7520" y="1"/>
                    <a:pt x="7199" y="196"/>
                    <a:pt x="7072" y="526"/>
                  </a:cubicBezTo>
                  <a:lnTo>
                    <a:pt x="167" y="17072"/>
                  </a:lnTo>
                  <a:cubicBezTo>
                    <a:pt x="0" y="17539"/>
                    <a:pt x="234" y="18039"/>
                    <a:pt x="634" y="18206"/>
                  </a:cubicBezTo>
                  <a:lnTo>
                    <a:pt x="7906" y="21208"/>
                  </a:lnTo>
                  <a:cubicBezTo>
                    <a:pt x="8009" y="21248"/>
                    <a:pt x="8116" y="21266"/>
                    <a:pt x="8221" y="21266"/>
                  </a:cubicBezTo>
                  <a:cubicBezTo>
                    <a:pt x="8558" y="21266"/>
                    <a:pt x="8880" y="21072"/>
                    <a:pt x="9007" y="20741"/>
                  </a:cubicBezTo>
                  <a:lnTo>
                    <a:pt x="15912" y="4196"/>
                  </a:lnTo>
                  <a:cubicBezTo>
                    <a:pt x="16078" y="3729"/>
                    <a:pt x="15845" y="3228"/>
                    <a:pt x="15445" y="3062"/>
                  </a:cubicBezTo>
                  <a:lnTo>
                    <a:pt x="8173" y="59"/>
                  </a:lnTo>
                  <a:cubicBezTo>
                    <a:pt x="8070" y="20"/>
                    <a:pt x="7963" y="1"/>
                    <a:pt x="7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324099" y="3079712"/>
              <a:ext cx="381313" cy="503588"/>
            </a:xfrm>
            <a:custGeom>
              <a:rect b="b" l="l" r="r" t="t"/>
              <a:pathLst>
                <a:path extrusionOk="0" h="21235" w="16079">
                  <a:moveTo>
                    <a:pt x="7854" y="1"/>
                  </a:moveTo>
                  <a:cubicBezTo>
                    <a:pt x="7518" y="1"/>
                    <a:pt x="7199" y="190"/>
                    <a:pt x="7072" y="494"/>
                  </a:cubicBezTo>
                  <a:lnTo>
                    <a:pt x="167" y="17072"/>
                  </a:lnTo>
                  <a:cubicBezTo>
                    <a:pt x="0" y="17506"/>
                    <a:pt x="234" y="18006"/>
                    <a:pt x="634" y="18173"/>
                  </a:cubicBezTo>
                  <a:lnTo>
                    <a:pt x="7906" y="21175"/>
                  </a:lnTo>
                  <a:cubicBezTo>
                    <a:pt x="8010" y="21215"/>
                    <a:pt x="8118" y="21234"/>
                    <a:pt x="8225" y="21234"/>
                  </a:cubicBezTo>
                  <a:cubicBezTo>
                    <a:pt x="8561" y="21234"/>
                    <a:pt x="8880" y="21046"/>
                    <a:pt x="9007" y="20741"/>
                  </a:cubicBezTo>
                  <a:lnTo>
                    <a:pt x="15912" y="4163"/>
                  </a:lnTo>
                  <a:cubicBezTo>
                    <a:pt x="16078" y="3729"/>
                    <a:pt x="15845" y="3229"/>
                    <a:pt x="15445" y="3062"/>
                  </a:cubicBezTo>
                  <a:lnTo>
                    <a:pt x="8173" y="60"/>
                  </a:lnTo>
                  <a:cubicBezTo>
                    <a:pt x="8068" y="20"/>
                    <a:pt x="7960" y="1"/>
                    <a:pt x="7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19029" y="3496501"/>
              <a:ext cx="40363" cy="35501"/>
            </a:xfrm>
            <a:custGeom>
              <a:rect b="b" l="l" r="r" t="t"/>
              <a:pathLst>
                <a:path extrusionOk="0" h="1497" w="1702">
                  <a:moveTo>
                    <a:pt x="840" y="0"/>
                  </a:moveTo>
                  <a:cubicBezTo>
                    <a:pt x="560" y="0"/>
                    <a:pt x="290" y="168"/>
                    <a:pt x="167" y="465"/>
                  </a:cubicBezTo>
                  <a:cubicBezTo>
                    <a:pt x="0" y="831"/>
                    <a:pt x="200" y="1298"/>
                    <a:pt x="567" y="1432"/>
                  </a:cubicBezTo>
                  <a:cubicBezTo>
                    <a:pt x="671" y="1475"/>
                    <a:pt x="778" y="1496"/>
                    <a:pt x="881" y="1496"/>
                  </a:cubicBezTo>
                  <a:cubicBezTo>
                    <a:pt x="1175" y="1496"/>
                    <a:pt x="1444" y="1328"/>
                    <a:pt x="1568" y="1032"/>
                  </a:cubicBezTo>
                  <a:cubicBezTo>
                    <a:pt x="1701" y="665"/>
                    <a:pt x="1534" y="231"/>
                    <a:pt x="1134" y="64"/>
                  </a:cubicBezTo>
                  <a:cubicBezTo>
                    <a:pt x="1039" y="21"/>
                    <a:pt x="939" y="0"/>
                    <a:pt x="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66027" y="3105941"/>
              <a:ext cx="315647" cy="409297"/>
            </a:xfrm>
            <a:custGeom>
              <a:rect b="b" l="l" r="r" t="t"/>
              <a:pathLst>
                <a:path extrusionOk="0" h="17259" w="13310">
                  <a:moveTo>
                    <a:pt x="6392" y="0"/>
                  </a:moveTo>
                  <a:cubicBezTo>
                    <a:pt x="6031" y="0"/>
                    <a:pt x="5700" y="211"/>
                    <a:pt x="5571" y="522"/>
                  </a:cubicBezTo>
                  <a:lnTo>
                    <a:pt x="167" y="13631"/>
                  </a:lnTo>
                  <a:cubicBezTo>
                    <a:pt x="0" y="14065"/>
                    <a:pt x="200" y="14565"/>
                    <a:pt x="634" y="14732"/>
                  </a:cubicBezTo>
                  <a:lnTo>
                    <a:pt x="6571" y="17200"/>
                  </a:lnTo>
                  <a:cubicBezTo>
                    <a:pt x="6682" y="17240"/>
                    <a:pt x="6795" y="17259"/>
                    <a:pt x="6905" y="17259"/>
                  </a:cubicBezTo>
                  <a:cubicBezTo>
                    <a:pt x="7257" y="17259"/>
                    <a:pt x="7578" y="17064"/>
                    <a:pt x="7706" y="16733"/>
                  </a:cubicBezTo>
                  <a:lnTo>
                    <a:pt x="13143" y="3657"/>
                  </a:lnTo>
                  <a:cubicBezTo>
                    <a:pt x="13310" y="3190"/>
                    <a:pt x="13076" y="2690"/>
                    <a:pt x="12676" y="2523"/>
                  </a:cubicBezTo>
                  <a:lnTo>
                    <a:pt x="6705" y="55"/>
                  </a:lnTo>
                  <a:cubicBezTo>
                    <a:pt x="6601" y="18"/>
                    <a:pt x="6495" y="0"/>
                    <a:pt x="6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476860" y="2693040"/>
              <a:ext cx="738888" cy="1074764"/>
            </a:xfrm>
            <a:custGeom>
              <a:rect b="b" l="l" r="r" t="t"/>
              <a:pathLst>
                <a:path extrusionOk="0" h="45320" w="31157">
                  <a:moveTo>
                    <a:pt x="15639" y="1"/>
                  </a:moveTo>
                  <a:cubicBezTo>
                    <a:pt x="10072" y="1"/>
                    <a:pt x="4034" y="886"/>
                    <a:pt x="3170" y="3222"/>
                  </a:cubicBezTo>
                  <a:cubicBezTo>
                    <a:pt x="1568" y="7425"/>
                    <a:pt x="1" y="43718"/>
                    <a:pt x="1" y="43718"/>
                  </a:cubicBezTo>
                  <a:cubicBezTo>
                    <a:pt x="5682" y="44919"/>
                    <a:pt x="11038" y="45319"/>
                    <a:pt x="15654" y="45319"/>
                  </a:cubicBezTo>
                  <a:cubicBezTo>
                    <a:pt x="24885" y="45319"/>
                    <a:pt x="31156" y="43718"/>
                    <a:pt x="31156" y="43718"/>
                  </a:cubicBezTo>
                  <a:cubicBezTo>
                    <a:pt x="31156" y="43718"/>
                    <a:pt x="27287" y="3456"/>
                    <a:pt x="25252" y="1454"/>
                  </a:cubicBezTo>
                  <a:cubicBezTo>
                    <a:pt x="24384" y="586"/>
                    <a:pt x="20167" y="1"/>
                    <a:pt x="15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440481" y="3090621"/>
              <a:ext cx="1043436" cy="503754"/>
            </a:xfrm>
            <a:custGeom>
              <a:rect b="b" l="l" r="r" t="t"/>
              <a:pathLst>
                <a:path extrusionOk="0" h="21242" w="43999">
                  <a:moveTo>
                    <a:pt x="11308" y="0"/>
                  </a:moveTo>
                  <a:lnTo>
                    <a:pt x="0" y="601"/>
                  </a:lnTo>
                  <a:cubicBezTo>
                    <a:pt x="0" y="601"/>
                    <a:pt x="200" y="16612"/>
                    <a:pt x="3203" y="20148"/>
                  </a:cubicBezTo>
                  <a:cubicBezTo>
                    <a:pt x="3871" y="20935"/>
                    <a:pt x="5835" y="21241"/>
                    <a:pt x="8484" y="21241"/>
                  </a:cubicBezTo>
                  <a:cubicBezTo>
                    <a:pt x="17730" y="21241"/>
                    <a:pt x="35325" y="17513"/>
                    <a:pt x="35325" y="17513"/>
                  </a:cubicBezTo>
                  <a:cubicBezTo>
                    <a:pt x="35325" y="17513"/>
                    <a:pt x="39035" y="19406"/>
                    <a:pt x="40450" y="19406"/>
                  </a:cubicBezTo>
                  <a:cubicBezTo>
                    <a:pt x="40650" y="19406"/>
                    <a:pt x="40805" y="19368"/>
                    <a:pt x="40896" y="19281"/>
                  </a:cubicBezTo>
                  <a:cubicBezTo>
                    <a:pt x="41663" y="18514"/>
                    <a:pt x="37360" y="16512"/>
                    <a:pt x="37360" y="16512"/>
                  </a:cubicBezTo>
                  <a:lnTo>
                    <a:pt x="37360" y="16512"/>
                  </a:lnTo>
                  <a:cubicBezTo>
                    <a:pt x="37360" y="16512"/>
                    <a:pt x="40075" y="16814"/>
                    <a:pt x="41989" y="16814"/>
                  </a:cubicBezTo>
                  <a:cubicBezTo>
                    <a:pt x="42992" y="16814"/>
                    <a:pt x="43774" y="16731"/>
                    <a:pt x="43832" y="16479"/>
                  </a:cubicBezTo>
                  <a:cubicBezTo>
                    <a:pt x="43998" y="15712"/>
                    <a:pt x="37560" y="15144"/>
                    <a:pt x="37560" y="15144"/>
                  </a:cubicBezTo>
                  <a:cubicBezTo>
                    <a:pt x="37560" y="15144"/>
                    <a:pt x="43164" y="15011"/>
                    <a:pt x="43231" y="13944"/>
                  </a:cubicBezTo>
                  <a:cubicBezTo>
                    <a:pt x="43276" y="13446"/>
                    <a:pt x="41992" y="13310"/>
                    <a:pt x="40572" y="13310"/>
                  </a:cubicBezTo>
                  <a:cubicBezTo>
                    <a:pt x="38850" y="13310"/>
                    <a:pt x="36927" y="13510"/>
                    <a:pt x="36927" y="13510"/>
                  </a:cubicBezTo>
                  <a:cubicBezTo>
                    <a:pt x="36927" y="13510"/>
                    <a:pt x="40029" y="11475"/>
                    <a:pt x="38861" y="10875"/>
                  </a:cubicBezTo>
                  <a:cubicBezTo>
                    <a:pt x="38771" y="10831"/>
                    <a:pt x="38667" y="10810"/>
                    <a:pt x="38554" y="10810"/>
                  </a:cubicBezTo>
                  <a:cubicBezTo>
                    <a:pt x="37206" y="10810"/>
                    <a:pt x="34425" y="13677"/>
                    <a:pt x="34425" y="13677"/>
                  </a:cubicBezTo>
                  <a:cubicBezTo>
                    <a:pt x="34425" y="13677"/>
                    <a:pt x="14210" y="13477"/>
                    <a:pt x="12876" y="12443"/>
                  </a:cubicBezTo>
                  <a:cubicBezTo>
                    <a:pt x="11542" y="11375"/>
                    <a:pt x="11408" y="267"/>
                    <a:pt x="11308" y="0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2406450" y="2731150"/>
              <a:ext cx="836191" cy="893937"/>
            </a:xfrm>
            <a:custGeom>
              <a:rect b="b" l="l" r="r" t="t"/>
              <a:pathLst>
                <a:path extrusionOk="0" h="37695" w="35260">
                  <a:moveTo>
                    <a:pt x="8686" y="0"/>
                  </a:moveTo>
                  <a:cubicBezTo>
                    <a:pt x="4482" y="0"/>
                    <a:pt x="687" y="8005"/>
                    <a:pt x="401" y="15158"/>
                  </a:cubicBezTo>
                  <a:cubicBezTo>
                    <a:pt x="1" y="24332"/>
                    <a:pt x="2469" y="36840"/>
                    <a:pt x="5505" y="37608"/>
                  </a:cubicBezTo>
                  <a:cubicBezTo>
                    <a:pt x="5753" y="37667"/>
                    <a:pt x="6156" y="37694"/>
                    <a:pt x="6686" y="37694"/>
                  </a:cubicBezTo>
                  <a:cubicBezTo>
                    <a:pt x="12716" y="37694"/>
                    <a:pt x="35259" y="34172"/>
                    <a:pt x="35259" y="34172"/>
                  </a:cubicBezTo>
                  <a:lnTo>
                    <a:pt x="34292" y="28334"/>
                  </a:lnTo>
                  <a:cubicBezTo>
                    <a:pt x="34292" y="28334"/>
                    <a:pt x="15479" y="27934"/>
                    <a:pt x="14645" y="26633"/>
                  </a:cubicBezTo>
                  <a:cubicBezTo>
                    <a:pt x="13811" y="25332"/>
                    <a:pt x="14845" y="5285"/>
                    <a:pt x="12276" y="2116"/>
                  </a:cubicBezTo>
                  <a:cubicBezTo>
                    <a:pt x="11094" y="639"/>
                    <a:pt x="9874" y="0"/>
                    <a:pt x="8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2721313" y="2481503"/>
              <a:ext cx="189862" cy="333978"/>
            </a:xfrm>
            <a:custGeom>
              <a:rect b="b" l="l" r="r" t="t"/>
              <a:pathLst>
                <a:path extrusionOk="0" h="14083" w="8006">
                  <a:moveTo>
                    <a:pt x="0" y="0"/>
                  </a:moveTo>
                  <a:lnTo>
                    <a:pt x="0" y="11375"/>
                  </a:lnTo>
                  <a:cubicBezTo>
                    <a:pt x="1591" y="13567"/>
                    <a:pt x="3744" y="14082"/>
                    <a:pt x="5416" y="14082"/>
                  </a:cubicBezTo>
                  <a:cubicBezTo>
                    <a:pt x="6900" y="14082"/>
                    <a:pt x="8006" y="13677"/>
                    <a:pt x="8006" y="13677"/>
                  </a:cubicBezTo>
                  <a:lnTo>
                    <a:pt x="7305" y="4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2538566" y="1855050"/>
              <a:ext cx="921612" cy="596669"/>
            </a:xfrm>
            <a:custGeom>
              <a:rect b="b" l="l" r="r" t="t"/>
              <a:pathLst>
                <a:path extrusionOk="0" h="25160" w="38862">
                  <a:moveTo>
                    <a:pt x="29408" y="1"/>
                  </a:moveTo>
                  <a:cubicBezTo>
                    <a:pt x="28834" y="1"/>
                    <a:pt x="28272" y="116"/>
                    <a:pt x="27754" y="364"/>
                  </a:cubicBezTo>
                  <a:cubicBezTo>
                    <a:pt x="25525" y="1413"/>
                    <a:pt x="23097" y="1757"/>
                    <a:pt x="20570" y="1757"/>
                  </a:cubicBezTo>
                  <a:cubicBezTo>
                    <a:pt x="18595" y="1757"/>
                    <a:pt x="16559" y="1547"/>
                    <a:pt x="14511" y="1298"/>
                  </a:cubicBezTo>
                  <a:cubicBezTo>
                    <a:pt x="14207" y="1263"/>
                    <a:pt x="13916" y="1247"/>
                    <a:pt x="13637" y="1247"/>
                  </a:cubicBezTo>
                  <a:cubicBezTo>
                    <a:pt x="9663" y="1247"/>
                    <a:pt x="8206" y="4567"/>
                    <a:pt x="8206" y="4567"/>
                  </a:cubicBezTo>
                  <a:cubicBezTo>
                    <a:pt x="7262" y="4046"/>
                    <a:pt x="6463" y="3790"/>
                    <a:pt x="5776" y="3790"/>
                  </a:cubicBezTo>
                  <a:cubicBezTo>
                    <a:pt x="3645" y="3790"/>
                    <a:pt x="2585" y="6256"/>
                    <a:pt x="1602" y="10972"/>
                  </a:cubicBezTo>
                  <a:cubicBezTo>
                    <a:pt x="1" y="19244"/>
                    <a:pt x="3670" y="22580"/>
                    <a:pt x="3670" y="22580"/>
                  </a:cubicBezTo>
                  <a:cubicBezTo>
                    <a:pt x="3670" y="22580"/>
                    <a:pt x="8381" y="25160"/>
                    <a:pt x="16084" y="25160"/>
                  </a:cubicBezTo>
                  <a:cubicBezTo>
                    <a:pt x="18892" y="25160"/>
                    <a:pt x="22098" y="24817"/>
                    <a:pt x="25619" y="23881"/>
                  </a:cubicBezTo>
                  <a:cubicBezTo>
                    <a:pt x="38862" y="20379"/>
                    <a:pt x="32724" y="10105"/>
                    <a:pt x="32724" y="10105"/>
                  </a:cubicBezTo>
                  <a:cubicBezTo>
                    <a:pt x="37568" y="5116"/>
                    <a:pt x="33231" y="1"/>
                    <a:pt x="29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645354" y="2006849"/>
              <a:ext cx="593326" cy="640020"/>
            </a:xfrm>
            <a:custGeom>
              <a:rect b="b" l="l" r="r" t="t"/>
              <a:pathLst>
                <a:path extrusionOk="0" h="26988" w="25019">
                  <a:moveTo>
                    <a:pt x="20382" y="1"/>
                  </a:moveTo>
                  <a:cubicBezTo>
                    <a:pt x="18955" y="4716"/>
                    <a:pt x="12673" y="5365"/>
                    <a:pt x="9325" y="5365"/>
                  </a:cubicBezTo>
                  <a:cubicBezTo>
                    <a:pt x="8054" y="5365"/>
                    <a:pt x="7206" y="5271"/>
                    <a:pt x="7206" y="5271"/>
                  </a:cubicBezTo>
                  <a:cubicBezTo>
                    <a:pt x="7039" y="10875"/>
                    <a:pt x="935" y="12943"/>
                    <a:pt x="935" y="12943"/>
                  </a:cubicBezTo>
                  <a:cubicBezTo>
                    <a:pt x="935" y="12943"/>
                    <a:pt x="1" y="15012"/>
                    <a:pt x="34" y="18381"/>
                  </a:cubicBezTo>
                  <a:cubicBezTo>
                    <a:pt x="1658" y="21927"/>
                    <a:pt x="6673" y="26988"/>
                    <a:pt x="13412" y="26988"/>
                  </a:cubicBezTo>
                  <a:cubicBezTo>
                    <a:pt x="13456" y="26988"/>
                    <a:pt x="13500" y="26987"/>
                    <a:pt x="13544" y="26987"/>
                  </a:cubicBezTo>
                  <a:cubicBezTo>
                    <a:pt x="19948" y="26887"/>
                    <a:pt x="25019" y="19315"/>
                    <a:pt x="24718" y="10942"/>
                  </a:cubicBezTo>
                  <a:cubicBezTo>
                    <a:pt x="24518" y="4204"/>
                    <a:pt x="20382" y="1"/>
                    <a:pt x="20382" y="1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2483974" y="2269421"/>
              <a:ext cx="200961" cy="208147"/>
            </a:xfrm>
            <a:custGeom>
              <a:rect b="b" l="l" r="r" t="t"/>
              <a:pathLst>
                <a:path extrusionOk="0" h="8777" w="8474">
                  <a:moveTo>
                    <a:pt x="4505" y="1"/>
                  </a:moveTo>
                  <a:cubicBezTo>
                    <a:pt x="4129" y="1"/>
                    <a:pt x="3738" y="72"/>
                    <a:pt x="3337" y="237"/>
                  </a:cubicBezTo>
                  <a:cubicBezTo>
                    <a:pt x="501" y="1404"/>
                    <a:pt x="1" y="8610"/>
                    <a:pt x="8040" y="8776"/>
                  </a:cubicBezTo>
                  <a:lnTo>
                    <a:pt x="8474" y="2605"/>
                  </a:lnTo>
                  <a:cubicBezTo>
                    <a:pt x="8474" y="2605"/>
                    <a:pt x="6778" y="1"/>
                    <a:pt x="4505" y="1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3544158" y="2299562"/>
            <a:ext cx="1938011" cy="1655101"/>
            <a:chOff x="3944325" y="1924000"/>
            <a:chExt cx="2256650" cy="1927225"/>
          </a:xfrm>
        </p:grpSpPr>
        <p:sp>
          <p:nvSpPr>
            <p:cNvPr id="433" name="Google Shape;433;p8"/>
            <p:cNvSpPr/>
            <p:nvPr/>
          </p:nvSpPr>
          <p:spPr>
            <a:xfrm>
              <a:off x="5604675" y="2143000"/>
              <a:ext cx="488725" cy="558825"/>
            </a:xfrm>
            <a:custGeom>
              <a:rect b="b" l="l" r="r" t="t"/>
              <a:pathLst>
                <a:path extrusionOk="0" h="22353" w="19549">
                  <a:moveTo>
                    <a:pt x="10212" y="0"/>
                  </a:moveTo>
                  <a:cubicBezTo>
                    <a:pt x="8754" y="0"/>
                    <a:pt x="7180" y="500"/>
                    <a:pt x="5438" y="1447"/>
                  </a:cubicBezTo>
                  <a:cubicBezTo>
                    <a:pt x="5105" y="1614"/>
                    <a:pt x="4771" y="1781"/>
                    <a:pt x="4504" y="2014"/>
                  </a:cubicBezTo>
                  <a:cubicBezTo>
                    <a:pt x="2369" y="3282"/>
                    <a:pt x="1035" y="4683"/>
                    <a:pt x="535" y="6117"/>
                  </a:cubicBezTo>
                  <a:cubicBezTo>
                    <a:pt x="1" y="7718"/>
                    <a:pt x="234" y="9587"/>
                    <a:pt x="1369" y="11755"/>
                  </a:cubicBezTo>
                  <a:cubicBezTo>
                    <a:pt x="1569" y="12122"/>
                    <a:pt x="1735" y="12422"/>
                    <a:pt x="1869" y="12622"/>
                  </a:cubicBezTo>
                  <a:cubicBezTo>
                    <a:pt x="2725" y="14039"/>
                    <a:pt x="3634" y="14725"/>
                    <a:pt x="4571" y="14725"/>
                  </a:cubicBezTo>
                  <a:cubicBezTo>
                    <a:pt x="4693" y="14725"/>
                    <a:pt x="4815" y="14713"/>
                    <a:pt x="4938" y="14690"/>
                  </a:cubicBezTo>
                  <a:cubicBezTo>
                    <a:pt x="5438" y="14590"/>
                    <a:pt x="5905" y="14423"/>
                    <a:pt x="6239" y="14223"/>
                  </a:cubicBezTo>
                  <a:cubicBezTo>
                    <a:pt x="6739" y="13890"/>
                    <a:pt x="6906" y="13356"/>
                    <a:pt x="6706" y="12589"/>
                  </a:cubicBezTo>
                  <a:cubicBezTo>
                    <a:pt x="6606" y="12222"/>
                    <a:pt x="6372" y="11621"/>
                    <a:pt x="5772" y="10887"/>
                  </a:cubicBezTo>
                  <a:cubicBezTo>
                    <a:pt x="5338" y="10087"/>
                    <a:pt x="5205" y="9253"/>
                    <a:pt x="5338" y="8286"/>
                  </a:cubicBezTo>
                  <a:cubicBezTo>
                    <a:pt x="5438" y="7385"/>
                    <a:pt x="5872" y="6618"/>
                    <a:pt x="6572" y="6051"/>
                  </a:cubicBezTo>
                  <a:cubicBezTo>
                    <a:pt x="7206" y="5550"/>
                    <a:pt x="7740" y="5250"/>
                    <a:pt x="8273" y="5217"/>
                  </a:cubicBezTo>
                  <a:cubicBezTo>
                    <a:pt x="8499" y="5185"/>
                    <a:pt x="8717" y="5169"/>
                    <a:pt x="8929" y="5169"/>
                  </a:cubicBezTo>
                  <a:cubicBezTo>
                    <a:pt x="10286" y="5169"/>
                    <a:pt x="11368" y="5815"/>
                    <a:pt x="12176" y="7085"/>
                  </a:cubicBezTo>
                  <a:cubicBezTo>
                    <a:pt x="12743" y="8052"/>
                    <a:pt x="13010" y="8753"/>
                    <a:pt x="12843" y="9286"/>
                  </a:cubicBezTo>
                  <a:cubicBezTo>
                    <a:pt x="12443" y="10654"/>
                    <a:pt x="11709" y="11788"/>
                    <a:pt x="10575" y="12722"/>
                  </a:cubicBezTo>
                  <a:cubicBezTo>
                    <a:pt x="10408" y="12789"/>
                    <a:pt x="10442" y="12989"/>
                    <a:pt x="10675" y="13323"/>
                  </a:cubicBezTo>
                  <a:cubicBezTo>
                    <a:pt x="11209" y="14090"/>
                    <a:pt x="12043" y="15324"/>
                    <a:pt x="13210" y="17059"/>
                  </a:cubicBezTo>
                  <a:cubicBezTo>
                    <a:pt x="13478" y="17441"/>
                    <a:pt x="13779" y="17626"/>
                    <a:pt x="14119" y="17626"/>
                  </a:cubicBezTo>
                  <a:cubicBezTo>
                    <a:pt x="14372" y="17626"/>
                    <a:pt x="14646" y="17524"/>
                    <a:pt x="14945" y="17325"/>
                  </a:cubicBezTo>
                  <a:cubicBezTo>
                    <a:pt x="15078" y="17292"/>
                    <a:pt x="15178" y="17225"/>
                    <a:pt x="15278" y="17092"/>
                  </a:cubicBezTo>
                  <a:cubicBezTo>
                    <a:pt x="15846" y="16625"/>
                    <a:pt x="15946" y="15924"/>
                    <a:pt x="15679" y="14957"/>
                  </a:cubicBezTo>
                  <a:cubicBezTo>
                    <a:pt x="15579" y="14690"/>
                    <a:pt x="15412" y="14357"/>
                    <a:pt x="15212" y="14090"/>
                  </a:cubicBezTo>
                  <a:cubicBezTo>
                    <a:pt x="14745" y="13456"/>
                    <a:pt x="14445" y="13056"/>
                    <a:pt x="14411" y="12889"/>
                  </a:cubicBezTo>
                  <a:cubicBezTo>
                    <a:pt x="14778" y="12255"/>
                    <a:pt x="15112" y="11721"/>
                    <a:pt x="15412" y="11354"/>
                  </a:cubicBezTo>
                  <a:cubicBezTo>
                    <a:pt x="15712" y="10954"/>
                    <a:pt x="16046" y="10354"/>
                    <a:pt x="16379" y="9553"/>
                  </a:cubicBezTo>
                  <a:cubicBezTo>
                    <a:pt x="16713" y="8819"/>
                    <a:pt x="16846" y="8085"/>
                    <a:pt x="16846" y="7352"/>
                  </a:cubicBezTo>
                  <a:cubicBezTo>
                    <a:pt x="16713" y="6251"/>
                    <a:pt x="16513" y="5417"/>
                    <a:pt x="16279" y="4850"/>
                  </a:cubicBezTo>
                  <a:cubicBezTo>
                    <a:pt x="16079" y="4249"/>
                    <a:pt x="15679" y="3482"/>
                    <a:pt x="15078" y="2615"/>
                  </a:cubicBezTo>
                  <a:cubicBezTo>
                    <a:pt x="14011" y="947"/>
                    <a:pt x="12510" y="80"/>
                    <a:pt x="10608" y="13"/>
                  </a:cubicBezTo>
                  <a:cubicBezTo>
                    <a:pt x="10477" y="5"/>
                    <a:pt x="10345" y="0"/>
                    <a:pt x="10212" y="0"/>
                  </a:cubicBezTo>
                  <a:close/>
                  <a:moveTo>
                    <a:pt x="17695" y="18222"/>
                  </a:moveTo>
                  <a:cubicBezTo>
                    <a:pt x="17439" y="18222"/>
                    <a:pt x="17156" y="18257"/>
                    <a:pt x="16846" y="18326"/>
                  </a:cubicBezTo>
                  <a:cubicBezTo>
                    <a:pt x="16413" y="18426"/>
                    <a:pt x="16112" y="18560"/>
                    <a:pt x="15879" y="18726"/>
                  </a:cubicBezTo>
                  <a:cubicBezTo>
                    <a:pt x="15345" y="19060"/>
                    <a:pt x="15112" y="19494"/>
                    <a:pt x="15212" y="20094"/>
                  </a:cubicBezTo>
                  <a:cubicBezTo>
                    <a:pt x="15345" y="20961"/>
                    <a:pt x="15545" y="21462"/>
                    <a:pt x="15712" y="21562"/>
                  </a:cubicBezTo>
                  <a:cubicBezTo>
                    <a:pt x="16345" y="22086"/>
                    <a:pt x="16922" y="22353"/>
                    <a:pt x="17431" y="22353"/>
                  </a:cubicBezTo>
                  <a:cubicBezTo>
                    <a:pt x="17700" y="22353"/>
                    <a:pt x="17950" y="22279"/>
                    <a:pt x="18181" y="22129"/>
                  </a:cubicBezTo>
                  <a:cubicBezTo>
                    <a:pt x="18347" y="22029"/>
                    <a:pt x="18481" y="21895"/>
                    <a:pt x="18614" y="21729"/>
                  </a:cubicBezTo>
                  <a:cubicBezTo>
                    <a:pt x="19348" y="20861"/>
                    <a:pt x="19548" y="20027"/>
                    <a:pt x="19215" y="19160"/>
                  </a:cubicBezTo>
                  <a:cubicBezTo>
                    <a:pt x="18942" y="18516"/>
                    <a:pt x="18431" y="18222"/>
                    <a:pt x="17695" y="182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057750" y="2151900"/>
              <a:ext cx="385300" cy="512450"/>
            </a:xfrm>
            <a:custGeom>
              <a:rect b="b" l="l" r="r" t="t"/>
              <a:pathLst>
                <a:path extrusionOk="0" h="20498" w="15412">
                  <a:moveTo>
                    <a:pt x="13479" y="1"/>
                  </a:moveTo>
                  <a:cubicBezTo>
                    <a:pt x="12805" y="1"/>
                    <a:pt x="12297" y="226"/>
                    <a:pt x="11909" y="691"/>
                  </a:cubicBezTo>
                  <a:cubicBezTo>
                    <a:pt x="11409" y="1358"/>
                    <a:pt x="11542" y="2059"/>
                    <a:pt x="12276" y="2859"/>
                  </a:cubicBezTo>
                  <a:cubicBezTo>
                    <a:pt x="12509" y="3159"/>
                    <a:pt x="12743" y="3326"/>
                    <a:pt x="12943" y="3426"/>
                  </a:cubicBezTo>
                  <a:cubicBezTo>
                    <a:pt x="13163" y="3552"/>
                    <a:pt x="13384" y="3619"/>
                    <a:pt x="13597" y="3619"/>
                  </a:cubicBezTo>
                  <a:cubicBezTo>
                    <a:pt x="13836" y="3619"/>
                    <a:pt x="14066" y="3536"/>
                    <a:pt x="14277" y="3360"/>
                  </a:cubicBezTo>
                  <a:cubicBezTo>
                    <a:pt x="14911" y="2859"/>
                    <a:pt x="15211" y="2526"/>
                    <a:pt x="15211" y="2359"/>
                  </a:cubicBezTo>
                  <a:cubicBezTo>
                    <a:pt x="15411" y="1258"/>
                    <a:pt x="15211" y="558"/>
                    <a:pt x="14611" y="224"/>
                  </a:cubicBezTo>
                  <a:cubicBezTo>
                    <a:pt x="14444" y="157"/>
                    <a:pt x="14277" y="91"/>
                    <a:pt x="14110" y="57"/>
                  </a:cubicBezTo>
                  <a:cubicBezTo>
                    <a:pt x="13885" y="20"/>
                    <a:pt x="13675" y="1"/>
                    <a:pt x="13479" y="1"/>
                  </a:cubicBezTo>
                  <a:close/>
                  <a:moveTo>
                    <a:pt x="11382" y="4451"/>
                  </a:moveTo>
                  <a:cubicBezTo>
                    <a:pt x="10956" y="4451"/>
                    <a:pt x="10533" y="4693"/>
                    <a:pt x="10074" y="5128"/>
                  </a:cubicBezTo>
                  <a:cubicBezTo>
                    <a:pt x="9874" y="5361"/>
                    <a:pt x="9707" y="5595"/>
                    <a:pt x="9574" y="5861"/>
                  </a:cubicBezTo>
                  <a:cubicBezTo>
                    <a:pt x="9340" y="6462"/>
                    <a:pt x="9107" y="6862"/>
                    <a:pt x="9007" y="6962"/>
                  </a:cubicBezTo>
                  <a:cubicBezTo>
                    <a:pt x="8306" y="6962"/>
                    <a:pt x="7773" y="6929"/>
                    <a:pt x="7372" y="6862"/>
                  </a:cubicBezTo>
                  <a:cubicBezTo>
                    <a:pt x="7139" y="6812"/>
                    <a:pt x="6880" y="6787"/>
                    <a:pt x="6584" y="6787"/>
                  </a:cubicBezTo>
                  <a:cubicBezTo>
                    <a:pt x="6288" y="6787"/>
                    <a:pt x="5955" y="6812"/>
                    <a:pt x="5571" y="6862"/>
                  </a:cubicBezTo>
                  <a:cubicBezTo>
                    <a:pt x="4904" y="6895"/>
                    <a:pt x="4270" y="7096"/>
                    <a:pt x="3703" y="7429"/>
                  </a:cubicBezTo>
                  <a:cubicBezTo>
                    <a:pt x="2936" y="7963"/>
                    <a:pt x="2402" y="8463"/>
                    <a:pt x="2035" y="8897"/>
                  </a:cubicBezTo>
                  <a:cubicBezTo>
                    <a:pt x="1702" y="9331"/>
                    <a:pt x="1268" y="9931"/>
                    <a:pt x="868" y="10732"/>
                  </a:cubicBezTo>
                  <a:cubicBezTo>
                    <a:pt x="34" y="12266"/>
                    <a:pt x="0" y="13834"/>
                    <a:pt x="734" y="15268"/>
                  </a:cubicBezTo>
                  <a:cubicBezTo>
                    <a:pt x="1368" y="16536"/>
                    <a:pt x="2435" y="17670"/>
                    <a:pt x="4037" y="18671"/>
                  </a:cubicBezTo>
                  <a:cubicBezTo>
                    <a:pt x="4337" y="18837"/>
                    <a:pt x="4570" y="19004"/>
                    <a:pt x="4871" y="19171"/>
                  </a:cubicBezTo>
                  <a:cubicBezTo>
                    <a:pt x="6450" y="20030"/>
                    <a:pt x="7822" y="20498"/>
                    <a:pt x="9006" y="20498"/>
                  </a:cubicBezTo>
                  <a:cubicBezTo>
                    <a:pt x="9248" y="20498"/>
                    <a:pt x="9481" y="20478"/>
                    <a:pt x="9707" y="20439"/>
                  </a:cubicBezTo>
                  <a:cubicBezTo>
                    <a:pt x="11108" y="20238"/>
                    <a:pt x="12443" y="19238"/>
                    <a:pt x="13677" y="17503"/>
                  </a:cubicBezTo>
                  <a:cubicBezTo>
                    <a:pt x="13844" y="17203"/>
                    <a:pt x="14010" y="16936"/>
                    <a:pt x="14110" y="16736"/>
                  </a:cubicBezTo>
                  <a:cubicBezTo>
                    <a:pt x="14944" y="15368"/>
                    <a:pt x="15044" y="14267"/>
                    <a:pt x="14411" y="13534"/>
                  </a:cubicBezTo>
                  <a:cubicBezTo>
                    <a:pt x="14077" y="13167"/>
                    <a:pt x="13777" y="12866"/>
                    <a:pt x="13510" y="12700"/>
                  </a:cubicBezTo>
                  <a:cubicBezTo>
                    <a:pt x="13350" y="12608"/>
                    <a:pt x="13190" y="12564"/>
                    <a:pt x="13028" y="12564"/>
                  </a:cubicBezTo>
                  <a:cubicBezTo>
                    <a:pt x="12719" y="12564"/>
                    <a:pt x="12404" y="12726"/>
                    <a:pt x="12076" y="13033"/>
                  </a:cubicBezTo>
                  <a:cubicBezTo>
                    <a:pt x="11842" y="13233"/>
                    <a:pt x="11509" y="13700"/>
                    <a:pt x="11042" y="14401"/>
                  </a:cubicBezTo>
                  <a:cubicBezTo>
                    <a:pt x="10608" y="15068"/>
                    <a:pt x="10041" y="15535"/>
                    <a:pt x="9240" y="15802"/>
                  </a:cubicBezTo>
                  <a:cubicBezTo>
                    <a:pt x="8840" y="15952"/>
                    <a:pt x="8456" y="16027"/>
                    <a:pt x="8085" y="16027"/>
                  </a:cubicBezTo>
                  <a:cubicBezTo>
                    <a:pt x="7714" y="16027"/>
                    <a:pt x="7356" y="15952"/>
                    <a:pt x="7005" y="15802"/>
                  </a:cubicBezTo>
                  <a:cubicBezTo>
                    <a:pt x="6372" y="15568"/>
                    <a:pt x="5905" y="15235"/>
                    <a:pt x="5671" y="14868"/>
                  </a:cubicBezTo>
                  <a:cubicBezTo>
                    <a:pt x="4837" y="13634"/>
                    <a:pt x="4737" y="12399"/>
                    <a:pt x="5504" y="11099"/>
                  </a:cubicBezTo>
                  <a:cubicBezTo>
                    <a:pt x="6005" y="10265"/>
                    <a:pt x="6438" y="9798"/>
                    <a:pt x="6905" y="9698"/>
                  </a:cubicBezTo>
                  <a:cubicBezTo>
                    <a:pt x="7346" y="9587"/>
                    <a:pt x="7782" y="9536"/>
                    <a:pt x="8215" y="9536"/>
                  </a:cubicBezTo>
                  <a:cubicBezTo>
                    <a:pt x="8963" y="9536"/>
                    <a:pt x="9702" y="9690"/>
                    <a:pt x="10441" y="9964"/>
                  </a:cubicBezTo>
                  <a:cubicBezTo>
                    <a:pt x="10478" y="9987"/>
                    <a:pt x="10513" y="9997"/>
                    <a:pt x="10548" y="9997"/>
                  </a:cubicBezTo>
                  <a:cubicBezTo>
                    <a:pt x="10669" y="9997"/>
                    <a:pt x="10778" y="9865"/>
                    <a:pt x="10908" y="9631"/>
                  </a:cubicBezTo>
                  <a:cubicBezTo>
                    <a:pt x="11275" y="8930"/>
                    <a:pt x="11876" y="7763"/>
                    <a:pt x="12709" y="6128"/>
                  </a:cubicBezTo>
                  <a:cubicBezTo>
                    <a:pt x="13043" y="5528"/>
                    <a:pt x="12876" y="5061"/>
                    <a:pt x="12209" y="4694"/>
                  </a:cubicBezTo>
                  <a:cubicBezTo>
                    <a:pt x="12109" y="4627"/>
                    <a:pt x="12009" y="4594"/>
                    <a:pt x="11876" y="4560"/>
                  </a:cubicBezTo>
                  <a:cubicBezTo>
                    <a:pt x="11709" y="4487"/>
                    <a:pt x="11546" y="4451"/>
                    <a:pt x="11382" y="4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738225" y="1924000"/>
              <a:ext cx="664675" cy="1147500"/>
            </a:xfrm>
            <a:custGeom>
              <a:rect b="b" l="l" r="r" t="t"/>
              <a:pathLst>
                <a:path extrusionOk="0" h="45900" w="26587">
                  <a:moveTo>
                    <a:pt x="13277" y="0"/>
                  </a:moveTo>
                  <a:cubicBezTo>
                    <a:pt x="5938" y="0"/>
                    <a:pt x="1" y="5971"/>
                    <a:pt x="1" y="13310"/>
                  </a:cubicBezTo>
                  <a:lnTo>
                    <a:pt x="1" y="32623"/>
                  </a:lnTo>
                  <a:cubicBezTo>
                    <a:pt x="1" y="39962"/>
                    <a:pt x="5938" y="45900"/>
                    <a:pt x="13277" y="45900"/>
                  </a:cubicBezTo>
                  <a:cubicBezTo>
                    <a:pt x="20616" y="45900"/>
                    <a:pt x="26586" y="39962"/>
                    <a:pt x="26586" y="32623"/>
                  </a:cubicBezTo>
                  <a:lnTo>
                    <a:pt x="26586" y="13310"/>
                  </a:lnTo>
                  <a:cubicBezTo>
                    <a:pt x="26586" y="5971"/>
                    <a:pt x="20616" y="0"/>
                    <a:pt x="13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4964225" y="2440200"/>
              <a:ext cx="219350" cy="508725"/>
            </a:xfrm>
            <a:custGeom>
              <a:rect b="b" l="l" r="r" t="t"/>
              <a:pathLst>
                <a:path extrusionOk="0" h="20349" w="8774">
                  <a:moveTo>
                    <a:pt x="4370" y="0"/>
                  </a:moveTo>
                  <a:cubicBezTo>
                    <a:pt x="1969" y="0"/>
                    <a:pt x="1" y="1968"/>
                    <a:pt x="1" y="4370"/>
                  </a:cubicBezTo>
                  <a:lnTo>
                    <a:pt x="1" y="15978"/>
                  </a:lnTo>
                  <a:cubicBezTo>
                    <a:pt x="1" y="18380"/>
                    <a:pt x="1969" y="20348"/>
                    <a:pt x="4370" y="20348"/>
                  </a:cubicBezTo>
                  <a:cubicBezTo>
                    <a:pt x="6805" y="20348"/>
                    <a:pt x="8774" y="18380"/>
                    <a:pt x="8774" y="15978"/>
                  </a:cubicBezTo>
                  <a:lnTo>
                    <a:pt x="8774" y="4370"/>
                  </a:lnTo>
                  <a:cubicBezTo>
                    <a:pt x="8774" y="1968"/>
                    <a:pt x="6805" y="0"/>
                    <a:pt x="4370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626475" y="2731225"/>
              <a:ext cx="894850" cy="1089150"/>
            </a:xfrm>
            <a:custGeom>
              <a:rect b="b" l="l" r="r" t="t"/>
              <a:pathLst>
                <a:path extrusionOk="0" h="43566" w="35794">
                  <a:moveTo>
                    <a:pt x="17880" y="1"/>
                  </a:moveTo>
                  <a:cubicBezTo>
                    <a:pt x="13811" y="1"/>
                    <a:pt x="4838" y="1602"/>
                    <a:pt x="2436" y="4070"/>
                  </a:cubicBezTo>
                  <a:cubicBezTo>
                    <a:pt x="1" y="6572"/>
                    <a:pt x="6839" y="43565"/>
                    <a:pt x="6839" y="43565"/>
                  </a:cubicBezTo>
                  <a:lnTo>
                    <a:pt x="28955" y="43565"/>
                  </a:lnTo>
                  <a:cubicBezTo>
                    <a:pt x="28955" y="43565"/>
                    <a:pt x="35793" y="6539"/>
                    <a:pt x="33358" y="4070"/>
                  </a:cubicBezTo>
                  <a:cubicBezTo>
                    <a:pt x="30956" y="1602"/>
                    <a:pt x="21983" y="1"/>
                    <a:pt x="1788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057750" y="2877875"/>
              <a:ext cx="176950" cy="136925"/>
            </a:xfrm>
            <a:custGeom>
              <a:rect b="b" l="l" r="r" t="t"/>
              <a:pathLst>
                <a:path extrusionOk="0" h="5477" w="7078">
                  <a:moveTo>
                    <a:pt x="507" y="1"/>
                  </a:moveTo>
                  <a:cubicBezTo>
                    <a:pt x="449" y="1"/>
                    <a:pt x="412" y="13"/>
                    <a:pt x="401" y="39"/>
                  </a:cubicBezTo>
                  <a:cubicBezTo>
                    <a:pt x="0" y="973"/>
                    <a:pt x="3169" y="2407"/>
                    <a:pt x="3736" y="3975"/>
                  </a:cubicBezTo>
                  <a:cubicBezTo>
                    <a:pt x="4076" y="4843"/>
                    <a:pt x="5269" y="5476"/>
                    <a:pt x="6073" y="5476"/>
                  </a:cubicBezTo>
                  <a:cubicBezTo>
                    <a:pt x="6690" y="5476"/>
                    <a:pt x="7078" y="5103"/>
                    <a:pt x="6672" y="4175"/>
                  </a:cubicBezTo>
                  <a:cubicBezTo>
                    <a:pt x="5773" y="2160"/>
                    <a:pt x="1271" y="1"/>
                    <a:pt x="507" y="1"/>
                  </a:cubicBezTo>
                  <a:close/>
                </a:path>
              </a:pathLst>
            </a:custGeom>
            <a:solidFill>
              <a:srgbClr val="F1B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3944325" y="2832150"/>
              <a:ext cx="781425" cy="988825"/>
            </a:xfrm>
            <a:custGeom>
              <a:rect b="b" l="l" r="r" t="t"/>
              <a:pathLst>
                <a:path extrusionOk="0" h="39553" w="31257">
                  <a:moveTo>
                    <a:pt x="1" y="0"/>
                  </a:moveTo>
                  <a:cubicBezTo>
                    <a:pt x="1" y="0"/>
                    <a:pt x="1435" y="4904"/>
                    <a:pt x="1902" y="5871"/>
                  </a:cubicBezTo>
                  <a:cubicBezTo>
                    <a:pt x="2369" y="6838"/>
                    <a:pt x="2569" y="7072"/>
                    <a:pt x="9441" y="8573"/>
                  </a:cubicBezTo>
                  <a:cubicBezTo>
                    <a:pt x="9441" y="8573"/>
                    <a:pt x="13410" y="30722"/>
                    <a:pt x="14311" y="35425"/>
                  </a:cubicBezTo>
                  <a:cubicBezTo>
                    <a:pt x="14785" y="38032"/>
                    <a:pt x="16464" y="39553"/>
                    <a:pt x="18412" y="39553"/>
                  </a:cubicBezTo>
                  <a:cubicBezTo>
                    <a:pt x="20029" y="39553"/>
                    <a:pt x="21832" y="38505"/>
                    <a:pt x="23284" y="36159"/>
                  </a:cubicBezTo>
                  <a:cubicBezTo>
                    <a:pt x="26553" y="30989"/>
                    <a:pt x="31256" y="14944"/>
                    <a:pt x="31256" y="14944"/>
                  </a:cubicBezTo>
                  <a:cubicBezTo>
                    <a:pt x="31256" y="14944"/>
                    <a:pt x="31065" y="13"/>
                    <a:pt x="29742" y="13"/>
                  </a:cubicBezTo>
                  <a:cubicBezTo>
                    <a:pt x="29714" y="13"/>
                    <a:pt x="29685" y="19"/>
                    <a:pt x="29655" y="33"/>
                  </a:cubicBezTo>
                  <a:cubicBezTo>
                    <a:pt x="27654" y="1034"/>
                    <a:pt x="19315" y="27019"/>
                    <a:pt x="18881" y="28354"/>
                  </a:cubicBezTo>
                  <a:cubicBezTo>
                    <a:pt x="18881" y="28354"/>
                    <a:pt x="12977" y="10141"/>
                    <a:pt x="12376" y="8306"/>
                  </a:cubicBezTo>
                  <a:cubicBezTo>
                    <a:pt x="11809" y="6705"/>
                    <a:pt x="11075" y="5137"/>
                    <a:pt x="7940" y="4970"/>
                  </a:cubicBezTo>
                  <a:cubicBezTo>
                    <a:pt x="7352" y="4942"/>
                    <a:pt x="6827" y="4933"/>
                    <a:pt x="6359" y="4933"/>
                  </a:cubicBezTo>
                  <a:cubicBezTo>
                    <a:pt x="5514" y="4933"/>
                    <a:pt x="4855" y="4963"/>
                    <a:pt x="4344" y="4963"/>
                  </a:cubicBezTo>
                  <a:cubicBezTo>
                    <a:pt x="3469" y="4963"/>
                    <a:pt x="3029" y="4875"/>
                    <a:pt x="2836" y="4403"/>
                  </a:cubicBezTo>
                  <a:cubicBezTo>
                    <a:pt x="2503" y="3536"/>
                    <a:pt x="935" y="0"/>
                    <a:pt x="1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5911900" y="2877875"/>
              <a:ext cx="176500" cy="136925"/>
            </a:xfrm>
            <a:custGeom>
              <a:rect b="b" l="l" r="r" t="t"/>
              <a:pathLst>
                <a:path extrusionOk="0" h="5477" w="7060">
                  <a:moveTo>
                    <a:pt x="6553" y="1"/>
                  </a:moveTo>
                  <a:cubicBezTo>
                    <a:pt x="5793" y="1"/>
                    <a:pt x="1320" y="2160"/>
                    <a:pt x="421" y="4175"/>
                  </a:cubicBezTo>
                  <a:cubicBezTo>
                    <a:pt x="1" y="5103"/>
                    <a:pt x="386" y="5476"/>
                    <a:pt x="1003" y="5476"/>
                  </a:cubicBezTo>
                  <a:cubicBezTo>
                    <a:pt x="1807" y="5476"/>
                    <a:pt x="3002" y="4843"/>
                    <a:pt x="3323" y="3975"/>
                  </a:cubicBezTo>
                  <a:cubicBezTo>
                    <a:pt x="3923" y="2407"/>
                    <a:pt x="7059" y="973"/>
                    <a:pt x="6659" y="39"/>
                  </a:cubicBezTo>
                  <a:cubicBezTo>
                    <a:pt x="6647" y="13"/>
                    <a:pt x="6611" y="1"/>
                    <a:pt x="6553" y="1"/>
                  </a:cubicBezTo>
                  <a:close/>
                </a:path>
              </a:pathLst>
            </a:custGeom>
            <a:solidFill>
              <a:srgbClr val="F1B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419550" y="2832150"/>
              <a:ext cx="781425" cy="988825"/>
            </a:xfrm>
            <a:custGeom>
              <a:rect b="b" l="l" r="r" t="t"/>
              <a:pathLst>
                <a:path extrusionOk="0" h="39553" w="31257">
                  <a:moveTo>
                    <a:pt x="31256" y="0"/>
                  </a:moveTo>
                  <a:cubicBezTo>
                    <a:pt x="30322" y="0"/>
                    <a:pt x="28754" y="3536"/>
                    <a:pt x="28388" y="4403"/>
                  </a:cubicBezTo>
                  <a:cubicBezTo>
                    <a:pt x="28230" y="4875"/>
                    <a:pt x="27797" y="4963"/>
                    <a:pt x="26921" y="4963"/>
                  </a:cubicBezTo>
                  <a:cubicBezTo>
                    <a:pt x="26410" y="4963"/>
                    <a:pt x="25748" y="4933"/>
                    <a:pt x="24901" y="4933"/>
                  </a:cubicBezTo>
                  <a:cubicBezTo>
                    <a:pt x="24431" y="4933"/>
                    <a:pt x="23906" y="4942"/>
                    <a:pt x="23317" y="4970"/>
                  </a:cubicBezTo>
                  <a:cubicBezTo>
                    <a:pt x="20182" y="5137"/>
                    <a:pt x="19448" y="6705"/>
                    <a:pt x="18914" y="8306"/>
                  </a:cubicBezTo>
                  <a:cubicBezTo>
                    <a:pt x="18280" y="10141"/>
                    <a:pt x="12409" y="28354"/>
                    <a:pt x="12409" y="28354"/>
                  </a:cubicBezTo>
                  <a:cubicBezTo>
                    <a:pt x="11942" y="27019"/>
                    <a:pt x="3603" y="1034"/>
                    <a:pt x="1602" y="33"/>
                  </a:cubicBezTo>
                  <a:cubicBezTo>
                    <a:pt x="1574" y="19"/>
                    <a:pt x="1546" y="13"/>
                    <a:pt x="1519" y="13"/>
                  </a:cubicBezTo>
                  <a:cubicBezTo>
                    <a:pt x="256" y="13"/>
                    <a:pt x="1" y="14944"/>
                    <a:pt x="1" y="14944"/>
                  </a:cubicBezTo>
                  <a:cubicBezTo>
                    <a:pt x="1" y="14944"/>
                    <a:pt x="4737" y="30989"/>
                    <a:pt x="7973" y="36159"/>
                  </a:cubicBezTo>
                  <a:cubicBezTo>
                    <a:pt x="9426" y="38505"/>
                    <a:pt x="11228" y="39553"/>
                    <a:pt x="12845" y="39553"/>
                  </a:cubicBezTo>
                  <a:cubicBezTo>
                    <a:pt x="14793" y="39553"/>
                    <a:pt x="16472" y="38032"/>
                    <a:pt x="16946" y="35425"/>
                  </a:cubicBezTo>
                  <a:cubicBezTo>
                    <a:pt x="17847" y="30722"/>
                    <a:pt x="21816" y="8573"/>
                    <a:pt x="21816" y="8573"/>
                  </a:cubicBezTo>
                  <a:cubicBezTo>
                    <a:pt x="28688" y="7072"/>
                    <a:pt x="28921" y="6838"/>
                    <a:pt x="29355" y="5871"/>
                  </a:cubicBezTo>
                  <a:cubicBezTo>
                    <a:pt x="29822" y="4904"/>
                    <a:pt x="31256" y="0"/>
                    <a:pt x="31256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304475" y="2326450"/>
              <a:ext cx="144300" cy="127275"/>
            </a:xfrm>
            <a:custGeom>
              <a:rect b="b" l="l" r="r" t="t"/>
              <a:pathLst>
                <a:path extrusionOk="0" h="5091" w="5772">
                  <a:moveTo>
                    <a:pt x="2875" y="1"/>
                  </a:moveTo>
                  <a:cubicBezTo>
                    <a:pt x="1920" y="1"/>
                    <a:pt x="1001" y="533"/>
                    <a:pt x="567" y="1448"/>
                  </a:cubicBezTo>
                  <a:cubicBezTo>
                    <a:pt x="0" y="2716"/>
                    <a:pt x="534" y="4250"/>
                    <a:pt x="1802" y="4850"/>
                  </a:cubicBezTo>
                  <a:cubicBezTo>
                    <a:pt x="2146" y="5014"/>
                    <a:pt x="2511" y="5091"/>
                    <a:pt x="2870" y="5091"/>
                  </a:cubicBezTo>
                  <a:cubicBezTo>
                    <a:pt x="3832" y="5091"/>
                    <a:pt x="4758" y="4539"/>
                    <a:pt x="5171" y="3616"/>
                  </a:cubicBezTo>
                  <a:cubicBezTo>
                    <a:pt x="5771" y="2349"/>
                    <a:pt x="5237" y="847"/>
                    <a:pt x="3970" y="247"/>
                  </a:cubicBezTo>
                  <a:cubicBezTo>
                    <a:pt x="3617" y="80"/>
                    <a:pt x="3243" y="1"/>
                    <a:pt x="28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92375" y="2326450"/>
              <a:ext cx="145125" cy="127275"/>
            </a:xfrm>
            <a:custGeom>
              <a:rect b="b" l="l" r="r" t="t"/>
              <a:pathLst>
                <a:path extrusionOk="0" h="5091" w="5805">
                  <a:moveTo>
                    <a:pt x="2923" y="1"/>
                  </a:moveTo>
                  <a:cubicBezTo>
                    <a:pt x="2559" y="1"/>
                    <a:pt x="2188" y="80"/>
                    <a:pt x="1835" y="247"/>
                  </a:cubicBezTo>
                  <a:cubicBezTo>
                    <a:pt x="567" y="847"/>
                    <a:pt x="0" y="2349"/>
                    <a:pt x="601" y="3616"/>
                  </a:cubicBezTo>
                  <a:cubicBezTo>
                    <a:pt x="1038" y="4539"/>
                    <a:pt x="1952" y="5091"/>
                    <a:pt x="2919" y="5091"/>
                  </a:cubicBezTo>
                  <a:cubicBezTo>
                    <a:pt x="3281" y="5091"/>
                    <a:pt x="3649" y="5014"/>
                    <a:pt x="4003" y="4850"/>
                  </a:cubicBezTo>
                  <a:cubicBezTo>
                    <a:pt x="5271" y="4250"/>
                    <a:pt x="5804" y="2716"/>
                    <a:pt x="5204" y="1448"/>
                  </a:cubicBezTo>
                  <a:cubicBezTo>
                    <a:pt x="4771" y="533"/>
                    <a:pt x="3868" y="1"/>
                    <a:pt x="2923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4793275" y="2056575"/>
              <a:ext cx="555425" cy="574600"/>
            </a:xfrm>
            <a:custGeom>
              <a:rect b="b" l="l" r="r" t="t"/>
              <a:pathLst>
                <a:path extrusionOk="0" h="22984" w="22217">
                  <a:moveTo>
                    <a:pt x="6005" y="1"/>
                  </a:moveTo>
                  <a:cubicBezTo>
                    <a:pt x="4470" y="5004"/>
                    <a:pt x="1435" y="9307"/>
                    <a:pt x="0" y="11109"/>
                  </a:cubicBezTo>
                  <a:lnTo>
                    <a:pt x="0" y="11843"/>
                  </a:lnTo>
                  <a:cubicBezTo>
                    <a:pt x="0" y="17980"/>
                    <a:pt x="4971" y="22984"/>
                    <a:pt x="11142" y="22984"/>
                  </a:cubicBezTo>
                  <a:cubicBezTo>
                    <a:pt x="17179" y="22984"/>
                    <a:pt x="22150" y="18147"/>
                    <a:pt x="22216" y="12076"/>
                  </a:cubicBezTo>
                  <a:cubicBezTo>
                    <a:pt x="14211" y="8807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4498050" y="2730400"/>
              <a:ext cx="1167525" cy="1120825"/>
            </a:xfrm>
            <a:custGeom>
              <a:rect b="b" l="l" r="r" t="t"/>
              <a:pathLst>
                <a:path extrusionOk="0" h="44833" w="46701">
                  <a:moveTo>
                    <a:pt x="17313" y="0"/>
                  </a:moveTo>
                  <a:cubicBezTo>
                    <a:pt x="17313" y="1"/>
                    <a:pt x="9641" y="1502"/>
                    <a:pt x="7073" y="3503"/>
                  </a:cubicBezTo>
                  <a:cubicBezTo>
                    <a:pt x="4471" y="5504"/>
                    <a:pt x="1" y="19014"/>
                    <a:pt x="1" y="19014"/>
                  </a:cubicBezTo>
                  <a:cubicBezTo>
                    <a:pt x="1" y="19014"/>
                    <a:pt x="2169" y="23584"/>
                    <a:pt x="8173" y="24385"/>
                  </a:cubicBezTo>
                  <a:lnTo>
                    <a:pt x="11809" y="44799"/>
                  </a:lnTo>
                  <a:lnTo>
                    <a:pt x="23351" y="44799"/>
                  </a:lnTo>
                  <a:lnTo>
                    <a:pt x="23351" y="44833"/>
                  </a:lnTo>
                  <a:lnTo>
                    <a:pt x="34159" y="44833"/>
                  </a:lnTo>
                  <a:lnTo>
                    <a:pt x="37795" y="24418"/>
                  </a:lnTo>
                  <a:cubicBezTo>
                    <a:pt x="43799" y="23617"/>
                    <a:pt x="46701" y="19081"/>
                    <a:pt x="46701" y="19081"/>
                  </a:cubicBezTo>
                  <a:cubicBezTo>
                    <a:pt x="46701" y="19081"/>
                    <a:pt x="42264" y="5538"/>
                    <a:pt x="39663" y="3536"/>
                  </a:cubicBezTo>
                  <a:cubicBezTo>
                    <a:pt x="37094" y="1535"/>
                    <a:pt x="29422" y="34"/>
                    <a:pt x="29422" y="34"/>
                  </a:cubicBezTo>
                  <a:lnTo>
                    <a:pt x="29422" y="34"/>
                  </a:lnTo>
                  <a:cubicBezTo>
                    <a:pt x="29422" y="34"/>
                    <a:pt x="29856" y="10575"/>
                    <a:pt x="23351" y="14311"/>
                  </a:cubicBezTo>
                  <a:cubicBezTo>
                    <a:pt x="16446" y="9974"/>
                    <a:pt x="17313" y="1"/>
                    <a:pt x="17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8"/>
          <p:cNvGrpSpPr/>
          <p:nvPr/>
        </p:nvGrpSpPr>
        <p:grpSpPr>
          <a:xfrm>
            <a:off x="5482459" y="2283068"/>
            <a:ext cx="1642410" cy="1642758"/>
            <a:chOff x="5505225" y="1977225"/>
            <a:chExt cx="1720341" cy="1720706"/>
          </a:xfrm>
        </p:grpSpPr>
        <p:sp>
          <p:nvSpPr>
            <p:cNvPr id="447" name="Google Shape;447;p8"/>
            <p:cNvSpPr/>
            <p:nvPr/>
          </p:nvSpPr>
          <p:spPr>
            <a:xfrm>
              <a:off x="6819273" y="1977225"/>
              <a:ext cx="406293" cy="517954"/>
            </a:xfrm>
            <a:custGeom>
              <a:rect b="b" l="l" r="r" t="t"/>
              <a:pathLst>
                <a:path extrusionOk="0" h="23773" w="18648">
                  <a:moveTo>
                    <a:pt x="8251" y="0"/>
                  </a:moveTo>
                  <a:cubicBezTo>
                    <a:pt x="8077" y="0"/>
                    <a:pt x="7906" y="9"/>
                    <a:pt x="7739" y="27"/>
                  </a:cubicBezTo>
                  <a:cubicBezTo>
                    <a:pt x="6072" y="194"/>
                    <a:pt x="4437" y="1295"/>
                    <a:pt x="2936" y="3296"/>
                  </a:cubicBezTo>
                  <a:cubicBezTo>
                    <a:pt x="2669" y="3630"/>
                    <a:pt x="2502" y="3863"/>
                    <a:pt x="2335" y="4130"/>
                  </a:cubicBezTo>
                  <a:cubicBezTo>
                    <a:pt x="1335" y="5698"/>
                    <a:pt x="1168" y="6966"/>
                    <a:pt x="1835" y="7866"/>
                  </a:cubicBezTo>
                  <a:cubicBezTo>
                    <a:pt x="2169" y="8333"/>
                    <a:pt x="2502" y="8667"/>
                    <a:pt x="2836" y="8867"/>
                  </a:cubicBezTo>
                  <a:cubicBezTo>
                    <a:pt x="3064" y="9002"/>
                    <a:pt x="3293" y="9071"/>
                    <a:pt x="3524" y="9071"/>
                  </a:cubicBezTo>
                  <a:cubicBezTo>
                    <a:pt x="3866" y="9071"/>
                    <a:pt x="4212" y="8919"/>
                    <a:pt x="4570" y="8600"/>
                  </a:cubicBezTo>
                  <a:cubicBezTo>
                    <a:pt x="4837" y="8333"/>
                    <a:pt x="5271" y="7833"/>
                    <a:pt x="5671" y="7166"/>
                  </a:cubicBezTo>
                  <a:cubicBezTo>
                    <a:pt x="6172" y="6365"/>
                    <a:pt x="6939" y="5865"/>
                    <a:pt x="7839" y="5598"/>
                  </a:cubicBezTo>
                  <a:cubicBezTo>
                    <a:pt x="8260" y="5463"/>
                    <a:pt x="8667" y="5395"/>
                    <a:pt x="9063" y="5395"/>
                  </a:cubicBezTo>
                  <a:cubicBezTo>
                    <a:pt x="9547" y="5395"/>
                    <a:pt x="10016" y="5496"/>
                    <a:pt x="10475" y="5698"/>
                  </a:cubicBezTo>
                  <a:cubicBezTo>
                    <a:pt x="11175" y="6032"/>
                    <a:pt x="11676" y="6465"/>
                    <a:pt x="11976" y="6932"/>
                  </a:cubicBezTo>
                  <a:cubicBezTo>
                    <a:pt x="12943" y="8367"/>
                    <a:pt x="12943" y="9834"/>
                    <a:pt x="11976" y="11335"/>
                  </a:cubicBezTo>
                  <a:cubicBezTo>
                    <a:pt x="11409" y="12303"/>
                    <a:pt x="10808" y="12837"/>
                    <a:pt x="10275" y="12937"/>
                  </a:cubicBezTo>
                  <a:cubicBezTo>
                    <a:pt x="9866" y="13003"/>
                    <a:pt x="9463" y="13037"/>
                    <a:pt x="9064" y="13037"/>
                  </a:cubicBezTo>
                  <a:cubicBezTo>
                    <a:pt x="8064" y="13037"/>
                    <a:pt x="7092" y="12823"/>
                    <a:pt x="6138" y="12370"/>
                  </a:cubicBezTo>
                  <a:cubicBezTo>
                    <a:pt x="6097" y="12345"/>
                    <a:pt x="6056" y="12333"/>
                    <a:pt x="6015" y="12333"/>
                  </a:cubicBezTo>
                  <a:cubicBezTo>
                    <a:pt x="5888" y="12333"/>
                    <a:pt x="5756" y="12451"/>
                    <a:pt x="5605" y="12703"/>
                  </a:cubicBezTo>
                  <a:cubicBezTo>
                    <a:pt x="5104" y="13504"/>
                    <a:pt x="4337" y="14838"/>
                    <a:pt x="3303" y="16673"/>
                  </a:cubicBezTo>
                  <a:cubicBezTo>
                    <a:pt x="2903" y="17340"/>
                    <a:pt x="3069" y="17940"/>
                    <a:pt x="3803" y="18374"/>
                  </a:cubicBezTo>
                  <a:cubicBezTo>
                    <a:pt x="3903" y="18441"/>
                    <a:pt x="4003" y="18507"/>
                    <a:pt x="4170" y="18541"/>
                  </a:cubicBezTo>
                  <a:cubicBezTo>
                    <a:pt x="4381" y="18646"/>
                    <a:pt x="4598" y="18698"/>
                    <a:pt x="4820" y="18698"/>
                  </a:cubicBezTo>
                  <a:cubicBezTo>
                    <a:pt x="5301" y="18698"/>
                    <a:pt x="5803" y="18453"/>
                    <a:pt x="6305" y="17974"/>
                  </a:cubicBezTo>
                  <a:cubicBezTo>
                    <a:pt x="6572" y="17707"/>
                    <a:pt x="6772" y="17440"/>
                    <a:pt x="6939" y="17140"/>
                  </a:cubicBezTo>
                  <a:cubicBezTo>
                    <a:pt x="7306" y="16372"/>
                    <a:pt x="7573" y="15972"/>
                    <a:pt x="7673" y="15839"/>
                  </a:cubicBezTo>
                  <a:cubicBezTo>
                    <a:pt x="8440" y="15939"/>
                    <a:pt x="9074" y="16005"/>
                    <a:pt x="9574" y="16106"/>
                  </a:cubicBezTo>
                  <a:cubicBezTo>
                    <a:pt x="9940" y="16154"/>
                    <a:pt x="10414" y="16185"/>
                    <a:pt x="10982" y="16185"/>
                  </a:cubicBezTo>
                  <a:cubicBezTo>
                    <a:pt x="11189" y="16185"/>
                    <a:pt x="11410" y="16181"/>
                    <a:pt x="11642" y="16172"/>
                  </a:cubicBezTo>
                  <a:cubicBezTo>
                    <a:pt x="12476" y="16139"/>
                    <a:pt x="13177" y="15939"/>
                    <a:pt x="13910" y="15605"/>
                  </a:cubicBezTo>
                  <a:cubicBezTo>
                    <a:pt x="14811" y="14971"/>
                    <a:pt x="15478" y="14438"/>
                    <a:pt x="15945" y="13971"/>
                  </a:cubicBezTo>
                  <a:cubicBezTo>
                    <a:pt x="16412" y="13504"/>
                    <a:pt x="16913" y="12803"/>
                    <a:pt x="17446" y="11869"/>
                  </a:cubicBezTo>
                  <a:cubicBezTo>
                    <a:pt x="18480" y="10135"/>
                    <a:pt x="18647" y="8333"/>
                    <a:pt x="17847" y="6599"/>
                  </a:cubicBezTo>
                  <a:cubicBezTo>
                    <a:pt x="17179" y="5098"/>
                    <a:pt x="15979" y="3697"/>
                    <a:pt x="14177" y="2462"/>
                  </a:cubicBezTo>
                  <a:cubicBezTo>
                    <a:pt x="13910" y="2262"/>
                    <a:pt x="13610" y="2029"/>
                    <a:pt x="13277" y="1829"/>
                  </a:cubicBezTo>
                  <a:cubicBezTo>
                    <a:pt x="11374" y="610"/>
                    <a:pt x="9683" y="0"/>
                    <a:pt x="8251" y="0"/>
                  </a:cubicBezTo>
                  <a:close/>
                  <a:moveTo>
                    <a:pt x="2202" y="19525"/>
                  </a:moveTo>
                  <a:cubicBezTo>
                    <a:pt x="1944" y="19525"/>
                    <a:pt x="1685" y="19608"/>
                    <a:pt x="1435" y="19775"/>
                  </a:cubicBezTo>
                  <a:cubicBezTo>
                    <a:pt x="734" y="20309"/>
                    <a:pt x="334" y="20676"/>
                    <a:pt x="334" y="20876"/>
                  </a:cubicBezTo>
                  <a:cubicBezTo>
                    <a:pt x="0" y="22143"/>
                    <a:pt x="234" y="22977"/>
                    <a:pt x="901" y="23377"/>
                  </a:cubicBezTo>
                  <a:cubicBezTo>
                    <a:pt x="1068" y="23511"/>
                    <a:pt x="1268" y="23611"/>
                    <a:pt x="1468" y="23644"/>
                  </a:cubicBezTo>
                  <a:cubicBezTo>
                    <a:pt x="1793" y="23730"/>
                    <a:pt x="2096" y="23772"/>
                    <a:pt x="2375" y="23772"/>
                  </a:cubicBezTo>
                  <a:cubicBezTo>
                    <a:pt x="3072" y="23772"/>
                    <a:pt x="3622" y="23510"/>
                    <a:pt x="4003" y="23011"/>
                  </a:cubicBezTo>
                  <a:cubicBezTo>
                    <a:pt x="4637" y="22310"/>
                    <a:pt x="4570" y="21443"/>
                    <a:pt x="3736" y="20475"/>
                  </a:cubicBezTo>
                  <a:cubicBezTo>
                    <a:pt x="3470" y="20142"/>
                    <a:pt x="3236" y="19942"/>
                    <a:pt x="2969" y="19775"/>
                  </a:cubicBezTo>
                  <a:cubicBezTo>
                    <a:pt x="2719" y="19608"/>
                    <a:pt x="2461" y="19525"/>
                    <a:pt x="2202" y="19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058319" y="2421160"/>
              <a:ext cx="190445" cy="442613"/>
            </a:xfrm>
            <a:custGeom>
              <a:rect b="b" l="l" r="r" t="t"/>
              <a:pathLst>
                <a:path extrusionOk="0" h="20315" w="8741">
                  <a:moveTo>
                    <a:pt x="4370" y="0"/>
                  </a:moveTo>
                  <a:cubicBezTo>
                    <a:pt x="1969" y="0"/>
                    <a:pt x="1" y="1968"/>
                    <a:pt x="1" y="4403"/>
                  </a:cubicBezTo>
                  <a:lnTo>
                    <a:pt x="1" y="15945"/>
                  </a:lnTo>
                  <a:cubicBezTo>
                    <a:pt x="1" y="18347"/>
                    <a:pt x="1969" y="20315"/>
                    <a:pt x="4370" y="20315"/>
                  </a:cubicBezTo>
                  <a:cubicBezTo>
                    <a:pt x="6805" y="20315"/>
                    <a:pt x="8740" y="18347"/>
                    <a:pt x="8740" y="15945"/>
                  </a:cubicBezTo>
                  <a:lnTo>
                    <a:pt x="8740" y="4403"/>
                  </a:lnTo>
                  <a:cubicBezTo>
                    <a:pt x="8740" y="1968"/>
                    <a:pt x="6805" y="0"/>
                    <a:pt x="43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763960" y="2674797"/>
              <a:ext cx="779121" cy="949194"/>
            </a:xfrm>
            <a:custGeom>
              <a:rect b="b" l="l" r="r" t="t"/>
              <a:pathLst>
                <a:path extrusionOk="0" h="43566" w="35760">
                  <a:moveTo>
                    <a:pt x="17880" y="1"/>
                  </a:moveTo>
                  <a:cubicBezTo>
                    <a:pt x="13811" y="1"/>
                    <a:pt x="4838" y="1635"/>
                    <a:pt x="2403" y="4104"/>
                  </a:cubicBezTo>
                  <a:cubicBezTo>
                    <a:pt x="1" y="6606"/>
                    <a:pt x="6839" y="43565"/>
                    <a:pt x="6839" y="43565"/>
                  </a:cubicBezTo>
                  <a:lnTo>
                    <a:pt x="28922" y="43565"/>
                  </a:lnTo>
                  <a:cubicBezTo>
                    <a:pt x="28922" y="43565"/>
                    <a:pt x="35760" y="6539"/>
                    <a:pt x="33358" y="4104"/>
                  </a:cubicBezTo>
                  <a:cubicBezTo>
                    <a:pt x="30923" y="1635"/>
                    <a:pt x="21983" y="1"/>
                    <a:pt x="1788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418805" y="2762756"/>
              <a:ext cx="358426" cy="915424"/>
            </a:xfrm>
            <a:custGeom>
              <a:rect b="b" l="l" r="r" t="t"/>
              <a:pathLst>
                <a:path extrusionOk="0" h="42016" w="16451">
                  <a:moveTo>
                    <a:pt x="5304" y="0"/>
                  </a:moveTo>
                  <a:lnTo>
                    <a:pt x="1" y="7939"/>
                  </a:lnTo>
                  <a:cubicBezTo>
                    <a:pt x="1" y="7939"/>
                    <a:pt x="6472" y="34525"/>
                    <a:pt x="8507" y="39829"/>
                  </a:cubicBezTo>
                  <a:cubicBezTo>
                    <a:pt x="9171" y="41423"/>
                    <a:pt x="10108" y="42015"/>
                    <a:pt x="11100" y="42015"/>
                  </a:cubicBezTo>
                  <a:cubicBezTo>
                    <a:pt x="13598" y="42015"/>
                    <a:pt x="16451" y="38263"/>
                    <a:pt x="16212" y="37260"/>
                  </a:cubicBezTo>
                  <a:cubicBezTo>
                    <a:pt x="15345" y="33958"/>
                    <a:pt x="7172" y="3436"/>
                    <a:pt x="5304" y="0"/>
                  </a:cubicBezTo>
                  <a:close/>
                </a:path>
              </a:pathLst>
            </a:custGeom>
            <a:solidFill>
              <a:srgbClr val="C775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766436" y="2707392"/>
              <a:ext cx="87019" cy="172601"/>
            </a:xfrm>
            <a:custGeom>
              <a:rect b="b" l="l" r="r" t="t"/>
              <a:pathLst>
                <a:path extrusionOk="0" h="7922" w="3994">
                  <a:moveTo>
                    <a:pt x="3070" y="0"/>
                  </a:moveTo>
                  <a:cubicBezTo>
                    <a:pt x="2650" y="0"/>
                    <a:pt x="0" y="4755"/>
                    <a:pt x="491" y="7011"/>
                  </a:cubicBezTo>
                  <a:cubicBezTo>
                    <a:pt x="633" y="7663"/>
                    <a:pt x="908" y="7922"/>
                    <a:pt x="1220" y="7922"/>
                  </a:cubicBezTo>
                  <a:cubicBezTo>
                    <a:pt x="2008" y="7922"/>
                    <a:pt x="3027" y="6267"/>
                    <a:pt x="2692" y="5143"/>
                  </a:cubicBezTo>
                  <a:cubicBezTo>
                    <a:pt x="2259" y="3542"/>
                    <a:pt x="3993" y="506"/>
                    <a:pt x="3093" y="6"/>
                  </a:cubicBezTo>
                  <a:cubicBezTo>
                    <a:pt x="3086" y="2"/>
                    <a:pt x="3078" y="0"/>
                    <a:pt x="30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593895" y="2578863"/>
              <a:ext cx="396903" cy="1116304"/>
            </a:xfrm>
            <a:custGeom>
              <a:rect b="b" l="l" r="r" t="t"/>
              <a:pathLst>
                <a:path extrusionOk="0" h="51236" w="18217">
                  <a:moveTo>
                    <a:pt x="15115" y="1"/>
                  </a:moveTo>
                  <a:cubicBezTo>
                    <a:pt x="14347" y="535"/>
                    <a:pt x="15248" y="5872"/>
                    <a:pt x="15448" y="6772"/>
                  </a:cubicBezTo>
                  <a:cubicBezTo>
                    <a:pt x="15648" y="7706"/>
                    <a:pt x="13080" y="8407"/>
                    <a:pt x="10445" y="10675"/>
                  </a:cubicBezTo>
                  <a:cubicBezTo>
                    <a:pt x="7743" y="12943"/>
                    <a:pt x="7943" y="14611"/>
                    <a:pt x="8943" y="16279"/>
                  </a:cubicBezTo>
                  <a:cubicBezTo>
                    <a:pt x="8943" y="16279"/>
                    <a:pt x="1205" y="43532"/>
                    <a:pt x="537" y="46801"/>
                  </a:cubicBezTo>
                  <a:cubicBezTo>
                    <a:pt x="0" y="49448"/>
                    <a:pt x="2310" y="51235"/>
                    <a:pt x="4642" y="51235"/>
                  </a:cubicBezTo>
                  <a:cubicBezTo>
                    <a:pt x="6365" y="51235"/>
                    <a:pt x="8101" y="50260"/>
                    <a:pt x="8710" y="47935"/>
                  </a:cubicBezTo>
                  <a:cubicBezTo>
                    <a:pt x="10178" y="42465"/>
                    <a:pt x="12646" y="16613"/>
                    <a:pt x="12646" y="16613"/>
                  </a:cubicBezTo>
                  <a:cubicBezTo>
                    <a:pt x="17316" y="11376"/>
                    <a:pt x="18217" y="7906"/>
                    <a:pt x="17450" y="5872"/>
                  </a:cubicBezTo>
                  <a:cubicBezTo>
                    <a:pt x="16849" y="4371"/>
                    <a:pt x="15115" y="1"/>
                    <a:pt x="15115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5652034" y="2674797"/>
              <a:ext cx="1017498" cy="965905"/>
            </a:xfrm>
            <a:custGeom>
              <a:rect b="b" l="l" r="r" t="t"/>
              <a:pathLst>
                <a:path extrusionOk="0" h="44333" w="46701">
                  <a:moveTo>
                    <a:pt x="17313" y="1"/>
                  </a:moveTo>
                  <a:cubicBezTo>
                    <a:pt x="17313" y="1"/>
                    <a:pt x="9641" y="1502"/>
                    <a:pt x="7039" y="3503"/>
                  </a:cubicBezTo>
                  <a:cubicBezTo>
                    <a:pt x="4471" y="5505"/>
                    <a:pt x="1" y="19015"/>
                    <a:pt x="1" y="19015"/>
                  </a:cubicBezTo>
                  <a:cubicBezTo>
                    <a:pt x="1" y="19015"/>
                    <a:pt x="2169" y="23551"/>
                    <a:pt x="8173" y="24352"/>
                  </a:cubicBezTo>
                  <a:lnTo>
                    <a:pt x="9174" y="44333"/>
                  </a:lnTo>
                  <a:lnTo>
                    <a:pt x="36460" y="44333"/>
                  </a:lnTo>
                  <a:lnTo>
                    <a:pt x="37795" y="24352"/>
                  </a:lnTo>
                  <a:cubicBezTo>
                    <a:pt x="43799" y="23551"/>
                    <a:pt x="46701" y="19015"/>
                    <a:pt x="46701" y="19015"/>
                  </a:cubicBezTo>
                  <a:cubicBezTo>
                    <a:pt x="46701" y="19015"/>
                    <a:pt x="42231" y="5505"/>
                    <a:pt x="39663" y="3503"/>
                  </a:cubicBezTo>
                  <a:cubicBezTo>
                    <a:pt x="37061" y="1502"/>
                    <a:pt x="29389" y="1"/>
                    <a:pt x="29389" y="1"/>
                  </a:cubicBezTo>
                  <a:lnTo>
                    <a:pt x="29389" y="1"/>
                  </a:lnTo>
                  <a:cubicBezTo>
                    <a:pt x="29389" y="1"/>
                    <a:pt x="29455" y="6639"/>
                    <a:pt x="23017" y="6639"/>
                  </a:cubicBezTo>
                  <a:cubicBezTo>
                    <a:pt x="17046" y="6639"/>
                    <a:pt x="17313" y="1"/>
                    <a:pt x="1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011082" y="2667607"/>
              <a:ext cx="297988" cy="167829"/>
            </a:xfrm>
            <a:custGeom>
              <a:rect b="b" l="l" r="r" t="t"/>
              <a:pathLst>
                <a:path extrusionOk="0" h="7703" w="13677">
                  <a:moveTo>
                    <a:pt x="751" y="0"/>
                  </a:moveTo>
                  <a:cubicBezTo>
                    <a:pt x="399" y="0"/>
                    <a:pt x="67" y="94"/>
                    <a:pt x="67" y="298"/>
                  </a:cubicBezTo>
                  <a:cubicBezTo>
                    <a:pt x="67" y="431"/>
                    <a:pt x="0" y="3800"/>
                    <a:pt x="2068" y="5968"/>
                  </a:cubicBezTo>
                  <a:cubicBezTo>
                    <a:pt x="3203" y="7136"/>
                    <a:pt x="4704" y="7703"/>
                    <a:pt x="6538" y="7703"/>
                  </a:cubicBezTo>
                  <a:cubicBezTo>
                    <a:pt x="8573" y="7703"/>
                    <a:pt x="10241" y="7069"/>
                    <a:pt x="11509" y="5835"/>
                  </a:cubicBezTo>
                  <a:cubicBezTo>
                    <a:pt x="13677" y="3667"/>
                    <a:pt x="13677" y="464"/>
                    <a:pt x="13677" y="331"/>
                  </a:cubicBezTo>
                  <a:cubicBezTo>
                    <a:pt x="13677" y="131"/>
                    <a:pt x="13302" y="31"/>
                    <a:pt x="12926" y="31"/>
                  </a:cubicBezTo>
                  <a:cubicBezTo>
                    <a:pt x="12551" y="31"/>
                    <a:pt x="12176" y="131"/>
                    <a:pt x="12176" y="331"/>
                  </a:cubicBezTo>
                  <a:cubicBezTo>
                    <a:pt x="12176" y="598"/>
                    <a:pt x="12142" y="6202"/>
                    <a:pt x="6538" y="6202"/>
                  </a:cubicBezTo>
                  <a:cubicBezTo>
                    <a:pt x="5137" y="6202"/>
                    <a:pt x="4003" y="5768"/>
                    <a:pt x="3169" y="4934"/>
                  </a:cubicBezTo>
                  <a:cubicBezTo>
                    <a:pt x="1501" y="3200"/>
                    <a:pt x="1568" y="364"/>
                    <a:pt x="1568" y="331"/>
                  </a:cubicBezTo>
                  <a:cubicBezTo>
                    <a:pt x="1568" y="119"/>
                    <a:pt x="1147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5908590" y="2017795"/>
              <a:ext cx="484794" cy="569068"/>
            </a:xfrm>
            <a:custGeom>
              <a:rect b="b" l="l" r="r" t="t"/>
              <a:pathLst>
                <a:path extrusionOk="0" h="26119" w="22251">
                  <a:moveTo>
                    <a:pt x="11109" y="0"/>
                  </a:moveTo>
                  <a:cubicBezTo>
                    <a:pt x="4938" y="0"/>
                    <a:pt x="1" y="5004"/>
                    <a:pt x="1" y="11141"/>
                  </a:cubicBezTo>
                  <a:lnTo>
                    <a:pt x="1" y="14977"/>
                  </a:lnTo>
                  <a:cubicBezTo>
                    <a:pt x="1" y="21149"/>
                    <a:pt x="5005" y="26119"/>
                    <a:pt x="11109" y="26119"/>
                  </a:cubicBezTo>
                  <a:cubicBezTo>
                    <a:pt x="17280" y="26119"/>
                    <a:pt x="22250" y="21115"/>
                    <a:pt x="22250" y="14977"/>
                  </a:cubicBezTo>
                  <a:lnTo>
                    <a:pt x="22250" y="11141"/>
                  </a:lnTo>
                  <a:cubicBezTo>
                    <a:pt x="22250" y="4970"/>
                    <a:pt x="17247" y="0"/>
                    <a:pt x="11109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5880985" y="1978903"/>
              <a:ext cx="537824" cy="398646"/>
            </a:xfrm>
            <a:custGeom>
              <a:rect b="b" l="l" r="r" t="t"/>
              <a:pathLst>
                <a:path extrusionOk="0" h="18297" w="24685">
                  <a:moveTo>
                    <a:pt x="11585" y="1"/>
                  </a:moveTo>
                  <a:cubicBezTo>
                    <a:pt x="10863" y="1"/>
                    <a:pt x="10122" y="76"/>
                    <a:pt x="9374" y="251"/>
                  </a:cubicBezTo>
                  <a:cubicBezTo>
                    <a:pt x="2936" y="1785"/>
                    <a:pt x="0" y="5888"/>
                    <a:pt x="367" y="16996"/>
                  </a:cubicBezTo>
                  <a:lnTo>
                    <a:pt x="768" y="18297"/>
                  </a:lnTo>
                  <a:cubicBezTo>
                    <a:pt x="768" y="18297"/>
                    <a:pt x="3169" y="16029"/>
                    <a:pt x="3103" y="9090"/>
                  </a:cubicBezTo>
                  <a:lnTo>
                    <a:pt x="3103" y="9090"/>
                  </a:lnTo>
                  <a:cubicBezTo>
                    <a:pt x="3103" y="9090"/>
                    <a:pt x="4997" y="9587"/>
                    <a:pt x="7741" y="9587"/>
                  </a:cubicBezTo>
                  <a:cubicBezTo>
                    <a:pt x="10902" y="9587"/>
                    <a:pt x="15192" y="8928"/>
                    <a:pt x="19014" y="6088"/>
                  </a:cubicBezTo>
                  <a:cubicBezTo>
                    <a:pt x="19014" y="6088"/>
                    <a:pt x="19648" y="10425"/>
                    <a:pt x="22383" y="11625"/>
                  </a:cubicBezTo>
                  <a:cubicBezTo>
                    <a:pt x="22383" y="11625"/>
                    <a:pt x="22216" y="17430"/>
                    <a:pt x="23484" y="17563"/>
                  </a:cubicBezTo>
                  <a:cubicBezTo>
                    <a:pt x="23484" y="17563"/>
                    <a:pt x="24685" y="17463"/>
                    <a:pt x="24685" y="15728"/>
                  </a:cubicBezTo>
                  <a:lnTo>
                    <a:pt x="24685" y="7322"/>
                  </a:lnTo>
                  <a:cubicBezTo>
                    <a:pt x="24685" y="4331"/>
                    <a:pt x="22297" y="2896"/>
                    <a:pt x="20457" y="2896"/>
                  </a:cubicBezTo>
                  <a:cubicBezTo>
                    <a:pt x="20245" y="2896"/>
                    <a:pt x="20041" y="2915"/>
                    <a:pt x="19848" y="2953"/>
                  </a:cubicBezTo>
                  <a:cubicBezTo>
                    <a:pt x="19848" y="2953"/>
                    <a:pt x="16102" y="1"/>
                    <a:pt x="11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6354857" y="2322154"/>
              <a:ext cx="126476" cy="110920"/>
            </a:xfrm>
            <a:custGeom>
              <a:rect b="b" l="l" r="r" t="t"/>
              <a:pathLst>
                <a:path extrusionOk="0" h="5091" w="5805">
                  <a:moveTo>
                    <a:pt x="2907" y="1"/>
                  </a:moveTo>
                  <a:cubicBezTo>
                    <a:pt x="1952" y="1"/>
                    <a:pt x="1038" y="553"/>
                    <a:pt x="601" y="1475"/>
                  </a:cubicBezTo>
                  <a:cubicBezTo>
                    <a:pt x="0" y="2743"/>
                    <a:pt x="534" y="4244"/>
                    <a:pt x="1802" y="4845"/>
                  </a:cubicBezTo>
                  <a:cubicBezTo>
                    <a:pt x="2164" y="5012"/>
                    <a:pt x="2541" y="5091"/>
                    <a:pt x="2911" y="5091"/>
                  </a:cubicBezTo>
                  <a:cubicBezTo>
                    <a:pt x="3868" y="5091"/>
                    <a:pt x="4771" y="4558"/>
                    <a:pt x="5204" y="3644"/>
                  </a:cubicBezTo>
                  <a:cubicBezTo>
                    <a:pt x="5804" y="2376"/>
                    <a:pt x="5237" y="842"/>
                    <a:pt x="3970" y="241"/>
                  </a:cubicBezTo>
                  <a:cubicBezTo>
                    <a:pt x="3625" y="78"/>
                    <a:pt x="3263" y="1"/>
                    <a:pt x="2907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5821394" y="2322764"/>
              <a:ext cx="126476" cy="110593"/>
            </a:xfrm>
            <a:custGeom>
              <a:rect b="b" l="l" r="r" t="t"/>
              <a:pathLst>
                <a:path extrusionOk="0" h="5076" w="5805">
                  <a:moveTo>
                    <a:pt x="2923" y="0"/>
                  </a:moveTo>
                  <a:cubicBezTo>
                    <a:pt x="2559" y="0"/>
                    <a:pt x="2188" y="79"/>
                    <a:pt x="1835" y="247"/>
                  </a:cubicBezTo>
                  <a:cubicBezTo>
                    <a:pt x="534" y="814"/>
                    <a:pt x="0" y="2348"/>
                    <a:pt x="601" y="3616"/>
                  </a:cubicBezTo>
                  <a:cubicBezTo>
                    <a:pt x="1039" y="4541"/>
                    <a:pt x="1958" y="5076"/>
                    <a:pt x="2915" y="5076"/>
                  </a:cubicBezTo>
                  <a:cubicBezTo>
                    <a:pt x="3269" y="5076"/>
                    <a:pt x="3628" y="5003"/>
                    <a:pt x="3970" y="4850"/>
                  </a:cubicBezTo>
                  <a:cubicBezTo>
                    <a:pt x="5271" y="4249"/>
                    <a:pt x="5804" y="2715"/>
                    <a:pt x="5204" y="1447"/>
                  </a:cubicBezTo>
                  <a:cubicBezTo>
                    <a:pt x="4771" y="533"/>
                    <a:pt x="3868" y="0"/>
                    <a:pt x="2923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505225" y="3105790"/>
              <a:ext cx="1117176" cy="592141"/>
            </a:xfrm>
            <a:custGeom>
              <a:rect b="b" l="l" r="r" t="t"/>
              <a:pathLst>
                <a:path extrusionOk="0" h="27178" w="51276">
                  <a:moveTo>
                    <a:pt x="7206" y="1"/>
                  </a:moveTo>
                  <a:cubicBezTo>
                    <a:pt x="5772" y="5171"/>
                    <a:pt x="3336" y="14111"/>
                    <a:pt x="2002" y="19014"/>
                  </a:cubicBezTo>
                  <a:cubicBezTo>
                    <a:pt x="1368" y="21349"/>
                    <a:pt x="1" y="26286"/>
                    <a:pt x="6839" y="26453"/>
                  </a:cubicBezTo>
                  <a:cubicBezTo>
                    <a:pt x="17380" y="26753"/>
                    <a:pt x="32691" y="26753"/>
                    <a:pt x="32691" y="26753"/>
                  </a:cubicBezTo>
                  <a:cubicBezTo>
                    <a:pt x="33641" y="27055"/>
                    <a:pt x="34542" y="27177"/>
                    <a:pt x="35382" y="27177"/>
                  </a:cubicBezTo>
                  <a:cubicBezTo>
                    <a:pt x="38819" y="27177"/>
                    <a:pt x="41234" y="25127"/>
                    <a:pt x="41797" y="24885"/>
                  </a:cubicBezTo>
                  <a:cubicBezTo>
                    <a:pt x="41892" y="24847"/>
                    <a:pt x="42015" y="24829"/>
                    <a:pt x="42163" y="24829"/>
                  </a:cubicBezTo>
                  <a:cubicBezTo>
                    <a:pt x="43168" y="24829"/>
                    <a:pt x="45285" y="25642"/>
                    <a:pt x="46767" y="26253"/>
                  </a:cubicBezTo>
                  <a:cubicBezTo>
                    <a:pt x="48034" y="26818"/>
                    <a:pt x="49426" y="27007"/>
                    <a:pt x="50298" y="27007"/>
                  </a:cubicBezTo>
                  <a:cubicBezTo>
                    <a:pt x="50919" y="27007"/>
                    <a:pt x="51276" y="26911"/>
                    <a:pt x="51137" y="26787"/>
                  </a:cubicBezTo>
                  <a:cubicBezTo>
                    <a:pt x="50804" y="26520"/>
                    <a:pt x="44199" y="22617"/>
                    <a:pt x="41497" y="21550"/>
                  </a:cubicBezTo>
                  <a:cubicBezTo>
                    <a:pt x="41163" y="21416"/>
                    <a:pt x="40930" y="21349"/>
                    <a:pt x="40730" y="21283"/>
                  </a:cubicBezTo>
                  <a:cubicBezTo>
                    <a:pt x="40620" y="21260"/>
                    <a:pt x="40491" y="21249"/>
                    <a:pt x="40345" y="21249"/>
                  </a:cubicBezTo>
                  <a:cubicBezTo>
                    <a:pt x="38146" y="21249"/>
                    <a:pt x="32190" y="23684"/>
                    <a:pt x="32190" y="23684"/>
                  </a:cubicBezTo>
                  <a:lnTo>
                    <a:pt x="17613" y="19848"/>
                  </a:lnTo>
                  <a:lnTo>
                    <a:pt x="11209" y="18114"/>
                  </a:lnTo>
                  <a:cubicBezTo>
                    <a:pt x="11676" y="16046"/>
                    <a:pt x="13410" y="9541"/>
                    <a:pt x="14745" y="4571"/>
                  </a:cubicBezTo>
                  <a:cubicBezTo>
                    <a:pt x="10375" y="3937"/>
                    <a:pt x="8073" y="1335"/>
                    <a:pt x="7206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8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/>
              <a:t>¿PREGUNTAS?</a:t>
            </a:r>
            <a:endParaRPr/>
          </a:p>
        </p:txBody>
      </p:sp>
      <p:sp>
        <p:nvSpPr>
          <p:cNvPr id="461" name="Google Shape;461;p8"/>
          <p:cNvSpPr/>
          <p:nvPr/>
        </p:nvSpPr>
        <p:spPr>
          <a:xfrm>
            <a:off x="415300" y="3926525"/>
            <a:ext cx="8313394" cy="28150"/>
          </a:xfrm>
          <a:custGeom>
            <a:rect b="b" l="l" r="r" t="t"/>
            <a:pathLst>
              <a:path extrusionOk="0" h="1126" w="274596">
                <a:moveTo>
                  <a:pt x="578" y="1"/>
                </a:moveTo>
                <a:cubicBezTo>
                  <a:pt x="244" y="1"/>
                  <a:pt x="1" y="274"/>
                  <a:pt x="1" y="578"/>
                </a:cubicBezTo>
                <a:cubicBezTo>
                  <a:pt x="1" y="882"/>
                  <a:pt x="244" y="1125"/>
                  <a:pt x="578" y="1125"/>
                </a:cubicBezTo>
                <a:lnTo>
                  <a:pt x="274018" y="1125"/>
                </a:lnTo>
                <a:cubicBezTo>
                  <a:pt x="274322" y="1125"/>
                  <a:pt x="274596" y="913"/>
                  <a:pt x="274596" y="578"/>
                </a:cubicBezTo>
                <a:cubicBezTo>
                  <a:pt x="274596" y="274"/>
                  <a:pt x="274322" y="1"/>
                  <a:pt x="2740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p8"/>
          <p:cNvGrpSpPr/>
          <p:nvPr/>
        </p:nvGrpSpPr>
        <p:grpSpPr>
          <a:xfrm>
            <a:off x="7195910" y="2272787"/>
            <a:ext cx="1040571" cy="1655222"/>
            <a:chOff x="7376175" y="2192774"/>
            <a:chExt cx="1089945" cy="1733761"/>
          </a:xfrm>
        </p:grpSpPr>
        <p:sp>
          <p:nvSpPr>
            <p:cNvPr id="463" name="Google Shape;463;p8"/>
            <p:cNvSpPr/>
            <p:nvPr/>
          </p:nvSpPr>
          <p:spPr>
            <a:xfrm>
              <a:off x="7534213" y="3758948"/>
              <a:ext cx="671845" cy="167587"/>
            </a:xfrm>
            <a:custGeom>
              <a:rect b="b" l="l" r="r" t="t"/>
              <a:pathLst>
                <a:path extrusionOk="0" h="9637" w="38634">
                  <a:moveTo>
                    <a:pt x="1186" y="1"/>
                  </a:moveTo>
                  <a:lnTo>
                    <a:pt x="0" y="9636"/>
                  </a:lnTo>
                  <a:lnTo>
                    <a:pt x="38633" y="9636"/>
                  </a:lnTo>
                  <a:lnTo>
                    <a:pt x="37083" y="1"/>
                  </a:lnTo>
                  <a:cubicBezTo>
                    <a:pt x="32027" y="781"/>
                    <a:pt x="26353" y="1041"/>
                    <a:pt x="21035" y="1041"/>
                  </a:cubicBezTo>
                  <a:cubicBezTo>
                    <a:pt x="10399" y="1041"/>
                    <a:pt x="1186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7549012" y="2192774"/>
              <a:ext cx="634318" cy="572757"/>
            </a:xfrm>
            <a:custGeom>
              <a:rect b="b" l="l" r="r" t="t"/>
              <a:pathLst>
                <a:path extrusionOk="0" h="32936" w="36476">
                  <a:moveTo>
                    <a:pt x="18495" y="1"/>
                  </a:moveTo>
                  <a:cubicBezTo>
                    <a:pt x="15845" y="1"/>
                    <a:pt x="12510" y="731"/>
                    <a:pt x="8846" y="3224"/>
                  </a:cubicBezTo>
                  <a:cubicBezTo>
                    <a:pt x="0" y="9212"/>
                    <a:pt x="1672" y="29485"/>
                    <a:pt x="1672" y="29485"/>
                  </a:cubicBezTo>
                  <a:cubicBezTo>
                    <a:pt x="1672" y="29485"/>
                    <a:pt x="8223" y="32935"/>
                    <a:pt x="16873" y="32935"/>
                  </a:cubicBezTo>
                  <a:cubicBezTo>
                    <a:pt x="18101" y="32935"/>
                    <a:pt x="19370" y="32866"/>
                    <a:pt x="20670" y="32707"/>
                  </a:cubicBezTo>
                  <a:cubicBezTo>
                    <a:pt x="31095" y="31400"/>
                    <a:pt x="31977" y="31036"/>
                    <a:pt x="31977" y="31036"/>
                  </a:cubicBezTo>
                  <a:lnTo>
                    <a:pt x="31521" y="13923"/>
                  </a:lnTo>
                  <a:cubicBezTo>
                    <a:pt x="31521" y="13923"/>
                    <a:pt x="36475" y="2920"/>
                    <a:pt x="24621" y="1461"/>
                  </a:cubicBezTo>
                  <a:cubicBezTo>
                    <a:pt x="24621" y="1461"/>
                    <a:pt x="22243" y="1"/>
                    <a:pt x="18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7544247" y="2790321"/>
              <a:ext cx="639082" cy="1011872"/>
            </a:xfrm>
            <a:custGeom>
              <a:rect b="b" l="l" r="r" t="t"/>
              <a:pathLst>
                <a:path extrusionOk="0" h="58187" w="36750">
                  <a:moveTo>
                    <a:pt x="20125" y="0"/>
                  </a:moveTo>
                  <a:cubicBezTo>
                    <a:pt x="10507" y="0"/>
                    <a:pt x="5958" y="1142"/>
                    <a:pt x="5958" y="1142"/>
                  </a:cubicBezTo>
                  <a:lnTo>
                    <a:pt x="1" y="57070"/>
                  </a:lnTo>
                  <a:cubicBezTo>
                    <a:pt x="7406" y="57890"/>
                    <a:pt x="13519" y="58187"/>
                    <a:pt x="18490" y="58187"/>
                  </a:cubicBezTo>
                  <a:cubicBezTo>
                    <a:pt x="31577" y="58187"/>
                    <a:pt x="36749" y="56127"/>
                    <a:pt x="36749" y="56127"/>
                  </a:cubicBezTo>
                  <a:lnTo>
                    <a:pt x="31157" y="443"/>
                  </a:lnTo>
                  <a:cubicBezTo>
                    <a:pt x="26929" y="122"/>
                    <a:pt x="23258" y="0"/>
                    <a:pt x="20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752507" y="2576531"/>
              <a:ext cx="265371" cy="494450"/>
            </a:xfrm>
            <a:custGeom>
              <a:rect b="b" l="l" r="r" t="t"/>
              <a:pathLst>
                <a:path extrusionOk="0" h="28433" w="15260">
                  <a:moveTo>
                    <a:pt x="3679" y="1"/>
                  </a:moveTo>
                  <a:lnTo>
                    <a:pt x="2645" y="11825"/>
                  </a:lnTo>
                  <a:lnTo>
                    <a:pt x="1" y="12645"/>
                  </a:lnTo>
                  <a:cubicBezTo>
                    <a:pt x="1" y="12645"/>
                    <a:pt x="7276" y="28433"/>
                    <a:pt x="10374" y="28433"/>
                  </a:cubicBezTo>
                  <a:cubicBezTo>
                    <a:pt x="10423" y="28433"/>
                    <a:pt x="10471" y="28429"/>
                    <a:pt x="10518" y="28421"/>
                  </a:cubicBezTo>
                  <a:cubicBezTo>
                    <a:pt x="13497" y="27874"/>
                    <a:pt x="15259" y="12463"/>
                    <a:pt x="15259" y="12463"/>
                  </a:cubicBezTo>
                  <a:lnTo>
                    <a:pt x="12372" y="11886"/>
                  </a:lnTo>
                  <a:lnTo>
                    <a:pt x="11004" y="2737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7735065" y="2341857"/>
              <a:ext cx="394336" cy="370077"/>
            </a:xfrm>
            <a:custGeom>
              <a:rect b="b" l="l" r="r" t="t"/>
              <a:pathLst>
                <a:path extrusionOk="0" h="21281" w="22676">
                  <a:moveTo>
                    <a:pt x="17904" y="0"/>
                  </a:moveTo>
                  <a:cubicBezTo>
                    <a:pt x="17904" y="1"/>
                    <a:pt x="15129" y="3844"/>
                    <a:pt x="8974" y="3844"/>
                  </a:cubicBezTo>
                  <a:cubicBezTo>
                    <a:pt x="8403" y="3844"/>
                    <a:pt x="7803" y="3811"/>
                    <a:pt x="7174" y="3739"/>
                  </a:cubicBezTo>
                  <a:lnTo>
                    <a:pt x="7174" y="3739"/>
                  </a:lnTo>
                  <a:cubicBezTo>
                    <a:pt x="7174" y="3739"/>
                    <a:pt x="9150" y="9666"/>
                    <a:pt x="4530" y="12645"/>
                  </a:cubicBezTo>
                  <a:cubicBezTo>
                    <a:pt x="4062" y="12060"/>
                    <a:pt x="3370" y="11701"/>
                    <a:pt x="2561" y="11701"/>
                  </a:cubicBezTo>
                  <a:cubicBezTo>
                    <a:pt x="2529" y="11701"/>
                    <a:pt x="2496" y="11701"/>
                    <a:pt x="2463" y="11703"/>
                  </a:cubicBezTo>
                  <a:cubicBezTo>
                    <a:pt x="1095" y="11794"/>
                    <a:pt x="1" y="12918"/>
                    <a:pt x="62" y="14286"/>
                  </a:cubicBezTo>
                  <a:cubicBezTo>
                    <a:pt x="122" y="15635"/>
                    <a:pt x="1245" y="16688"/>
                    <a:pt x="2617" y="16688"/>
                  </a:cubicBezTo>
                  <a:cubicBezTo>
                    <a:pt x="2637" y="16688"/>
                    <a:pt x="2656" y="16688"/>
                    <a:pt x="2676" y="16687"/>
                  </a:cubicBezTo>
                  <a:cubicBezTo>
                    <a:pt x="3132" y="16687"/>
                    <a:pt x="3496" y="16535"/>
                    <a:pt x="3831" y="16353"/>
                  </a:cubicBezTo>
                  <a:lnTo>
                    <a:pt x="3952" y="18998"/>
                  </a:lnTo>
                  <a:cubicBezTo>
                    <a:pt x="3952" y="18998"/>
                    <a:pt x="8040" y="21280"/>
                    <a:pt x="12213" y="21280"/>
                  </a:cubicBezTo>
                  <a:cubicBezTo>
                    <a:pt x="13614" y="21280"/>
                    <a:pt x="15024" y="21023"/>
                    <a:pt x="16293" y="20335"/>
                  </a:cubicBezTo>
                  <a:cubicBezTo>
                    <a:pt x="22676" y="16292"/>
                    <a:pt x="19332" y="2462"/>
                    <a:pt x="1790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7987721" y="2800129"/>
              <a:ext cx="478399" cy="902176"/>
            </a:xfrm>
            <a:custGeom>
              <a:rect b="b" l="l" r="r" t="t"/>
              <a:pathLst>
                <a:path extrusionOk="0" h="51879" w="27510">
                  <a:moveTo>
                    <a:pt x="5655" y="0"/>
                  </a:moveTo>
                  <a:cubicBezTo>
                    <a:pt x="5655" y="1"/>
                    <a:pt x="6414" y="10852"/>
                    <a:pt x="7174" y="15563"/>
                  </a:cubicBezTo>
                  <a:cubicBezTo>
                    <a:pt x="11430" y="20791"/>
                    <a:pt x="15837" y="23587"/>
                    <a:pt x="15533" y="25654"/>
                  </a:cubicBezTo>
                  <a:cubicBezTo>
                    <a:pt x="14743" y="30882"/>
                    <a:pt x="11946" y="47357"/>
                    <a:pt x="11946" y="47357"/>
                  </a:cubicBezTo>
                  <a:cubicBezTo>
                    <a:pt x="11946" y="47357"/>
                    <a:pt x="9407" y="44360"/>
                    <a:pt x="6134" y="44360"/>
                  </a:cubicBezTo>
                  <a:cubicBezTo>
                    <a:pt x="5635" y="44360"/>
                    <a:pt x="5118" y="44430"/>
                    <a:pt x="4591" y="44591"/>
                  </a:cubicBezTo>
                  <a:cubicBezTo>
                    <a:pt x="639" y="45837"/>
                    <a:pt x="305" y="46749"/>
                    <a:pt x="1126" y="47448"/>
                  </a:cubicBezTo>
                  <a:cubicBezTo>
                    <a:pt x="1126" y="47448"/>
                    <a:pt x="1" y="48116"/>
                    <a:pt x="548" y="48876"/>
                  </a:cubicBezTo>
                  <a:cubicBezTo>
                    <a:pt x="680" y="49059"/>
                    <a:pt x="1001" y="49119"/>
                    <a:pt x="1370" y="49119"/>
                  </a:cubicBezTo>
                  <a:cubicBezTo>
                    <a:pt x="2108" y="49119"/>
                    <a:pt x="3040" y="48876"/>
                    <a:pt x="3040" y="48876"/>
                  </a:cubicBezTo>
                  <a:lnTo>
                    <a:pt x="3040" y="48876"/>
                  </a:lnTo>
                  <a:cubicBezTo>
                    <a:pt x="3040" y="48876"/>
                    <a:pt x="1065" y="50670"/>
                    <a:pt x="2037" y="51338"/>
                  </a:cubicBezTo>
                  <a:cubicBezTo>
                    <a:pt x="2156" y="51418"/>
                    <a:pt x="2295" y="51453"/>
                    <a:pt x="2451" y="51453"/>
                  </a:cubicBezTo>
                  <a:cubicBezTo>
                    <a:pt x="3538" y="51453"/>
                    <a:pt x="5425" y="49753"/>
                    <a:pt x="6536" y="49753"/>
                  </a:cubicBezTo>
                  <a:cubicBezTo>
                    <a:pt x="6657" y="49753"/>
                    <a:pt x="6770" y="49773"/>
                    <a:pt x="6870" y="49819"/>
                  </a:cubicBezTo>
                  <a:cubicBezTo>
                    <a:pt x="7616" y="50201"/>
                    <a:pt x="9109" y="51879"/>
                    <a:pt x="10960" y="51879"/>
                  </a:cubicBezTo>
                  <a:cubicBezTo>
                    <a:pt x="11902" y="51879"/>
                    <a:pt x="12937" y="51444"/>
                    <a:pt x="14013" y="50183"/>
                  </a:cubicBezTo>
                  <a:cubicBezTo>
                    <a:pt x="14013" y="50183"/>
                    <a:pt x="25260" y="37721"/>
                    <a:pt x="26749" y="26414"/>
                  </a:cubicBezTo>
                  <a:cubicBezTo>
                    <a:pt x="27509" y="20791"/>
                    <a:pt x="17630" y="3952"/>
                    <a:pt x="5655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7376175" y="2809554"/>
              <a:ext cx="828825" cy="826581"/>
            </a:xfrm>
            <a:custGeom>
              <a:rect b="b" l="l" r="r" t="t"/>
              <a:pathLst>
                <a:path extrusionOk="0" h="47532" w="47661">
                  <a:moveTo>
                    <a:pt x="14796" y="0"/>
                  </a:moveTo>
                  <a:cubicBezTo>
                    <a:pt x="9125" y="0"/>
                    <a:pt x="4313" y="6416"/>
                    <a:pt x="2128" y="18364"/>
                  </a:cubicBezTo>
                  <a:cubicBezTo>
                    <a:pt x="91" y="29519"/>
                    <a:pt x="0" y="45264"/>
                    <a:pt x="9757" y="47301"/>
                  </a:cubicBezTo>
                  <a:cubicBezTo>
                    <a:pt x="10492" y="47458"/>
                    <a:pt x="11242" y="47531"/>
                    <a:pt x="12000" y="47531"/>
                  </a:cubicBezTo>
                  <a:cubicBezTo>
                    <a:pt x="21337" y="47531"/>
                    <a:pt x="31946" y="36480"/>
                    <a:pt x="31946" y="36480"/>
                  </a:cubicBezTo>
                  <a:cubicBezTo>
                    <a:pt x="35475" y="37317"/>
                    <a:pt x="38344" y="37609"/>
                    <a:pt x="40536" y="37609"/>
                  </a:cubicBezTo>
                  <a:cubicBezTo>
                    <a:pt x="43517" y="37609"/>
                    <a:pt x="45247" y="37070"/>
                    <a:pt x="45685" y="36632"/>
                  </a:cubicBezTo>
                  <a:cubicBezTo>
                    <a:pt x="46384" y="35903"/>
                    <a:pt x="44925" y="35143"/>
                    <a:pt x="44925" y="35143"/>
                  </a:cubicBezTo>
                  <a:cubicBezTo>
                    <a:pt x="46171" y="34899"/>
                    <a:pt x="47661" y="34322"/>
                    <a:pt x="47661" y="32924"/>
                  </a:cubicBezTo>
                  <a:cubicBezTo>
                    <a:pt x="47661" y="32563"/>
                    <a:pt x="47185" y="32459"/>
                    <a:pt x="46637" y="32459"/>
                  </a:cubicBezTo>
                  <a:cubicBezTo>
                    <a:pt x="45893" y="32459"/>
                    <a:pt x="45016" y="32650"/>
                    <a:pt x="45016" y="32650"/>
                  </a:cubicBezTo>
                  <a:cubicBezTo>
                    <a:pt x="47228" y="31684"/>
                    <a:pt x="47186" y="29974"/>
                    <a:pt x="45903" y="29974"/>
                  </a:cubicBezTo>
                  <a:cubicBezTo>
                    <a:pt x="45652" y="29974"/>
                    <a:pt x="45354" y="30039"/>
                    <a:pt x="45016" y="30188"/>
                  </a:cubicBezTo>
                  <a:cubicBezTo>
                    <a:pt x="43742" y="30759"/>
                    <a:pt x="41063" y="31413"/>
                    <a:pt x="38939" y="31413"/>
                  </a:cubicBezTo>
                  <a:cubicBezTo>
                    <a:pt x="37668" y="31413"/>
                    <a:pt x="36596" y="31179"/>
                    <a:pt x="36141" y="30553"/>
                  </a:cubicBezTo>
                  <a:cubicBezTo>
                    <a:pt x="34925" y="28851"/>
                    <a:pt x="40092" y="26146"/>
                    <a:pt x="37478" y="25568"/>
                  </a:cubicBezTo>
                  <a:cubicBezTo>
                    <a:pt x="37382" y="25548"/>
                    <a:pt x="37283" y="25538"/>
                    <a:pt x="37184" y="25538"/>
                  </a:cubicBezTo>
                  <a:cubicBezTo>
                    <a:pt x="34578" y="25538"/>
                    <a:pt x="30913" y="32164"/>
                    <a:pt x="30913" y="32164"/>
                  </a:cubicBezTo>
                  <a:cubicBezTo>
                    <a:pt x="30913" y="32164"/>
                    <a:pt x="19367" y="35985"/>
                    <a:pt x="15413" y="35985"/>
                  </a:cubicBezTo>
                  <a:cubicBezTo>
                    <a:pt x="14609" y="35985"/>
                    <a:pt x="14119" y="35827"/>
                    <a:pt x="14104" y="35447"/>
                  </a:cubicBezTo>
                  <a:cubicBezTo>
                    <a:pt x="13952" y="29580"/>
                    <a:pt x="15867" y="21708"/>
                    <a:pt x="17295" y="14595"/>
                  </a:cubicBezTo>
                  <a:cubicBezTo>
                    <a:pt x="18602" y="8212"/>
                    <a:pt x="19241" y="340"/>
                    <a:pt x="15532" y="36"/>
                  </a:cubicBezTo>
                  <a:cubicBezTo>
                    <a:pt x="15285" y="12"/>
                    <a:pt x="15040" y="0"/>
                    <a:pt x="14796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0" name="Google Shape;4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031" y="4290852"/>
            <a:ext cx="1541926" cy="5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64e14a1d8_12_0"/>
          <p:cNvSpPr txBox="1"/>
          <p:nvPr/>
        </p:nvSpPr>
        <p:spPr>
          <a:xfrm>
            <a:off x="330525" y="961250"/>
            <a:ext cx="1599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 ambiental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476" name="Google Shape;476;g1464e14a1d8_12_0"/>
          <p:cNvCxnSpPr>
            <a:stCxn id="475" idx="3"/>
          </p:cNvCxnSpPr>
          <p:nvPr/>
        </p:nvCxnSpPr>
        <p:spPr>
          <a:xfrm flipH="1" rot="10800000">
            <a:off x="1929525" y="671150"/>
            <a:ext cx="1202700" cy="4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g1464e14a1d8_12_0"/>
          <p:cNvSpPr txBox="1"/>
          <p:nvPr/>
        </p:nvSpPr>
        <p:spPr>
          <a:xfrm>
            <a:off x="3132225" y="180700"/>
            <a:ext cx="15990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Baloo 2"/>
                <a:ea typeface="Baloo 2"/>
                <a:cs typeface="Baloo 2"/>
                <a:sym typeface="Baloo 2"/>
              </a:rPr>
              <a:t>Análisis</a:t>
            </a:r>
            <a:r>
              <a:rPr lang="es-MX" sz="1200">
                <a:latin typeface="Baloo 2"/>
                <a:ea typeface="Baloo 2"/>
                <a:cs typeface="Baloo 2"/>
                <a:sym typeface="Baloo 2"/>
              </a:rPr>
              <a:t> del impacto del proyecto sobre el medio ambiente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78" name="Google Shape;478;g1464e14a1d8_12_0"/>
          <p:cNvSpPr txBox="1"/>
          <p:nvPr/>
        </p:nvSpPr>
        <p:spPr>
          <a:xfrm>
            <a:off x="3132225" y="1557075"/>
            <a:ext cx="15990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Baloo 2"/>
                <a:ea typeface="Baloo 2"/>
                <a:cs typeface="Baloo 2"/>
                <a:sym typeface="Baloo 2"/>
              </a:rPr>
              <a:t>Análisis de alternativas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479" name="Google Shape;479;g1464e14a1d8_12_0"/>
          <p:cNvCxnSpPr>
            <a:stCxn id="475" idx="3"/>
            <a:endCxn id="478" idx="1"/>
          </p:cNvCxnSpPr>
          <p:nvPr/>
        </p:nvCxnSpPr>
        <p:spPr>
          <a:xfrm>
            <a:off x="1929525" y="1161350"/>
            <a:ext cx="1202700" cy="67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g1464e14a1d8_12_0"/>
          <p:cNvSpPr txBox="1"/>
          <p:nvPr/>
        </p:nvSpPr>
        <p:spPr>
          <a:xfrm>
            <a:off x="5261775" y="109950"/>
            <a:ext cx="3551700" cy="1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Baloo 2"/>
              <a:buChar char="●"/>
            </a:pPr>
            <a:r>
              <a:rPr lang="es-MX" sz="1100">
                <a:latin typeface="Baloo 2"/>
                <a:ea typeface="Baloo 2"/>
                <a:cs typeface="Baloo 2"/>
                <a:sym typeface="Baloo 2"/>
              </a:rPr>
              <a:t>Alta contaminación debido a la transmisión de datos por internet.</a:t>
            </a:r>
            <a:endParaRPr sz="1100"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Baloo 2"/>
              <a:buChar char="●"/>
            </a:pPr>
            <a:r>
              <a:rPr lang="es-MX" sz="1100">
                <a:latin typeface="Baloo 2"/>
                <a:ea typeface="Baloo 2"/>
                <a:cs typeface="Baloo 2"/>
                <a:sym typeface="Baloo 2"/>
              </a:rPr>
              <a:t>Alta utilización energética por los dispositivos móviles.</a:t>
            </a:r>
            <a:endParaRPr sz="1100"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Baloo 2"/>
              <a:buChar char="●"/>
            </a:pPr>
            <a:r>
              <a:rPr lang="es-MX" sz="1100">
                <a:latin typeface="Baloo 2"/>
                <a:ea typeface="Baloo 2"/>
                <a:cs typeface="Baloo 2"/>
                <a:sym typeface="Baloo 2"/>
              </a:rPr>
              <a:t>Aumento del efecto invernadero debido al mantenimiento y refrigeración de servidores.</a:t>
            </a:r>
            <a:endParaRPr sz="1100"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481" name="Google Shape;481;g1464e14a1d8_12_0"/>
          <p:cNvCxnSpPr>
            <a:endCxn id="480" idx="1"/>
          </p:cNvCxnSpPr>
          <p:nvPr/>
        </p:nvCxnSpPr>
        <p:spPr>
          <a:xfrm>
            <a:off x="4752375" y="559050"/>
            <a:ext cx="509400" cy="15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g1464e14a1d8_12_0"/>
          <p:cNvSpPr txBox="1"/>
          <p:nvPr/>
        </p:nvSpPr>
        <p:spPr>
          <a:xfrm>
            <a:off x="5261775" y="1557075"/>
            <a:ext cx="3551700" cy="103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Baloo 2"/>
              <a:buChar char="●"/>
            </a:pPr>
            <a:r>
              <a:rPr lang="es-MX" sz="110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Las aplicaciones móviles sencillas tienen consecuencias muy positivas en el impacto medioambiental.</a:t>
            </a:r>
            <a:endParaRPr sz="1100">
              <a:solidFill>
                <a:srgbClr val="FF0000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Baloo 2"/>
              <a:buChar char="●"/>
            </a:pPr>
            <a:r>
              <a:rPr lang="es-MX" sz="110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Generar la aplicación </a:t>
            </a:r>
            <a:r>
              <a:rPr lang="es-MX" sz="110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únicamente</a:t>
            </a:r>
            <a:r>
              <a:rPr lang="es-MX" sz="110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 para dispositivos </a:t>
            </a:r>
            <a:r>
              <a:rPr lang="es-MX" sz="110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con</a:t>
            </a:r>
            <a:r>
              <a:rPr lang="es-MX" sz="1100">
                <a:solidFill>
                  <a:srgbClr val="FF0000"/>
                </a:solidFill>
                <a:latin typeface="Baloo 2"/>
                <a:ea typeface="Baloo 2"/>
                <a:cs typeface="Baloo 2"/>
                <a:sym typeface="Baloo 2"/>
              </a:rPr>
              <a:t> un consumo energético bajo.</a:t>
            </a:r>
            <a:endParaRPr sz="1100">
              <a:solidFill>
                <a:srgbClr val="FF0000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483" name="Google Shape;483;g1464e14a1d8_12_0"/>
          <p:cNvCxnSpPr>
            <a:endCxn id="482" idx="1"/>
          </p:cNvCxnSpPr>
          <p:nvPr/>
        </p:nvCxnSpPr>
        <p:spPr>
          <a:xfrm>
            <a:off x="4745175" y="1853775"/>
            <a:ext cx="516600" cy="21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g1464e14a1d8_12_0"/>
          <p:cNvSpPr txBox="1"/>
          <p:nvPr/>
        </p:nvSpPr>
        <p:spPr>
          <a:xfrm>
            <a:off x="330525" y="3524150"/>
            <a:ext cx="1599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Baloo 2"/>
                <a:ea typeface="Baloo 2"/>
                <a:cs typeface="Baloo 2"/>
                <a:sym typeface="Baloo 2"/>
              </a:rPr>
              <a:t>Estudio de costos</a:t>
            </a:r>
            <a:endParaRPr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85" name="Google Shape;485;g1464e14a1d8_12_0"/>
          <p:cNvSpPr txBox="1"/>
          <p:nvPr/>
        </p:nvSpPr>
        <p:spPr>
          <a:xfrm>
            <a:off x="3132225" y="3080613"/>
            <a:ext cx="1599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Baloo 2"/>
                <a:ea typeface="Baloo 2"/>
                <a:cs typeface="Baloo 2"/>
                <a:sym typeface="Baloo 2"/>
              </a:rPr>
              <a:t>Costos del proyecto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86" name="Google Shape;486;g1464e14a1d8_12_0"/>
          <p:cNvSpPr txBox="1"/>
          <p:nvPr/>
        </p:nvSpPr>
        <p:spPr>
          <a:xfrm>
            <a:off x="3132225" y="4112100"/>
            <a:ext cx="15990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latin typeface="Baloo 2"/>
                <a:ea typeface="Baloo 2"/>
                <a:cs typeface="Baloo 2"/>
                <a:sym typeface="Baloo 2"/>
              </a:rPr>
              <a:t>Análisis de alternativas</a:t>
            </a:r>
            <a:endParaRPr sz="1200"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487" name="Google Shape;487;g1464e14a1d8_12_0"/>
          <p:cNvCxnSpPr>
            <a:stCxn id="484" idx="3"/>
            <a:endCxn id="486" idx="1"/>
          </p:cNvCxnSpPr>
          <p:nvPr/>
        </p:nvCxnSpPr>
        <p:spPr>
          <a:xfrm>
            <a:off x="1929525" y="3724250"/>
            <a:ext cx="1202700" cy="66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g1464e14a1d8_12_0"/>
          <p:cNvSpPr txBox="1"/>
          <p:nvPr/>
        </p:nvSpPr>
        <p:spPr>
          <a:xfrm>
            <a:off x="5261775" y="2664975"/>
            <a:ext cx="3551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Baloo 2"/>
              <a:buChar char="●"/>
            </a:pPr>
            <a:r>
              <a:t/>
            </a:r>
            <a:endParaRPr sz="1100">
              <a:latin typeface="Baloo 2"/>
              <a:ea typeface="Baloo 2"/>
              <a:cs typeface="Baloo 2"/>
              <a:sym typeface="Baloo 2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Font typeface="Baloo 2"/>
              <a:buChar char="●"/>
            </a:pPr>
            <a:r>
              <a:t/>
            </a:r>
            <a:endParaRPr sz="1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89" name="Google Shape;489;g1464e14a1d8_12_0"/>
          <p:cNvSpPr txBox="1"/>
          <p:nvPr/>
        </p:nvSpPr>
        <p:spPr>
          <a:xfrm>
            <a:off x="5261775" y="4112100"/>
            <a:ext cx="3551700" cy="35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490" name="Google Shape;490;g1464e14a1d8_12_0"/>
          <p:cNvCxnSpPr>
            <a:stCxn id="484" idx="3"/>
            <a:endCxn id="485" idx="1"/>
          </p:cNvCxnSpPr>
          <p:nvPr/>
        </p:nvCxnSpPr>
        <p:spPr>
          <a:xfrm flipH="1" rot="10800000">
            <a:off x="1929525" y="3265250"/>
            <a:ext cx="1202700" cy="45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/>
          <p:nvPr/>
        </p:nvSpPr>
        <p:spPr>
          <a:xfrm flipH="1">
            <a:off x="4071000" y="1990050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0" y="1990050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>
            <p:ph type="title"/>
          </p:nvPr>
        </p:nvSpPr>
        <p:spPr>
          <a:xfrm>
            <a:off x="713225" y="1898800"/>
            <a:ext cx="4045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sz="4300"/>
              <a:t>NEGOCIO</a:t>
            </a:r>
            <a:endParaRPr sz="4300"/>
          </a:p>
        </p:txBody>
      </p:sp>
      <p:sp>
        <p:nvSpPr>
          <p:cNvPr id="158" name="Google Shape;158;p2"/>
          <p:cNvSpPr txBox="1"/>
          <p:nvPr>
            <p:ph idx="1" type="subTitle"/>
          </p:nvPr>
        </p:nvSpPr>
        <p:spPr>
          <a:xfrm>
            <a:off x="713224" y="2772150"/>
            <a:ext cx="4701457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/>
              <a:t>Logística georreferenciada de eventos</a:t>
            </a:r>
            <a:endParaRPr sz="1800"/>
          </a:p>
        </p:txBody>
      </p:sp>
      <p:grpSp>
        <p:nvGrpSpPr>
          <p:cNvPr id="159" name="Google Shape;159;p2"/>
          <p:cNvGrpSpPr/>
          <p:nvPr/>
        </p:nvGrpSpPr>
        <p:grpSpPr>
          <a:xfrm>
            <a:off x="5244353" y="2079812"/>
            <a:ext cx="3899647" cy="3063688"/>
            <a:chOff x="4540151" y="1651850"/>
            <a:chExt cx="4603842" cy="3507475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161" name="Google Shape;161;p2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rect b="b" l="l" r="r" t="t"/>
                <a:pathLst>
                  <a:path extrusionOk="0" h="25838" w="45503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rect b="b" l="l" r="r" t="t"/>
                <a:pathLst>
                  <a:path extrusionOk="0" h="48569" w="40486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rect b="b" l="l" r="r" t="t"/>
                <a:pathLst>
                  <a:path extrusionOk="0" h="5882" w="8734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rect b="b" l="l" r="r" t="t"/>
                <a:pathLst>
                  <a:path extrusionOk="0" h="34822" w="34014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rect b="b" l="l" r="r" t="t"/>
                <a:pathLst>
                  <a:path extrusionOk="0" h="33848" w="26932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rect b="b" l="l" r="r" t="t"/>
                <a:pathLst>
                  <a:path extrusionOk="0" h="60236" w="44166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rect b="b" l="l" r="r" t="t"/>
                <a:pathLst>
                  <a:path extrusionOk="0" h="19310" w="13527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rect b="b" l="l" r="r" t="t"/>
                <a:pathLst>
                  <a:path extrusionOk="0" h="24155" w="21035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rect b="b" l="l" r="r" t="t"/>
                <a:pathLst>
                  <a:path extrusionOk="0" h="24866" w="30214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rect b="b" l="l" r="r" t="t"/>
                <a:pathLst>
                  <a:path extrusionOk="0" h="6854" w="7695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rect b="b" l="l" r="r" t="t"/>
                <a:pathLst>
                  <a:path extrusionOk="0" h="27995" w="17296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rect b="b" l="l" r="r" t="t"/>
                <a:pathLst>
                  <a:path extrusionOk="0" h="44233" w="5443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rect b="b" l="l" r="r" t="t"/>
                <a:pathLst>
                  <a:path extrusionOk="0" h="33907" w="22098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175" name="Google Shape;175;p2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176" name="Google Shape;176;p2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rect b="b" l="l" r="r" t="t"/>
                  <a:pathLst>
                    <a:path extrusionOk="0" h="3804" w="53194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rect b="b" l="l" r="r" t="t"/>
                  <a:pathLst>
                    <a:path extrusionOk="0" h="41400" w="5216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8" name="Google Shape;178;p2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179" name="Google Shape;179;p2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0" name="Google Shape;180;p2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1" name="Google Shape;181;p2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089d93d3_4_56"/>
          <p:cNvSpPr txBox="1"/>
          <p:nvPr/>
        </p:nvSpPr>
        <p:spPr>
          <a:xfrm>
            <a:off x="802779" y="2903882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Inadecuados canales en la organización de eventos.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8089d93d3_4_56"/>
          <p:cNvSpPr txBox="1"/>
          <p:nvPr/>
        </p:nvSpPr>
        <p:spPr>
          <a:xfrm>
            <a:off x="5583517" y="2921691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 disponibilidad de plataformas de logística.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38089d93d3_4_56"/>
          <p:cNvSpPr txBox="1"/>
          <p:nvPr/>
        </p:nvSpPr>
        <p:spPr>
          <a:xfrm>
            <a:off x="6649956" y="3614587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utilización de medios tradicionales.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38089d93d3_4_56"/>
          <p:cNvSpPr txBox="1"/>
          <p:nvPr/>
        </p:nvSpPr>
        <p:spPr>
          <a:xfrm>
            <a:off x="3647086" y="3641477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 demanda de servicios logísticos.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38089d93d3_4_56"/>
          <p:cNvSpPr/>
          <p:nvPr/>
        </p:nvSpPr>
        <p:spPr>
          <a:xfrm>
            <a:off x="2380217" y="2197920"/>
            <a:ext cx="4309500" cy="3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8089d93d3_4_56"/>
          <p:cNvSpPr txBox="1"/>
          <p:nvPr/>
        </p:nvSpPr>
        <p:spPr>
          <a:xfrm>
            <a:off x="2343163" y="2201925"/>
            <a:ext cx="43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Alta dificultad en la organización logística de eventos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8089d93d3_4_56"/>
          <p:cNvSpPr txBox="1"/>
          <p:nvPr/>
        </p:nvSpPr>
        <p:spPr>
          <a:xfrm>
            <a:off x="702068" y="1633252"/>
            <a:ext cx="2375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demanda de tiempo</a:t>
            </a:r>
            <a:endParaRPr/>
          </a:p>
        </p:txBody>
      </p:sp>
      <p:sp>
        <p:nvSpPr>
          <p:cNvPr id="193" name="Google Shape;193;g138089d93d3_4_56"/>
          <p:cNvSpPr txBox="1"/>
          <p:nvPr/>
        </p:nvSpPr>
        <p:spPr>
          <a:xfrm>
            <a:off x="5706726" y="1606903"/>
            <a:ext cx="2375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Bajo servicio integral</a:t>
            </a:r>
            <a:endParaRPr/>
          </a:p>
        </p:txBody>
      </p:sp>
      <p:sp>
        <p:nvSpPr>
          <p:cNvPr id="194" name="Google Shape;194;g138089d93d3_4_56"/>
          <p:cNvSpPr txBox="1"/>
          <p:nvPr/>
        </p:nvSpPr>
        <p:spPr>
          <a:xfrm>
            <a:off x="5706725" y="823239"/>
            <a:ext cx="2375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Alto nivel de insatisfacción</a:t>
            </a:r>
            <a:endParaRPr/>
          </a:p>
        </p:txBody>
      </p:sp>
      <p:sp>
        <p:nvSpPr>
          <p:cNvPr id="195" name="Google Shape;195;g138089d93d3_4_56"/>
          <p:cNvSpPr txBox="1"/>
          <p:nvPr/>
        </p:nvSpPr>
        <p:spPr>
          <a:xfrm>
            <a:off x="702068" y="1046514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Bajo nivel atención a las tareas prioritarias</a:t>
            </a:r>
            <a:endParaRPr/>
          </a:p>
        </p:txBody>
      </p:sp>
      <p:sp>
        <p:nvSpPr>
          <p:cNvPr id="196" name="Google Shape;196;g138089d93d3_4_56"/>
          <p:cNvSpPr txBox="1"/>
          <p:nvPr/>
        </p:nvSpPr>
        <p:spPr>
          <a:xfrm>
            <a:off x="3384177" y="84156"/>
            <a:ext cx="25650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Bajo nivel de competitividad </a:t>
            </a:r>
            <a:endParaRPr/>
          </a:p>
        </p:txBody>
      </p:sp>
      <p:cxnSp>
        <p:nvCxnSpPr>
          <p:cNvPr id="197" name="Google Shape;197;g138089d93d3_4_56"/>
          <p:cNvCxnSpPr>
            <a:stCxn id="190" idx="2"/>
            <a:endCxn id="187" idx="0"/>
          </p:cNvCxnSpPr>
          <p:nvPr/>
        </p:nvCxnSpPr>
        <p:spPr>
          <a:xfrm flipH="1" rot="-5400000">
            <a:off x="5453417" y="1603770"/>
            <a:ext cx="399600" cy="2236500"/>
          </a:xfrm>
          <a:prstGeom prst="bentConnector3">
            <a:avLst>
              <a:gd fmla="val 4865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138089d93d3_4_56"/>
          <p:cNvCxnSpPr>
            <a:stCxn id="190" idx="2"/>
            <a:endCxn id="186" idx="0"/>
          </p:cNvCxnSpPr>
          <p:nvPr/>
        </p:nvCxnSpPr>
        <p:spPr>
          <a:xfrm rot="5400000">
            <a:off x="3072017" y="1440870"/>
            <a:ext cx="381600" cy="2544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g138089d93d3_4_56"/>
          <p:cNvCxnSpPr>
            <a:stCxn id="187" idx="2"/>
            <a:endCxn id="189" idx="0"/>
          </p:cNvCxnSpPr>
          <p:nvPr/>
        </p:nvCxnSpPr>
        <p:spPr>
          <a:xfrm rot="5400000">
            <a:off x="5704867" y="2574891"/>
            <a:ext cx="196500" cy="1936500"/>
          </a:xfrm>
          <a:prstGeom prst="bentConnector3">
            <a:avLst>
              <a:gd fmla="val 4234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138089d93d3_4_56"/>
          <p:cNvCxnSpPr>
            <a:stCxn id="187" idx="2"/>
            <a:endCxn id="188" idx="0"/>
          </p:cNvCxnSpPr>
          <p:nvPr/>
        </p:nvCxnSpPr>
        <p:spPr>
          <a:xfrm flipH="1" rot="-5400000">
            <a:off x="7219717" y="2996541"/>
            <a:ext cx="169800" cy="106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138089d93d3_4_56"/>
          <p:cNvCxnSpPr>
            <a:stCxn id="190" idx="0"/>
            <a:endCxn id="192" idx="2"/>
          </p:cNvCxnSpPr>
          <p:nvPr/>
        </p:nvCxnSpPr>
        <p:spPr>
          <a:xfrm flipH="1" rot="5400000">
            <a:off x="3084017" y="746970"/>
            <a:ext cx="256800" cy="26451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138089d93d3_4_56"/>
          <p:cNvCxnSpPr>
            <a:stCxn id="190" idx="0"/>
            <a:endCxn id="193" idx="2"/>
          </p:cNvCxnSpPr>
          <p:nvPr/>
        </p:nvCxnSpPr>
        <p:spPr>
          <a:xfrm rot="-5400000">
            <a:off x="5573117" y="876570"/>
            <a:ext cx="283200" cy="2359500"/>
          </a:xfrm>
          <a:prstGeom prst="bentConnector3">
            <a:avLst>
              <a:gd fmla="val 4490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138089d93d3_4_56"/>
          <p:cNvCxnSpPr>
            <a:stCxn id="193" idx="0"/>
            <a:endCxn id="194" idx="2"/>
          </p:cNvCxnSpPr>
          <p:nvPr/>
        </p:nvCxnSpPr>
        <p:spPr>
          <a:xfrm rot="-5400000">
            <a:off x="6656976" y="1368703"/>
            <a:ext cx="475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138089d93d3_4_56"/>
          <p:cNvSpPr txBox="1"/>
          <p:nvPr/>
        </p:nvSpPr>
        <p:spPr>
          <a:xfrm>
            <a:off x="4395718" y="4436036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eficiencia de los medios tradicionales.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138089d93d3_4_56"/>
          <p:cNvCxnSpPr>
            <a:stCxn id="188" idx="2"/>
            <a:endCxn id="204" idx="0"/>
          </p:cNvCxnSpPr>
          <p:nvPr/>
        </p:nvCxnSpPr>
        <p:spPr>
          <a:xfrm rot="5400000">
            <a:off x="6561606" y="3159787"/>
            <a:ext cx="298200" cy="2254200"/>
          </a:xfrm>
          <a:prstGeom prst="bentConnector3">
            <a:avLst>
              <a:gd fmla="val 3722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138089d93d3_4_56"/>
          <p:cNvSpPr txBox="1"/>
          <p:nvPr/>
        </p:nvSpPr>
        <p:spPr>
          <a:xfrm>
            <a:off x="2227513" y="522775"/>
            <a:ext cx="15480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Altos costos</a:t>
            </a:r>
            <a:endParaRPr/>
          </a:p>
        </p:txBody>
      </p:sp>
      <p:cxnSp>
        <p:nvCxnSpPr>
          <p:cNvPr id="207" name="Google Shape;207;g138089d93d3_4_56"/>
          <p:cNvCxnSpPr>
            <a:stCxn id="195" idx="0"/>
            <a:endCxn id="206" idx="2"/>
          </p:cNvCxnSpPr>
          <p:nvPr/>
        </p:nvCxnSpPr>
        <p:spPr>
          <a:xfrm rot="-5400000">
            <a:off x="2337668" y="382764"/>
            <a:ext cx="216000" cy="1111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g138089d93d3_4_56"/>
          <p:cNvSpPr txBox="1"/>
          <p:nvPr/>
        </p:nvSpPr>
        <p:spPr>
          <a:xfrm>
            <a:off x="0" y="522775"/>
            <a:ext cx="2004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Altos i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ncumplimientos</a:t>
            </a:r>
            <a:endParaRPr/>
          </a:p>
        </p:txBody>
      </p:sp>
      <p:cxnSp>
        <p:nvCxnSpPr>
          <p:cNvPr id="209" name="Google Shape;209;g138089d93d3_4_56"/>
          <p:cNvCxnSpPr>
            <a:stCxn id="195" idx="0"/>
            <a:endCxn id="208" idx="2"/>
          </p:cNvCxnSpPr>
          <p:nvPr/>
        </p:nvCxnSpPr>
        <p:spPr>
          <a:xfrm flipH="1" rot="5400000">
            <a:off x="1338218" y="494814"/>
            <a:ext cx="216000" cy="8874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138089d93d3_4_56"/>
          <p:cNvCxnSpPr>
            <a:stCxn id="192" idx="0"/>
            <a:endCxn id="195" idx="2"/>
          </p:cNvCxnSpPr>
          <p:nvPr/>
        </p:nvCxnSpPr>
        <p:spPr>
          <a:xfrm rot="-5400000">
            <a:off x="1858418" y="1601152"/>
            <a:ext cx="63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138089d93d3_4_56"/>
          <p:cNvCxnSpPr>
            <a:stCxn id="208" idx="0"/>
            <a:endCxn id="196" idx="1"/>
          </p:cNvCxnSpPr>
          <p:nvPr/>
        </p:nvCxnSpPr>
        <p:spPr>
          <a:xfrm rot="-5400000">
            <a:off x="2050950" y="-810425"/>
            <a:ext cx="284700" cy="2381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138089d93d3_4_56"/>
          <p:cNvCxnSpPr>
            <a:stCxn id="206" idx="0"/>
            <a:endCxn id="196" idx="1"/>
          </p:cNvCxnSpPr>
          <p:nvPr/>
        </p:nvCxnSpPr>
        <p:spPr>
          <a:xfrm rot="-5400000">
            <a:off x="3050563" y="189025"/>
            <a:ext cx="284700" cy="382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138089d93d3_4_56"/>
          <p:cNvCxnSpPr>
            <a:stCxn id="194" idx="0"/>
            <a:endCxn id="196" idx="3"/>
          </p:cNvCxnSpPr>
          <p:nvPr/>
        </p:nvCxnSpPr>
        <p:spPr>
          <a:xfrm flipH="1" rot="5400000">
            <a:off x="6129275" y="57939"/>
            <a:ext cx="585300" cy="945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g138089d93d3_4_56"/>
          <p:cNvSpPr txBox="1"/>
          <p:nvPr/>
        </p:nvSpPr>
        <p:spPr>
          <a:xfrm>
            <a:off x="7140384" y="4361283"/>
            <a:ext cx="18852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dificultad para migrar de medio tradicional a digital.</a:t>
            </a:r>
            <a:endParaRPr/>
          </a:p>
        </p:txBody>
      </p:sp>
      <p:cxnSp>
        <p:nvCxnSpPr>
          <p:cNvPr id="215" name="Google Shape;215;g138089d93d3_4_56"/>
          <p:cNvCxnSpPr>
            <a:stCxn id="188" idx="2"/>
            <a:endCxn id="214" idx="0"/>
          </p:cNvCxnSpPr>
          <p:nvPr/>
        </p:nvCxnSpPr>
        <p:spPr>
          <a:xfrm flipH="1" rot="-5400000">
            <a:off x="7848606" y="4126987"/>
            <a:ext cx="223500" cy="24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38089d93d3_4_56"/>
          <p:cNvSpPr txBox="1"/>
          <p:nvPr/>
        </p:nvSpPr>
        <p:spPr>
          <a:xfrm>
            <a:off x="0" y="3880525"/>
            <a:ext cx="16068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Ineficientes canales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38089d93d3_4_56"/>
          <p:cNvSpPr txBox="1"/>
          <p:nvPr/>
        </p:nvSpPr>
        <p:spPr>
          <a:xfrm>
            <a:off x="1710587" y="3880525"/>
            <a:ext cx="19365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Bajo acceso rápido a información relevante</a:t>
            </a:r>
            <a:endParaRPr/>
          </a:p>
        </p:txBody>
      </p:sp>
      <p:cxnSp>
        <p:nvCxnSpPr>
          <p:cNvPr id="218" name="Google Shape;218;g138089d93d3_4_56"/>
          <p:cNvCxnSpPr>
            <a:stCxn id="186" idx="2"/>
            <a:endCxn id="216" idx="0"/>
          </p:cNvCxnSpPr>
          <p:nvPr/>
        </p:nvCxnSpPr>
        <p:spPr>
          <a:xfrm rot="5400000">
            <a:off x="1170429" y="3060182"/>
            <a:ext cx="453300" cy="11871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g138089d93d3_4_56"/>
          <p:cNvCxnSpPr>
            <a:stCxn id="186" idx="2"/>
            <a:endCxn id="217" idx="0"/>
          </p:cNvCxnSpPr>
          <p:nvPr/>
        </p:nvCxnSpPr>
        <p:spPr>
          <a:xfrm flipH="1" rot="-5400000">
            <a:off x="2108079" y="3309632"/>
            <a:ext cx="453300" cy="688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g138089d93d3_4_56"/>
          <p:cNvSpPr txBox="1"/>
          <p:nvPr>
            <p:ph idx="4294967295" type="ctrTitle"/>
          </p:nvPr>
        </p:nvSpPr>
        <p:spPr>
          <a:xfrm>
            <a:off x="3160225" y="1131100"/>
            <a:ext cx="274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MX" sz="2400">
                <a:solidFill>
                  <a:srgbClr val="FFE3E3"/>
                </a:solidFill>
              </a:rPr>
              <a:t>Árbol de problemas</a:t>
            </a:r>
            <a:endParaRPr>
              <a:solidFill>
                <a:srgbClr val="FFE3E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4e149bc2_3_30"/>
          <p:cNvSpPr txBox="1"/>
          <p:nvPr>
            <p:ph idx="1" type="body"/>
          </p:nvPr>
        </p:nvSpPr>
        <p:spPr>
          <a:xfrm>
            <a:off x="713225" y="1013050"/>
            <a:ext cx="77175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MX" sz="1400"/>
              <a:t>Problema: </a:t>
            </a:r>
            <a:r>
              <a:rPr lang="es-MX" sz="1400"/>
              <a:t>alta dificultad en la organización logística de eventos (ver árbol de problemas).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MX" sz="1400"/>
              <a:t>Necesidad: </a:t>
            </a:r>
            <a:endParaRPr b="1" sz="14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s-MX"/>
              <a:t>Que tienen las organizaciones de eventos de contar oportunamente con servicios para su desarrollo.</a:t>
            </a:r>
            <a:endParaRPr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s-MX"/>
              <a:t>Que tienen las PyMEs de servicios y productos  para atraer más clientes ofreciendo su servicio de organización de eventos.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MX" sz="1400"/>
              <a:t>Exigencia: </a:t>
            </a:r>
            <a:r>
              <a:rPr lang="es-MX" sz="1400"/>
              <a:t>requisito para el registro, evaluación y expedición de la autorización de las actividades de aglomeración decreto Distrital 599 de 2013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/>
              <a:t>Decreto 919 de 1989 como el Decreto 093 de 1998 determinan que deben formularse planes nacionales de emergencia y contingencia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MX" sz="1400"/>
              <a:t>Oportunidad:</a:t>
            </a:r>
            <a:endParaRPr b="1" sz="1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MX" sz="1400"/>
              <a:t>De un 98% de los empresarios encuestados por la revista republica 91% coincidió en decir que el comercio electrónico será clave para la recuperación económica del país en 2020.</a:t>
            </a:r>
            <a:endParaRPr sz="1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MX" sz="1400">
                <a:solidFill>
                  <a:srgbClr val="141414"/>
                </a:solidFill>
              </a:rPr>
              <a:t>El sector de eventos  agrupa más de 52 categorías y aporta el 2.7% al PIB nacional en 2019.</a:t>
            </a:r>
            <a:endParaRPr sz="1400">
              <a:solidFill>
                <a:srgbClr val="14141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500"/>
              <a:buChar char="-"/>
            </a:pPr>
            <a:r>
              <a:rPr lang="es-MX" sz="1400"/>
              <a:t>Al año se celebran más de 4.000 eventos en Colombia.</a:t>
            </a:r>
            <a:endParaRPr sz="14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700"/>
              <a:buChar char="-"/>
            </a:pPr>
            <a:r>
              <a:rPr lang="es-MX" sz="1500">
                <a:solidFill>
                  <a:srgbClr val="141414"/>
                </a:solidFill>
              </a:rPr>
              <a:t>En Bogotá la cancelación de los eventos representó más de 2 mil millones de pesos en pérdidas únicamente en eventos sociales en 2019.</a:t>
            </a:r>
            <a:endParaRPr sz="1500">
              <a:solidFill>
                <a:srgbClr val="14141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sp>
        <p:nvSpPr>
          <p:cNvPr id="226" name="Google Shape;226;g1464e149bc2_3_30"/>
          <p:cNvSpPr txBox="1"/>
          <p:nvPr>
            <p:ph type="title"/>
          </p:nvPr>
        </p:nvSpPr>
        <p:spPr>
          <a:xfrm>
            <a:off x="713225" y="44033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400"/>
              <a:t>JUSTIFICACIÓN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089d93d3_0_45"/>
          <p:cNvSpPr txBox="1"/>
          <p:nvPr/>
        </p:nvSpPr>
        <p:spPr>
          <a:xfrm>
            <a:off x="802779" y="2903882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decuados canales en la organización de eventos.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38089d93d3_0_45"/>
          <p:cNvSpPr txBox="1"/>
          <p:nvPr/>
        </p:nvSpPr>
        <p:spPr>
          <a:xfrm>
            <a:off x="5583517" y="2921691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Aumentar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disponibilidad de plataformas de logística.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089d93d3_0_45"/>
          <p:cNvSpPr txBox="1"/>
          <p:nvPr/>
        </p:nvSpPr>
        <p:spPr>
          <a:xfrm>
            <a:off x="6649956" y="3614587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utilización de medios tradicionales.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38089d93d3_0_45"/>
          <p:cNvSpPr txBox="1"/>
          <p:nvPr/>
        </p:nvSpPr>
        <p:spPr>
          <a:xfrm>
            <a:off x="3647086" y="3641477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Aumentar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/>
              <a:t>la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demanda de servicios logísticos.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38089d93d3_0_45"/>
          <p:cNvSpPr/>
          <p:nvPr/>
        </p:nvSpPr>
        <p:spPr>
          <a:xfrm>
            <a:off x="2380217" y="2197920"/>
            <a:ext cx="4309500" cy="3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38089d93d3_0_45"/>
          <p:cNvSpPr txBox="1"/>
          <p:nvPr/>
        </p:nvSpPr>
        <p:spPr>
          <a:xfrm>
            <a:off x="2250126" y="2189813"/>
            <a:ext cx="46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Bajar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dificultad en la organización logística de eventos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38089d93d3_0_45"/>
          <p:cNvSpPr txBox="1"/>
          <p:nvPr/>
        </p:nvSpPr>
        <p:spPr>
          <a:xfrm>
            <a:off x="702068" y="1633252"/>
            <a:ext cx="2375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demanda de tiempo</a:t>
            </a:r>
            <a:endParaRPr/>
          </a:p>
        </p:txBody>
      </p:sp>
      <p:sp>
        <p:nvSpPr>
          <p:cNvPr id="238" name="Google Shape;238;g138089d93d3_0_45"/>
          <p:cNvSpPr txBox="1"/>
          <p:nvPr/>
        </p:nvSpPr>
        <p:spPr>
          <a:xfrm>
            <a:off x="5622425" y="1606900"/>
            <a:ext cx="25443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Aumentar el</a:t>
            </a:r>
            <a:r>
              <a:rPr lang="es-MX"/>
              <a:t> servicio integral</a:t>
            </a:r>
            <a:endParaRPr/>
          </a:p>
        </p:txBody>
      </p:sp>
      <p:sp>
        <p:nvSpPr>
          <p:cNvPr id="239" name="Google Shape;239;g138089d93d3_0_45"/>
          <p:cNvSpPr txBox="1"/>
          <p:nvPr/>
        </p:nvSpPr>
        <p:spPr>
          <a:xfrm>
            <a:off x="5622425" y="823250"/>
            <a:ext cx="25443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 nivel de insatisfacción</a:t>
            </a:r>
            <a:endParaRPr/>
          </a:p>
        </p:txBody>
      </p:sp>
      <p:sp>
        <p:nvSpPr>
          <p:cNvPr id="240" name="Google Shape;240;g138089d93d3_0_45"/>
          <p:cNvSpPr txBox="1"/>
          <p:nvPr/>
        </p:nvSpPr>
        <p:spPr>
          <a:xfrm>
            <a:off x="702068" y="1046514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Aumentar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nivel atención a las tareas prioritarias</a:t>
            </a:r>
            <a:endParaRPr/>
          </a:p>
        </p:txBody>
      </p:sp>
      <p:sp>
        <p:nvSpPr>
          <p:cNvPr id="241" name="Google Shape;241;g138089d93d3_0_45"/>
          <p:cNvSpPr txBox="1"/>
          <p:nvPr/>
        </p:nvSpPr>
        <p:spPr>
          <a:xfrm>
            <a:off x="3157800" y="84150"/>
            <a:ext cx="3017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Aumentar el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nivel de competitividad </a:t>
            </a:r>
            <a:endParaRPr/>
          </a:p>
        </p:txBody>
      </p:sp>
      <p:cxnSp>
        <p:nvCxnSpPr>
          <p:cNvPr id="242" name="Google Shape;242;g138089d93d3_0_45"/>
          <p:cNvCxnSpPr>
            <a:stCxn id="235" idx="2"/>
            <a:endCxn id="232" idx="0"/>
          </p:cNvCxnSpPr>
          <p:nvPr/>
        </p:nvCxnSpPr>
        <p:spPr>
          <a:xfrm flipH="1" rot="-5400000">
            <a:off x="5453417" y="1603770"/>
            <a:ext cx="399600" cy="2236500"/>
          </a:xfrm>
          <a:prstGeom prst="bentConnector3">
            <a:avLst>
              <a:gd fmla="val 4865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138089d93d3_0_45"/>
          <p:cNvCxnSpPr>
            <a:stCxn id="235" idx="2"/>
            <a:endCxn id="231" idx="0"/>
          </p:cNvCxnSpPr>
          <p:nvPr/>
        </p:nvCxnSpPr>
        <p:spPr>
          <a:xfrm rot="5400000">
            <a:off x="3072017" y="1440870"/>
            <a:ext cx="381600" cy="2544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g138089d93d3_0_45"/>
          <p:cNvCxnSpPr>
            <a:stCxn id="232" idx="2"/>
            <a:endCxn id="234" idx="0"/>
          </p:cNvCxnSpPr>
          <p:nvPr/>
        </p:nvCxnSpPr>
        <p:spPr>
          <a:xfrm rot="5400000">
            <a:off x="5704867" y="2574891"/>
            <a:ext cx="196500" cy="1936500"/>
          </a:xfrm>
          <a:prstGeom prst="bentConnector3">
            <a:avLst>
              <a:gd fmla="val 4234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g138089d93d3_0_45"/>
          <p:cNvCxnSpPr>
            <a:stCxn id="232" idx="2"/>
            <a:endCxn id="233" idx="0"/>
          </p:cNvCxnSpPr>
          <p:nvPr/>
        </p:nvCxnSpPr>
        <p:spPr>
          <a:xfrm flipH="1" rot="-5400000">
            <a:off x="7219717" y="2996541"/>
            <a:ext cx="169800" cy="106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g138089d93d3_0_45"/>
          <p:cNvCxnSpPr>
            <a:stCxn id="235" idx="0"/>
            <a:endCxn id="237" idx="2"/>
          </p:cNvCxnSpPr>
          <p:nvPr/>
        </p:nvCxnSpPr>
        <p:spPr>
          <a:xfrm flipH="1" rot="5400000">
            <a:off x="3084017" y="746970"/>
            <a:ext cx="256800" cy="26451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g138089d93d3_0_45"/>
          <p:cNvCxnSpPr>
            <a:stCxn id="235" idx="0"/>
            <a:endCxn id="238" idx="2"/>
          </p:cNvCxnSpPr>
          <p:nvPr/>
        </p:nvCxnSpPr>
        <p:spPr>
          <a:xfrm rot="-5400000">
            <a:off x="5573117" y="876570"/>
            <a:ext cx="283200" cy="2359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g138089d93d3_0_45"/>
          <p:cNvCxnSpPr>
            <a:stCxn id="238" idx="0"/>
            <a:endCxn id="239" idx="2"/>
          </p:cNvCxnSpPr>
          <p:nvPr/>
        </p:nvCxnSpPr>
        <p:spPr>
          <a:xfrm rot="-5400000">
            <a:off x="6656975" y="1368700"/>
            <a:ext cx="4758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138089d93d3_0_45"/>
          <p:cNvSpPr txBox="1"/>
          <p:nvPr/>
        </p:nvSpPr>
        <p:spPr>
          <a:xfrm>
            <a:off x="4395718" y="4436036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 la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eficiencia de los medios tradicionales.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g138089d93d3_0_45"/>
          <p:cNvCxnSpPr>
            <a:stCxn id="233" idx="2"/>
            <a:endCxn id="249" idx="0"/>
          </p:cNvCxnSpPr>
          <p:nvPr/>
        </p:nvCxnSpPr>
        <p:spPr>
          <a:xfrm rot="5400000">
            <a:off x="6561606" y="3159787"/>
            <a:ext cx="298200" cy="2254200"/>
          </a:xfrm>
          <a:prstGeom prst="bentConnector3">
            <a:avLst>
              <a:gd fmla="val 3722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138089d93d3_0_45"/>
          <p:cNvSpPr txBox="1"/>
          <p:nvPr/>
        </p:nvSpPr>
        <p:spPr>
          <a:xfrm>
            <a:off x="1972675" y="522775"/>
            <a:ext cx="1752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costos</a:t>
            </a:r>
            <a:endParaRPr/>
          </a:p>
        </p:txBody>
      </p:sp>
      <p:cxnSp>
        <p:nvCxnSpPr>
          <p:cNvPr id="252" name="Google Shape;252;g138089d93d3_0_45"/>
          <p:cNvCxnSpPr>
            <a:stCxn id="240" idx="0"/>
            <a:endCxn id="251" idx="2"/>
          </p:cNvCxnSpPr>
          <p:nvPr/>
        </p:nvCxnSpPr>
        <p:spPr>
          <a:xfrm rot="-5400000">
            <a:off x="2261468" y="458964"/>
            <a:ext cx="216000" cy="9591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138089d93d3_0_45"/>
          <p:cNvSpPr txBox="1"/>
          <p:nvPr/>
        </p:nvSpPr>
        <p:spPr>
          <a:xfrm>
            <a:off x="394375" y="269000"/>
            <a:ext cx="14955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incumplimientos</a:t>
            </a:r>
            <a:endParaRPr/>
          </a:p>
        </p:txBody>
      </p:sp>
      <p:cxnSp>
        <p:nvCxnSpPr>
          <p:cNvPr id="254" name="Google Shape;254;g138089d93d3_0_45"/>
          <p:cNvCxnSpPr>
            <a:stCxn id="240" idx="0"/>
            <a:endCxn id="253" idx="2"/>
          </p:cNvCxnSpPr>
          <p:nvPr/>
        </p:nvCxnSpPr>
        <p:spPr>
          <a:xfrm flipH="1" rot="5400000">
            <a:off x="1388768" y="545364"/>
            <a:ext cx="254400" cy="7479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g138089d93d3_0_45"/>
          <p:cNvCxnSpPr>
            <a:stCxn id="237" idx="0"/>
            <a:endCxn id="240" idx="2"/>
          </p:cNvCxnSpPr>
          <p:nvPr/>
        </p:nvCxnSpPr>
        <p:spPr>
          <a:xfrm rot="-5400000">
            <a:off x="1858418" y="1601152"/>
            <a:ext cx="63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138089d93d3_0_45"/>
          <p:cNvCxnSpPr>
            <a:stCxn id="253" idx="0"/>
          </p:cNvCxnSpPr>
          <p:nvPr/>
        </p:nvCxnSpPr>
        <p:spPr>
          <a:xfrm rot="-5400000">
            <a:off x="2152375" y="-772750"/>
            <a:ext cx="31500" cy="2052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g138089d93d3_0_45"/>
          <p:cNvCxnSpPr>
            <a:stCxn id="251" idx="0"/>
            <a:endCxn id="241" idx="1"/>
          </p:cNvCxnSpPr>
          <p:nvPr/>
        </p:nvCxnSpPr>
        <p:spPr>
          <a:xfrm rot="-5400000">
            <a:off x="2861125" y="226075"/>
            <a:ext cx="284700" cy="30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138089d93d3_0_45"/>
          <p:cNvCxnSpPr>
            <a:stCxn id="239" idx="0"/>
            <a:endCxn id="241" idx="3"/>
          </p:cNvCxnSpPr>
          <p:nvPr/>
        </p:nvCxnSpPr>
        <p:spPr>
          <a:xfrm flipH="1" rot="5400000">
            <a:off x="6242375" y="171050"/>
            <a:ext cx="585300" cy="719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38089d93d3_0_45"/>
          <p:cNvSpPr txBox="1"/>
          <p:nvPr/>
        </p:nvSpPr>
        <p:spPr>
          <a:xfrm>
            <a:off x="7140384" y="4361283"/>
            <a:ext cx="18852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Bajar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dificultad para migrar de medio tradicional a digital.</a:t>
            </a:r>
            <a:endParaRPr/>
          </a:p>
        </p:txBody>
      </p:sp>
      <p:cxnSp>
        <p:nvCxnSpPr>
          <p:cNvPr id="260" name="Google Shape;260;g138089d93d3_0_45"/>
          <p:cNvCxnSpPr>
            <a:stCxn id="233" idx="2"/>
            <a:endCxn id="259" idx="0"/>
          </p:cNvCxnSpPr>
          <p:nvPr/>
        </p:nvCxnSpPr>
        <p:spPr>
          <a:xfrm flipH="1" rot="-5400000">
            <a:off x="7848606" y="4126987"/>
            <a:ext cx="223500" cy="245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g138089d93d3_0_45"/>
          <p:cNvSpPr txBox="1"/>
          <p:nvPr/>
        </p:nvSpPr>
        <p:spPr>
          <a:xfrm>
            <a:off x="14950" y="3808725"/>
            <a:ext cx="11313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</a:t>
            </a:r>
            <a:r>
              <a:rPr lang="es-MX"/>
              <a:t>ficientes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canales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38089d93d3_0_45"/>
          <p:cNvSpPr txBox="1"/>
          <p:nvPr/>
        </p:nvSpPr>
        <p:spPr>
          <a:xfrm>
            <a:off x="1354976" y="3808725"/>
            <a:ext cx="21975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Aumentar</a:t>
            </a:r>
            <a:r>
              <a:rPr lang="es-MX"/>
              <a:t> acceso rápido a información relevante</a:t>
            </a:r>
            <a:endParaRPr/>
          </a:p>
        </p:txBody>
      </p:sp>
      <p:cxnSp>
        <p:nvCxnSpPr>
          <p:cNvPr id="263" name="Google Shape;263;g138089d93d3_0_45"/>
          <p:cNvCxnSpPr>
            <a:stCxn id="231" idx="2"/>
            <a:endCxn id="261" idx="0"/>
          </p:cNvCxnSpPr>
          <p:nvPr/>
        </p:nvCxnSpPr>
        <p:spPr>
          <a:xfrm rot="5400000">
            <a:off x="1094829" y="2912882"/>
            <a:ext cx="381600" cy="1410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138089d93d3_0_45"/>
          <p:cNvCxnSpPr>
            <a:stCxn id="231" idx="2"/>
            <a:endCxn id="262" idx="0"/>
          </p:cNvCxnSpPr>
          <p:nvPr/>
        </p:nvCxnSpPr>
        <p:spPr>
          <a:xfrm flipH="1" rot="-5400000">
            <a:off x="2031429" y="3386282"/>
            <a:ext cx="381600" cy="463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138089d93d3_0_45"/>
          <p:cNvSpPr/>
          <p:nvPr/>
        </p:nvSpPr>
        <p:spPr>
          <a:xfrm>
            <a:off x="5193725" y="4361250"/>
            <a:ext cx="779700" cy="738900"/>
          </a:xfrm>
          <a:prstGeom prst="ellipse">
            <a:avLst/>
          </a:prstGeom>
          <a:solidFill>
            <a:srgbClr val="FF0000">
              <a:alpha val="241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8089d93d3_0_45"/>
          <p:cNvSpPr/>
          <p:nvPr/>
        </p:nvSpPr>
        <p:spPr>
          <a:xfrm>
            <a:off x="7693125" y="4361250"/>
            <a:ext cx="779700" cy="738900"/>
          </a:xfrm>
          <a:prstGeom prst="ellipse">
            <a:avLst/>
          </a:prstGeom>
          <a:solidFill>
            <a:srgbClr val="FF0000">
              <a:alpha val="241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8089d93d3_0_45"/>
          <p:cNvSpPr/>
          <p:nvPr/>
        </p:nvSpPr>
        <p:spPr>
          <a:xfrm>
            <a:off x="4445075" y="3533625"/>
            <a:ext cx="779700" cy="738900"/>
          </a:xfrm>
          <a:prstGeom prst="ellipse">
            <a:avLst/>
          </a:prstGeom>
          <a:solidFill>
            <a:srgbClr val="FF0000">
              <a:alpha val="241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38089d93d3_0_45"/>
          <p:cNvSpPr/>
          <p:nvPr/>
        </p:nvSpPr>
        <p:spPr>
          <a:xfrm>
            <a:off x="7447950" y="3506725"/>
            <a:ext cx="779700" cy="738900"/>
          </a:xfrm>
          <a:prstGeom prst="ellipse">
            <a:avLst/>
          </a:prstGeom>
          <a:solidFill>
            <a:srgbClr val="FF0000">
              <a:alpha val="241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38089d93d3_0_45"/>
          <p:cNvSpPr/>
          <p:nvPr/>
        </p:nvSpPr>
        <p:spPr>
          <a:xfrm>
            <a:off x="1626575" y="2809200"/>
            <a:ext cx="748200" cy="748200"/>
          </a:xfrm>
          <a:prstGeom prst="sun">
            <a:avLst>
              <a:gd fmla="val 25000" name="adj"/>
            </a:avLst>
          </a:prstGeom>
          <a:solidFill>
            <a:srgbClr val="0778FF">
              <a:alpha val="40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38089d93d3_0_45"/>
          <p:cNvSpPr/>
          <p:nvPr/>
        </p:nvSpPr>
        <p:spPr>
          <a:xfrm>
            <a:off x="2079625" y="3696225"/>
            <a:ext cx="748200" cy="748200"/>
          </a:xfrm>
          <a:prstGeom prst="sun">
            <a:avLst>
              <a:gd fmla="val 25000" name="adj"/>
            </a:avLst>
          </a:prstGeom>
          <a:solidFill>
            <a:srgbClr val="0778FF">
              <a:alpha val="40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8089d93d3_0_45"/>
          <p:cNvSpPr/>
          <p:nvPr/>
        </p:nvSpPr>
        <p:spPr>
          <a:xfrm>
            <a:off x="6397275" y="2801263"/>
            <a:ext cx="748200" cy="748200"/>
          </a:xfrm>
          <a:prstGeom prst="sun">
            <a:avLst>
              <a:gd fmla="val 25000" name="adj"/>
            </a:avLst>
          </a:prstGeom>
          <a:solidFill>
            <a:srgbClr val="0778FF">
              <a:alpha val="40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8089d93d3_0_45"/>
          <p:cNvSpPr/>
          <p:nvPr/>
        </p:nvSpPr>
        <p:spPr>
          <a:xfrm>
            <a:off x="206500" y="3696225"/>
            <a:ext cx="748200" cy="748200"/>
          </a:xfrm>
          <a:prstGeom prst="sun">
            <a:avLst>
              <a:gd fmla="val 25000" name="adj"/>
            </a:avLst>
          </a:prstGeom>
          <a:solidFill>
            <a:srgbClr val="0778FF">
              <a:alpha val="40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38089d93d3_0_45"/>
          <p:cNvSpPr txBox="1"/>
          <p:nvPr>
            <p:ph idx="4294967295" type="ctrTitle"/>
          </p:nvPr>
        </p:nvSpPr>
        <p:spPr>
          <a:xfrm>
            <a:off x="3223025" y="1124238"/>
            <a:ext cx="24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MX" sz="2400">
                <a:solidFill>
                  <a:srgbClr val="FFE3E3"/>
                </a:solidFill>
                <a:highlight>
                  <a:schemeClr val="lt1"/>
                </a:highlight>
              </a:rPr>
              <a:t>Árbol de objetivos</a:t>
            </a:r>
            <a:endParaRPr>
              <a:solidFill>
                <a:srgbClr val="FFE3E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4e149bc2_3_36"/>
          <p:cNvSpPr txBox="1"/>
          <p:nvPr/>
        </p:nvSpPr>
        <p:spPr>
          <a:xfrm>
            <a:off x="1852779" y="3555632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Adecuados canales en la organización de eventos.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64e149bc2_3_36"/>
          <p:cNvSpPr txBox="1"/>
          <p:nvPr/>
        </p:nvSpPr>
        <p:spPr>
          <a:xfrm>
            <a:off x="6177017" y="3578191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disponibilidad de plataformas de logística.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64e149bc2_3_36"/>
          <p:cNvSpPr/>
          <p:nvPr/>
        </p:nvSpPr>
        <p:spPr>
          <a:xfrm>
            <a:off x="2592717" y="2778220"/>
            <a:ext cx="4309500" cy="3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64e149bc2_3_36"/>
          <p:cNvSpPr txBox="1"/>
          <p:nvPr/>
        </p:nvSpPr>
        <p:spPr>
          <a:xfrm>
            <a:off x="2462626" y="2770113"/>
            <a:ext cx="461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Bajar dificultad en la organización logística de eventos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64e149bc2_3_36"/>
          <p:cNvSpPr txBox="1"/>
          <p:nvPr/>
        </p:nvSpPr>
        <p:spPr>
          <a:xfrm>
            <a:off x="914568" y="2213552"/>
            <a:ext cx="2375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Bajar demanda de tiempo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64e149bc2_3_36"/>
          <p:cNvSpPr txBox="1"/>
          <p:nvPr/>
        </p:nvSpPr>
        <p:spPr>
          <a:xfrm>
            <a:off x="6215925" y="2111000"/>
            <a:ext cx="25443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el servicio integral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64e149bc2_3_36"/>
          <p:cNvSpPr txBox="1"/>
          <p:nvPr/>
        </p:nvSpPr>
        <p:spPr>
          <a:xfrm>
            <a:off x="6215925" y="1327350"/>
            <a:ext cx="25443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Bajar nivel de insatisfacción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64e149bc2_3_36"/>
          <p:cNvSpPr txBox="1"/>
          <p:nvPr/>
        </p:nvSpPr>
        <p:spPr>
          <a:xfrm>
            <a:off x="914568" y="1550614"/>
            <a:ext cx="23757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nivel atención a las tareas prioritarias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64e149bc2_3_36"/>
          <p:cNvSpPr txBox="1"/>
          <p:nvPr/>
        </p:nvSpPr>
        <p:spPr>
          <a:xfrm>
            <a:off x="2959600" y="588250"/>
            <a:ext cx="3017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el nivel de competitividad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1464e149bc2_3_36"/>
          <p:cNvCxnSpPr>
            <a:stCxn id="280" idx="2"/>
            <a:endCxn id="279" idx="0"/>
          </p:cNvCxnSpPr>
          <p:nvPr/>
        </p:nvCxnSpPr>
        <p:spPr>
          <a:xfrm flipH="1" rot="-5400000">
            <a:off x="5818317" y="2031670"/>
            <a:ext cx="475800" cy="2617500"/>
          </a:xfrm>
          <a:prstGeom prst="bentConnector3">
            <a:avLst>
              <a:gd fmla="val 4781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g1464e149bc2_3_36"/>
          <p:cNvCxnSpPr>
            <a:stCxn id="280" idx="2"/>
            <a:endCxn id="278" idx="0"/>
          </p:cNvCxnSpPr>
          <p:nvPr/>
        </p:nvCxnSpPr>
        <p:spPr>
          <a:xfrm rot="5400000">
            <a:off x="3667617" y="2475670"/>
            <a:ext cx="453000" cy="1706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g1464e149bc2_3_36"/>
          <p:cNvCxnSpPr>
            <a:stCxn id="281" idx="0"/>
            <a:endCxn id="283" idx="2"/>
          </p:cNvCxnSpPr>
          <p:nvPr/>
        </p:nvCxnSpPr>
        <p:spPr>
          <a:xfrm rot="-5400000">
            <a:off x="5952676" y="1234863"/>
            <a:ext cx="351300" cy="2719200"/>
          </a:xfrm>
          <a:prstGeom prst="bentConnector3">
            <a:avLst>
              <a:gd fmla="val 3518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g1464e149bc2_3_36"/>
          <p:cNvCxnSpPr>
            <a:stCxn id="283" idx="0"/>
            <a:endCxn id="284" idx="2"/>
          </p:cNvCxnSpPr>
          <p:nvPr/>
        </p:nvCxnSpPr>
        <p:spPr>
          <a:xfrm rot="-5400000">
            <a:off x="7250475" y="1872800"/>
            <a:ext cx="4758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g1464e149bc2_3_36"/>
          <p:cNvSpPr txBox="1"/>
          <p:nvPr/>
        </p:nvSpPr>
        <p:spPr>
          <a:xfrm>
            <a:off x="2185175" y="1026875"/>
            <a:ext cx="1752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Bajar 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464e149bc2_3_36"/>
          <p:cNvCxnSpPr>
            <a:stCxn id="285" idx="0"/>
            <a:endCxn id="291" idx="2"/>
          </p:cNvCxnSpPr>
          <p:nvPr/>
        </p:nvCxnSpPr>
        <p:spPr>
          <a:xfrm rot="-5400000">
            <a:off x="2473968" y="963064"/>
            <a:ext cx="216000" cy="9591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g1464e149bc2_3_36"/>
          <p:cNvSpPr txBox="1"/>
          <p:nvPr/>
        </p:nvSpPr>
        <p:spPr>
          <a:xfrm>
            <a:off x="2775" y="1026875"/>
            <a:ext cx="21063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Bajar incumplimientos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1464e149bc2_3_36"/>
          <p:cNvCxnSpPr>
            <a:stCxn id="285" idx="0"/>
            <a:endCxn id="293" idx="2"/>
          </p:cNvCxnSpPr>
          <p:nvPr/>
        </p:nvCxnSpPr>
        <p:spPr>
          <a:xfrm flipH="1" rot="5400000">
            <a:off x="1471218" y="919414"/>
            <a:ext cx="216000" cy="10464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1464e149bc2_3_36"/>
          <p:cNvCxnSpPr>
            <a:stCxn id="282" idx="0"/>
            <a:endCxn id="285" idx="2"/>
          </p:cNvCxnSpPr>
          <p:nvPr/>
        </p:nvCxnSpPr>
        <p:spPr>
          <a:xfrm rot="-5400000">
            <a:off x="2032818" y="2143352"/>
            <a:ext cx="1398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1464e149bc2_3_36"/>
          <p:cNvCxnSpPr>
            <a:stCxn id="293" idx="0"/>
            <a:endCxn id="286" idx="1"/>
          </p:cNvCxnSpPr>
          <p:nvPr/>
        </p:nvCxnSpPr>
        <p:spPr>
          <a:xfrm rot="-5400000">
            <a:off x="1865475" y="-67375"/>
            <a:ext cx="284700" cy="1903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g1464e149bc2_3_36"/>
          <p:cNvCxnSpPr>
            <a:stCxn id="291" idx="0"/>
            <a:endCxn id="286" idx="1"/>
          </p:cNvCxnSpPr>
          <p:nvPr/>
        </p:nvCxnSpPr>
        <p:spPr>
          <a:xfrm flipH="1" rot="5400000">
            <a:off x="2868275" y="833525"/>
            <a:ext cx="284700" cy="102000"/>
          </a:xfrm>
          <a:prstGeom prst="bentConnector4">
            <a:avLst>
              <a:gd fmla="val 22976" name="adj1"/>
              <a:gd fmla="val 33348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1464e149bc2_3_36"/>
          <p:cNvCxnSpPr>
            <a:stCxn id="284" idx="0"/>
            <a:endCxn id="286" idx="3"/>
          </p:cNvCxnSpPr>
          <p:nvPr/>
        </p:nvCxnSpPr>
        <p:spPr>
          <a:xfrm flipH="1" rot="5400000">
            <a:off x="6440025" y="279300"/>
            <a:ext cx="585300" cy="1510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g1464e149bc2_3_36"/>
          <p:cNvSpPr txBox="1"/>
          <p:nvPr/>
        </p:nvSpPr>
        <p:spPr>
          <a:xfrm>
            <a:off x="493301" y="4621488"/>
            <a:ext cx="18171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Eficientes canales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64e149bc2_3_36"/>
          <p:cNvSpPr txBox="1"/>
          <p:nvPr/>
        </p:nvSpPr>
        <p:spPr>
          <a:xfrm>
            <a:off x="3624176" y="4460475"/>
            <a:ext cx="2197500" cy="52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acceso rápido a información relevante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1464e149bc2_3_36"/>
          <p:cNvCxnSpPr>
            <a:stCxn id="278" idx="2"/>
            <a:endCxn id="299" idx="0"/>
          </p:cNvCxnSpPr>
          <p:nvPr/>
        </p:nvCxnSpPr>
        <p:spPr>
          <a:xfrm rot="5400000">
            <a:off x="1949829" y="3530732"/>
            <a:ext cx="542700" cy="1638900"/>
          </a:xfrm>
          <a:prstGeom prst="bentConnector3">
            <a:avLst>
              <a:gd fmla="val 3625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g1464e149bc2_3_36"/>
          <p:cNvCxnSpPr>
            <a:stCxn id="278" idx="2"/>
            <a:endCxn id="300" idx="0"/>
          </p:cNvCxnSpPr>
          <p:nvPr/>
        </p:nvCxnSpPr>
        <p:spPr>
          <a:xfrm flipH="1" rot="-5400000">
            <a:off x="3691029" y="3428432"/>
            <a:ext cx="381600" cy="168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1464e149bc2_3_36"/>
          <p:cNvSpPr txBox="1"/>
          <p:nvPr>
            <p:ph idx="4294967295" type="ctrTitle"/>
          </p:nvPr>
        </p:nvSpPr>
        <p:spPr>
          <a:xfrm>
            <a:off x="3355200" y="65050"/>
            <a:ext cx="24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</a:pPr>
            <a:r>
              <a:rPr b="0" i="0" lang="es-MX" sz="2400" u="none" cap="none" strike="noStrike">
                <a:solidFill>
                  <a:srgbClr val="FFE3E3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Árbol de objetivos</a:t>
            </a:r>
            <a:endParaRPr b="0" i="0" sz="3600" u="none" cap="none" strike="noStrike">
              <a:solidFill>
                <a:srgbClr val="FFE3E3"/>
              </a:solidFill>
              <a:highlight>
                <a:schemeClr val="lt1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04" name="Google Shape;304;g1464e149bc2_3_36"/>
          <p:cNvCxnSpPr>
            <a:stCxn id="281" idx="0"/>
            <a:endCxn id="282" idx="2"/>
          </p:cNvCxnSpPr>
          <p:nvPr/>
        </p:nvCxnSpPr>
        <p:spPr>
          <a:xfrm flipH="1" rot="5400000">
            <a:off x="3311176" y="1312563"/>
            <a:ext cx="248700" cy="26664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g1464e149bc2_3_36"/>
          <p:cNvSpPr txBox="1"/>
          <p:nvPr/>
        </p:nvSpPr>
        <p:spPr>
          <a:xfrm>
            <a:off x="1645450" y="2785959"/>
            <a:ext cx="77465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O.G.</a:t>
            </a:r>
            <a:endParaRPr/>
          </a:p>
        </p:txBody>
      </p:sp>
      <p:sp>
        <p:nvSpPr>
          <p:cNvPr id="306" name="Google Shape;306;g1464e149bc2_3_36"/>
          <p:cNvSpPr txBox="1"/>
          <p:nvPr/>
        </p:nvSpPr>
        <p:spPr>
          <a:xfrm>
            <a:off x="1050192" y="3663344"/>
            <a:ext cx="77465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O.E. 1</a:t>
            </a:r>
            <a:endParaRPr/>
          </a:p>
        </p:txBody>
      </p:sp>
      <p:sp>
        <p:nvSpPr>
          <p:cNvPr id="307" name="Google Shape;307;g1464e149bc2_3_36"/>
          <p:cNvSpPr txBox="1"/>
          <p:nvPr/>
        </p:nvSpPr>
        <p:spPr>
          <a:xfrm>
            <a:off x="5328468" y="3723011"/>
            <a:ext cx="774600" cy="30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O.E. 2</a:t>
            </a:r>
            <a:endParaRPr/>
          </a:p>
        </p:txBody>
      </p:sp>
      <p:sp>
        <p:nvSpPr>
          <p:cNvPr id="308" name="Google Shape;308;g1464e149bc2_3_36"/>
          <p:cNvSpPr txBox="1"/>
          <p:nvPr/>
        </p:nvSpPr>
        <p:spPr>
          <a:xfrm>
            <a:off x="139910" y="4306543"/>
            <a:ext cx="77465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O.E. 3</a:t>
            </a:r>
            <a:endParaRPr/>
          </a:p>
        </p:txBody>
      </p:sp>
      <p:sp>
        <p:nvSpPr>
          <p:cNvPr id="309" name="Google Shape;309;g1464e149bc2_3_36"/>
          <p:cNvSpPr txBox="1"/>
          <p:nvPr/>
        </p:nvSpPr>
        <p:spPr>
          <a:xfrm>
            <a:off x="5884786" y="4559061"/>
            <a:ext cx="774600" cy="30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O.E. 4</a:t>
            </a:r>
            <a:endParaRPr/>
          </a:p>
        </p:txBody>
      </p:sp>
      <p:sp>
        <p:nvSpPr>
          <p:cNvPr id="310" name="Google Shape;310;g1464e149bc2_3_36"/>
          <p:cNvSpPr txBox="1"/>
          <p:nvPr/>
        </p:nvSpPr>
        <p:spPr>
          <a:xfrm>
            <a:off x="5821682" y="314098"/>
            <a:ext cx="1267800" cy="30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MX" sz="1900"/>
              <a:t>Propósito: </a:t>
            </a:r>
            <a:r>
              <a:rPr lang="es-MX" sz="1900"/>
              <a:t>aumentar el nivel de competitividad.</a:t>
            </a:r>
            <a:endParaRPr sz="1900"/>
          </a:p>
          <a:p>
            <a:pPr indent="-3048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MX" sz="1900"/>
              <a:t>Objetivo general: </a:t>
            </a:r>
            <a:r>
              <a:rPr lang="es-MX" sz="1900"/>
              <a:t>bajar dificultad en la organización logística de eventos.</a:t>
            </a:r>
            <a:endParaRPr sz="1500"/>
          </a:p>
          <a:p>
            <a:pPr indent="-3048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MX" sz="1900"/>
              <a:t>Objetivos estratégicos:</a:t>
            </a:r>
            <a:endParaRPr sz="1500"/>
          </a:p>
          <a:p>
            <a:pPr indent="-3048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MX" sz="1900"/>
              <a:t>Crear canales adecuados en la organización de eventos.</a:t>
            </a:r>
            <a:endParaRPr sz="1700"/>
          </a:p>
          <a:p>
            <a:pPr indent="-3048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MX" sz="1900"/>
              <a:t>Mejorar la eficiencia de los canales para la organización de eventos.</a:t>
            </a:r>
            <a:endParaRPr sz="1700"/>
          </a:p>
          <a:p>
            <a:pPr indent="-3048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MX" sz="1900"/>
              <a:t>Aumentar el acceso rápido a información relevante para el usuario.</a:t>
            </a:r>
            <a:endParaRPr sz="1900"/>
          </a:p>
          <a:p>
            <a:pPr indent="-3048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s-MX" sz="1900"/>
              <a:t>Aumentar disponibilidad de plataformas de logística.</a:t>
            </a:r>
            <a:endParaRPr sz="1900"/>
          </a:p>
        </p:txBody>
      </p:sp>
      <p:sp>
        <p:nvSpPr>
          <p:cNvPr id="316" name="Google Shape;316;p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PROPÓSITO</a:t>
            </a:r>
            <a:endParaRPr/>
          </a:p>
        </p:txBody>
      </p:sp>
      <p:pic>
        <p:nvPicPr>
          <p:cNvPr id="317" name="Google Shape;3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58699" y="3485475"/>
            <a:ext cx="2733601" cy="16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64e149bc2_3_72"/>
          <p:cNvSpPr txBox="1"/>
          <p:nvPr>
            <p:ph idx="1" type="body"/>
          </p:nvPr>
        </p:nvSpPr>
        <p:spPr>
          <a:xfrm>
            <a:off x="189250" y="1188250"/>
            <a:ext cx="9101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s-MX" sz="1700">
                <a:solidFill>
                  <a:srgbClr val="5B5B5B"/>
                </a:solidFill>
                <a:latin typeface="Anton"/>
                <a:ea typeface="Anton"/>
                <a:cs typeface="Anton"/>
                <a:sym typeface="Anton"/>
              </a:rPr>
              <a:t>Montaje de una empresa de logística georreferenciada de eventos a través de una app en Colombia.</a:t>
            </a:r>
            <a:endParaRPr sz="500">
              <a:solidFill>
                <a:srgbClr val="5B5B5B"/>
              </a:solidFill>
            </a:endParaRPr>
          </a:p>
        </p:txBody>
      </p:sp>
      <p:sp>
        <p:nvSpPr>
          <p:cNvPr id="323" name="Google Shape;323;g1464e149bc2_3_72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/>
              <a:t>ALINEACIÓN ESTRATÉGICA</a:t>
            </a:r>
            <a:endParaRPr/>
          </a:p>
        </p:txBody>
      </p:sp>
      <p:graphicFrame>
        <p:nvGraphicFramePr>
          <p:cNvPr id="324" name="Google Shape;324;g1464e149bc2_3_72"/>
          <p:cNvGraphicFramePr/>
          <p:nvPr/>
        </p:nvGraphicFramePr>
        <p:xfrm>
          <a:off x="805678" y="16965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{4AE93599-62AE-4159-8C1C-94A920295F78}</a:tableStyleId>
              </a:tblPr>
              <a:tblGrid>
                <a:gridCol w="2413000"/>
                <a:gridCol w="2413000"/>
                <a:gridCol w="2413000"/>
              </a:tblGrid>
              <a:tr h="44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MX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Organización</a:t>
                      </a:r>
                      <a:endParaRPr sz="14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solidFill>
                      <a:srgbClr val="CD55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Objetivo </a:t>
                      </a:r>
                      <a:r>
                        <a:rPr lang="es-MX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Institucional</a:t>
                      </a:r>
                      <a:endParaRPr sz="14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55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MX" sz="14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Aporte del Proyecto (Outcome)</a:t>
                      </a:r>
                      <a:endParaRPr sz="14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solidFill>
                      <a:srgbClr val="CD5557"/>
                    </a:solidFill>
                  </a:tcPr>
                </a:tc>
              </a:tr>
              <a:tr h="6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Superintendencia de Industria y Comercio</a:t>
                      </a:r>
                      <a:endParaRPr sz="1300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Mejorar la </a:t>
                      </a:r>
                      <a:r>
                        <a:rPr b="1"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infraestructura, uso</a:t>
                      </a: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y </a:t>
                      </a:r>
                      <a:r>
                        <a:rPr b="1"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aprovechamiento</a:t>
                      </a: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de las </a:t>
                      </a: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tecnologías de la información</a:t>
                      </a: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Dar opciones a empresas de  ofrecer sus servicios de logística.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3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Superintendencia de Industria y Comercio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Adoptar las mejores prácticas en materia de </a:t>
                      </a:r>
                      <a:r>
                        <a:rPr b="1"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participación</a:t>
                      </a: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y </a:t>
                      </a:r>
                      <a:r>
                        <a:rPr b="1"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servicio al ciudadano</a:t>
                      </a:r>
                      <a:r>
                        <a:rPr lang="es-MX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Bajar la demanda de tiempo. 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Aumentaría el nivel de atención a tareas prioritarias.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Ministerio de las TIC</a:t>
                      </a:r>
                      <a:endParaRPr sz="1300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Fortalecer el </a:t>
                      </a:r>
                      <a:r>
                        <a:rPr b="1"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emprendimiento</a:t>
                      </a:r>
                      <a:r>
                        <a:rPr lang="es-MX" sz="1200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y la </a:t>
                      </a:r>
                      <a:r>
                        <a:rPr b="1" lang="es-MX" sz="1200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competitividad</a:t>
                      </a:r>
                      <a:r>
                        <a:rPr lang="es-MX" sz="1200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Ofrecer la oportunidad de mejorar la visibilidad de las PyMEs.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 u="none" cap="none" strike="noStrike"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Contribuirá a incrementar los ingresos de las PyMEs.</a:t>
                      </a:r>
                      <a:endParaRPr sz="1200" u="none" cap="none" strike="noStrike"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1464e14a1d8_0_71"/>
          <p:cNvGraphicFramePr/>
          <p:nvPr/>
        </p:nvGraphicFramePr>
        <p:xfrm>
          <a:off x="842275" y="14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{40F581BA-4E21-485C-85D1-2C54E87DA6D7}</a:tableStyleId>
              </a:tblPr>
              <a:tblGrid>
                <a:gridCol w="1393175"/>
                <a:gridCol w="771150"/>
                <a:gridCol w="2457725"/>
                <a:gridCol w="2013825"/>
                <a:gridCol w="1166900"/>
              </a:tblGrid>
              <a:tr h="3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Alternativas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D55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Costos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D55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Beneficios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D55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Desventajas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D55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Riesgos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D5557"/>
                    </a:solidFill>
                  </a:tcPr>
                </a:tc>
              </a:tr>
              <a:tr h="11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Catálogo</a:t>
                      </a:r>
                      <a:r>
                        <a:rPr lang="es-MX"/>
                        <a:t> online.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</a:t>
                      </a:r>
                      <a:r>
                        <a:rPr lang="es-MX"/>
                        <a:t>istribución sencilla e inmediata.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Ahorro de costos.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Compras no </a:t>
                      </a:r>
                      <a:r>
                        <a:rPr lang="es-MX"/>
                        <a:t>inmediatas.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Requiere de conexión a internet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Pérdida</a:t>
                      </a:r>
                      <a:r>
                        <a:rPr lang="es-MX"/>
                        <a:t> de ventas.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CMS(Content Management System)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$-$$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Facilidad para crear una página web según necesidades.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Flexibilidad para subir contenido.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Requiere de conexión a i</a:t>
                      </a:r>
                      <a:r>
                        <a:rPr lang="es-MX"/>
                        <a:t>nt</a:t>
                      </a:r>
                      <a:r>
                        <a:rPr lang="es-MX"/>
                        <a:t>ernet.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Requiere de demasiados recursos.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No brinda la mejor experiencia móvil para el usuario.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Hackeo</a:t>
                      </a:r>
                      <a:r>
                        <a:rPr lang="es-MX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Caída de servidores.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Crear plataforma para eventos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$$$-$$$$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Facilidad de acceso.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Garantiza eficacia.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visible para organizaciones.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obtención de datos.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Requiere de conexión a internet.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Aumento de costos.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Mayor esfuerzo en promoción.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Caída de servidores.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chemeClr val="dk1"/>
                          </a:solidFill>
                        </a:rPr>
                        <a:t>ciberdelito.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Project Proposal with Illustrations by Slidesgo">
  <a:themeElements>
    <a:clrScheme name="Personalizado 4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000000"/>
      </a:accent1>
      <a:accent2>
        <a:srgbClr val="424C70"/>
      </a:accent2>
      <a:accent3>
        <a:srgbClr val="666566"/>
      </a:accent3>
      <a:accent4>
        <a:srgbClr val="000000"/>
      </a:accent4>
      <a:accent5>
        <a:srgbClr val="595959"/>
      </a:accent5>
      <a:accent6>
        <a:srgbClr val="AE15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Project Proposal with Illustrations by Slidesgo">
  <a:themeElements>
    <a:clrScheme name="Personalizado 4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000000"/>
      </a:accent1>
      <a:accent2>
        <a:srgbClr val="424C70"/>
      </a:accent2>
      <a:accent3>
        <a:srgbClr val="666566"/>
      </a:accent3>
      <a:accent4>
        <a:srgbClr val="000000"/>
      </a:accent4>
      <a:accent5>
        <a:srgbClr val="595959"/>
      </a:accent5>
      <a:accent6>
        <a:srgbClr val="AE15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Project Proposal with Illustrations by Slidesgo">
  <a:themeElements>
    <a:clrScheme name="Personalizado 4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000000"/>
      </a:accent1>
      <a:accent2>
        <a:srgbClr val="424C70"/>
      </a:accent2>
      <a:accent3>
        <a:srgbClr val="666566"/>
      </a:accent3>
      <a:accent4>
        <a:srgbClr val="000000"/>
      </a:accent4>
      <a:accent5>
        <a:srgbClr val="595959"/>
      </a:accent5>
      <a:accent6>
        <a:srgbClr val="AE15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Pablo Sánchez Bermúdez</dc:creator>
</cp:coreProperties>
</file>