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80" r:id="rId5"/>
    <p:sldId id="271" r:id="rId6"/>
    <p:sldId id="279" r:id="rId7"/>
    <p:sldId id="285" r:id="rId8"/>
    <p:sldId id="259" r:id="rId9"/>
    <p:sldId id="282" r:id="rId10"/>
    <p:sldId id="283" r:id="rId11"/>
    <p:sldId id="284" r:id="rId12"/>
    <p:sldId id="275" r:id="rId13"/>
    <p:sldId id="281" r:id="rId14"/>
    <p:sldId id="276" r:id="rId15"/>
    <p:sldId id="264" r:id="rId16"/>
    <p:sldId id="274" r:id="rId17"/>
    <p:sldId id="265" r:id="rId18"/>
    <p:sldId id="266"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a Vlad" initials="LV" lastIdx="4" clrIdx="0"/>
  <p:cmAuthor id="1" name="laura vlad" initials="lv" lastIdx="11" clrIdx="1">
    <p:extLst>
      <p:ext uri="{19B8F6BF-5375-455C-9EA6-DF929625EA0E}">
        <p15:presenceInfo xmlns:p15="http://schemas.microsoft.com/office/powerpoint/2012/main" userId="6325ffb59d220a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98"/>
    <p:restoredTop sz="71603"/>
  </p:normalViewPr>
  <p:slideViewPr>
    <p:cSldViewPr snapToGrid="0" snapToObjects="1">
      <p:cViewPr varScale="1">
        <p:scale>
          <a:sx n="47" d="100"/>
          <a:sy n="47" d="100"/>
        </p:scale>
        <p:origin x="1112" y="256"/>
      </p:cViewPr>
      <p:guideLst/>
    </p:cSldViewPr>
  </p:slideViewPr>
  <p:notesTextViewPr>
    <p:cViewPr>
      <p:scale>
        <a:sx n="1" d="1"/>
        <a:sy n="1" d="1"/>
      </p:scale>
      <p:origin x="0" y="-44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17:52:20.374" idx="6">
    <p:pos x="10" y="10"/>
    <p:text/>
    <p:extLst>
      <p:ext uri="{C676402C-5697-4E1C-873F-D02D1690AC5C}">
        <p15:threadingInfo xmlns:p15="http://schemas.microsoft.com/office/powerpoint/2012/main" timeZoneBias="420"/>
      </p:ext>
    </p:extLst>
  </p:cm>
  <p:cm authorId="1" dt="2021-04-08T20:44:46.909" idx="11">
    <p:pos x="106" y="106"/>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0-06-21T13:40:15.605" idx="4">
    <p:pos x="8713" y="2738"/>
    <p:text>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high emotions regarding different products, brands or services. My anger towards Apple company does not benefit me but it can benefit the Apple company, They can use my experience to improve their customer services.</a:t>
            </a:r>
          </a:p>
        </p:txBody>
      </p:sp>
    </p:spTree>
    <p:extLst>
      <p:ext uri="{BB962C8B-B14F-4D97-AF65-F5344CB8AC3E}">
        <p14:creationId xmlns:p14="http://schemas.microsoft.com/office/powerpoint/2010/main" val="160377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Since the </a:t>
            </a:r>
            <a:r>
              <a:rPr lang="en-US" sz="2200" dirty="0" err="1">
                <a:effectLst/>
                <a:latin typeface="Helvetica Neue"/>
                <a:ea typeface="Helvetica Neue"/>
                <a:cs typeface="Helvetica Neue"/>
                <a:sym typeface="Helvetica Neue"/>
              </a:rPr>
              <a:t>KNNeighbors</a:t>
            </a:r>
            <a:r>
              <a:rPr lang="en-US" sz="2200" dirty="0">
                <a:effectLst/>
                <a:latin typeface="Helvetica Neue"/>
                <a:ea typeface="Helvetica Neue"/>
                <a:cs typeface="Helvetica Neue"/>
                <a:sym typeface="Helvetica Neue"/>
              </a:rPr>
              <a:t> took more than to days to tune I chose the Multinomial Naïve Bayes model to tune.</a:t>
            </a:r>
          </a:p>
        </p:txBody>
      </p:sp>
    </p:spTree>
    <p:extLst>
      <p:ext uri="{BB962C8B-B14F-4D97-AF65-F5344CB8AC3E}">
        <p14:creationId xmlns:p14="http://schemas.microsoft.com/office/powerpoint/2010/main" val="2386961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a:p>
            <a:r>
              <a:rPr lang="en-US" sz="2200" dirty="0">
                <a:effectLst/>
                <a:latin typeface="Helvetica Neue"/>
                <a:ea typeface="Helvetica Neue"/>
                <a:cs typeface="Helvetica Neue"/>
                <a:sym typeface="Helvetica Neue"/>
              </a:rPr>
              <a:t>I tested the tuned model on the scrapped data and the recall score was 0.65. Not the best result maybe because the news were focused on UK articles and the modeling was on US news.</a:t>
            </a:r>
          </a:p>
        </p:txBody>
      </p:sp>
    </p:spTree>
    <p:extLst>
      <p:ext uri="{BB962C8B-B14F-4D97-AF65-F5344CB8AC3E}">
        <p14:creationId xmlns:p14="http://schemas.microsoft.com/office/powerpoint/2010/main" val="407744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t>
            </a:r>
            <a:r>
              <a:rPr lang="en-US" dirty="0" err="1"/>
              <a:t>Keras</a:t>
            </a:r>
            <a:r>
              <a:rPr lang="en-US" dirty="0"/>
              <a:t> model had an accuracy of 0.99 which is again too good to be true.  Accuracy is lower when you have wrongly falsely identified news. In our case recall is more precise since we don’t really care about fake news that are identified as real.</a:t>
            </a:r>
          </a:p>
        </p:txBody>
      </p:sp>
    </p:spTree>
    <p:extLst>
      <p:ext uri="{BB962C8B-B14F-4D97-AF65-F5344CB8AC3E}">
        <p14:creationId xmlns:p14="http://schemas.microsoft.com/office/powerpoint/2010/main" val="1392088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funny, not really how one of the most names in the fake news dataset is Hillary Clinton. It tells you a little about misogyny in politics.</a:t>
            </a:r>
          </a:p>
        </p:txBody>
      </p:sp>
    </p:spTree>
    <p:extLst>
      <p:ext uri="{BB962C8B-B14F-4D97-AF65-F5344CB8AC3E}">
        <p14:creationId xmlns:p14="http://schemas.microsoft.com/office/powerpoint/2010/main" val="3781914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you can see the most frequent words in both types of news articles are almost the same. This makes it harder for the model to correctly classify.</a:t>
            </a:r>
          </a:p>
          <a:p>
            <a:r>
              <a:rPr lang="en-US" dirty="0"/>
              <a:t>Also Hillary Clinton is nowhere  to be seen in the real news dataset even though these were articles from 2016, the election year. It’s either the Democratic Party was so sure they will win the elections that they didn’t need a strong PR campaign, or they didn’t really believe in her or the internet was invaded by fake articles about Hillary Clinton. Maybe all three.</a:t>
            </a:r>
          </a:p>
          <a:p>
            <a:r>
              <a:rPr lang="en-US" dirty="0"/>
              <a:t>Donald Trump is in both of the datasets almost as frequent.</a:t>
            </a:r>
          </a:p>
        </p:txBody>
      </p:sp>
    </p:spTree>
    <p:extLst>
      <p:ext uri="{BB962C8B-B14F-4D97-AF65-F5344CB8AC3E}">
        <p14:creationId xmlns:p14="http://schemas.microsoft.com/office/powerpoint/2010/main" val="2734464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could see how we ended up with a very low recall score when testing on the scrapped data. The most frequent words in these articles have nothing in common with the real news articles.</a:t>
            </a:r>
          </a:p>
        </p:txBody>
      </p:sp>
    </p:spTree>
    <p:extLst>
      <p:ext uri="{BB962C8B-B14F-4D97-AF65-F5344CB8AC3E}">
        <p14:creationId xmlns:p14="http://schemas.microsoft.com/office/powerpoint/2010/main" val="240261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048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800" dirty="0"/>
              <a:t>These models </a:t>
            </a:r>
            <a:r>
              <a:rPr lang="en-US" sz="2800" dirty="0" err="1"/>
              <a:t>cound</a:t>
            </a:r>
            <a:r>
              <a:rPr lang="en-US" sz="2800" dirty="0"/>
              <a:t> be used by Facebook, Twitter or political commentators to rapidly identify fake news and inform the consumers about it. We care the most about having a high true positive rate and a low false negative rate, therefore we will be optimizing our models for recall. The reason behind my decision is that it is more damaging for your credibility if you report many false fake news ( Fake news that are in fact </a:t>
            </a:r>
            <a:r>
              <a:rPr lang="en-US" sz="2800" dirty="0" err="1"/>
              <a:t>truthfull</a:t>
            </a:r>
            <a:r>
              <a:rPr lang="en-US" sz="2800" dirty="0"/>
              <a:t>.) than letting go a few fake news. A false fake news article could be considered a deliberate political action and used against you. Lawsuits could follow.</a:t>
            </a:r>
          </a:p>
          <a:p>
            <a:pPr marL="0" marR="0" lvl="0" indent="0" defTabSz="457200" eaLnBrk="1" fontAlgn="auto" latinLnBrk="0" hangingPunct="1">
              <a:lnSpc>
                <a:spcPct val="117999"/>
              </a:lnSpc>
              <a:spcBef>
                <a:spcPts val="0"/>
              </a:spcBef>
              <a:spcAft>
                <a:spcPts val="0"/>
              </a:spcAft>
              <a:buClrTx/>
              <a:buSzTx/>
              <a:buFontTx/>
              <a:buNone/>
              <a:tabLst/>
              <a:defRPr/>
            </a:pPr>
            <a:endParaRPr lang="en-US" sz="2800" dirty="0"/>
          </a:p>
          <a:p>
            <a:r>
              <a:rPr lang="en-US" sz="2200" b="1" i="0" dirty="0">
                <a:effectLst/>
                <a:latin typeface="Helvetica Neue"/>
                <a:ea typeface="Helvetica Neue"/>
                <a:cs typeface="Helvetica Neue"/>
                <a:sym typeface="Helvetica Neue"/>
              </a:rPr>
              <a:t>Gaussian Naive Bayes</a:t>
            </a:r>
            <a:r>
              <a:rPr lang="en-US" sz="2200" b="0" i="0" dirty="0">
                <a:effectLst/>
                <a:latin typeface="Helvetica Neue"/>
                <a:ea typeface="Helvetica Neue"/>
                <a:cs typeface="Helvetica Neue"/>
                <a:sym typeface="Helvetica Neue"/>
              </a:rPr>
              <a:t> is a variant of </a:t>
            </a:r>
            <a:r>
              <a:rPr lang="en-US" sz="2200" b="1" i="0" dirty="0">
                <a:effectLst/>
                <a:latin typeface="Helvetica Neue"/>
                <a:ea typeface="Helvetica Neue"/>
                <a:cs typeface="Helvetica Neue"/>
                <a:sym typeface="Helvetica Neue"/>
              </a:rPr>
              <a:t>Naive Bayes</a:t>
            </a:r>
            <a:r>
              <a:rPr lang="en-US" sz="2200" b="0" i="0" dirty="0">
                <a:effectLst/>
                <a:latin typeface="Helvetica Neue"/>
                <a:ea typeface="Helvetica Neue"/>
                <a:cs typeface="Helvetica Neue"/>
                <a:sym typeface="Helvetica Neue"/>
              </a:rPr>
              <a:t> that follows </a:t>
            </a:r>
            <a:r>
              <a:rPr lang="en-US" sz="2200" b="1" i="0" dirty="0">
                <a:effectLst/>
                <a:latin typeface="Helvetica Neue"/>
                <a:ea typeface="Helvetica Neue"/>
                <a:cs typeface="Helvetica Neue"/>
                <a:sym typeface="Helvetica Neue"/>
              </a:rPr>
              <a:t>Gaussian</a:t>
            </a:r>
            <a:r>
              <a:rPr lang="en-US" sz="2200" b="0" i="0" dirty="0">
                <a:effectLst/>
                <a:latin typeface="Helvetica Neue"/>
                <a:ea typeface="Helvetica Neue"/>
                <a:cs typeface="Helvetica Neue"/>
                <a:sym typeface="Helvetica Neue"/>
              </a:rPr>
              <a:t> normal distribution and supports continuous data.</a:t>
            </a:r>
            <a:endParaRPr lang="en-US" dirty="0"/>
          </a:p>
        </p:txBody>
      </p:sp>
    </p:spTree>
    <p:extLst>
      <p:ext uri="{BB962C8B-B14F-4D97-AF65-F5344CB8AC3E}">
        <p14:creationId xmlns:p14="http://schemas.microsoft.com/office/powerpoint/2010/main" val="268449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185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62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995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413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dataset is balanced. No need to resample the dataset.</a:t>
            </a:r>
          </a:p>
        </p:txBody>
      </p:sp>
    </p:spTree>
    <p:extLst>
      <p:ext uri="{BB962C8B-B14F-4D97-AF65-F5344CB8AC3E}">
        <p14:creationId xmlns:p14="http://schemas.microsoft.com/office/powerpoint/2010/main" val="183957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works for Classifiers like Naïve Bayes but it doesn’t work for </a:t>
            </a:r>
            <a:r>
              <a:rPr lang="en-US" dirty="0" err="1"/>
              <a:t>Keras</a:t>
            </a:r>
            <a:r>
              <a:rPr lang="en-US" dirty="0"/>
              <a:t> Models. To test the </a:t>
            </a:r>
            <a:r>
              <a:rPr lang="en-US" dirty="0" err="1"/>
              <a:t>Keras</a:t>
            </a:r>
            <a:r>
              <a:rPr lang="en-US" dirty="0"/>
              <a:t> model we will need to add fake news articles.</a:t>
            </a:r>
          </a:p>
        </p:txBody>
      </p:sp>
    </p:spTree>
    <p:extLst>
      <p:ext uri="{BB962C8B-B14F-4D97-AF65-F5344CB8AC3E}">
        <p14:creationId xmlns:p14="http://schemas.microsoft.com/office/powerpoint/2010/main" val="1732387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Decision Tree, Logistic Regression, AdaBoost, </a:t>
            </a:r>
            <a:r>
              <a:rPr lang="en-US" sz="2200" dirty="0" err="1">
                <a:effectLst/>
                <a:latin typeface="Helvetica Neue"/>
                <a:ea typeface="Helvetica Neue"/>
                <a:cs typeface="Helvetica Neue"/>
                <a:sym typeface="Helvetica Neue"/>
              </a:rPr>
              <a:t>GradientBoosting</a:t>
            </a:r>
            <a:r>
              <a:rPr lang="en-US" sz="2200" dirty="0">
                <a:effectLst/>
                <a:latin typeface="Helvetica Neue"/>
                <a:ea typeface="Helvetica Neue"/>
                <a:cs typeface="Helvetica Neue"/>
                <a:sym typeface="Helvetica Neue"/>
              </a:rPr>
              <a:t> and </a:t>
            </a:r>
            <a:r>
              <a:rPr lang="en-US" sz="2200" dirty="0" err="1">
                <a:effectLst/>
                <a:latin typeface="Helvetica Neue"/>
                <a:ea typeface="Helvetica Neue"/>
                <a:cs typeface="Helvetica Neue"/>
                <a:sym typeface="Helvetica Neue"/>
              </a:rPr>
              <a:t>XGBoost</a:t>
            </a:r>
            <a:r>
              <a:rPr lang="en-US" sz="2200" dirty="0">
                <a:effectLst/>
                <a:latin typeface="Helvetica Neue"/>
                <a:ea typeface="Helvetica Neue"/>
                <a:cs typeface="Helvetica Neue"/>
                <a:sym typeface="Helvetica Neue"/>
              </a:rPr>
              <a:t> models test recall is 1. You would think that its perfect, 100% of the time the model </a:t>
            </a:r>
            <a:r>
              <a:rPr lang="en-US" sz="2200" dirty="0" err="1">
                <a:effectLst/>
                <a:latin typeface="Helvetica Neue"/>
                <a:ea typeface="Helvetica Neue"/>
                <a:cs typeface="Helvetica Neue"/>
                <a:sym typeface="Helvetica Neue"/>
              </a:rPr>
              <a:t>identyfies</a:t>
            </a:r>
            <a:r>
              <a:rPr lang="en-US" sz="2200" dirty="0">
                <a:effectLst/>
                <a:latin typeface="Helvetica Neue"/>
                <a:ea typeface="Helvetica Neue"/>
                <a:cs typeface="Helvetica Neue"/>
                <a:sym typeface="Helvetica Neue"/>
              </a:rPr>
              <a:t> correctly a fake news article. This is why I love statistics because in statistics 100% it too good to be true. There is no perfection, no black and white. There are shades of gray.</a:t>
            </a:r>
          </a:p>
          <a:p>
            <a:r>
              <a:rPr lang="en-US" sz="2200" b="0" i="0" dirty="0">
                <a:effectLst/>
                <a:latin typeface="Helvetica Neue"/>
                <a:ea typeface="Helvetica Neue"/>
                <a:cs typeface="Helvetica Neue"/>
                <a:sym typeface="Helvetica Neue"/>
              </a:rPr>
              <a:t>An </a:t>
            </a:r>
            <a:r>
              <a:rPr lang="en-US" sz="2200" b="1" i="0" dirty="0">
                <a:effectLst/>
                <a:latin typeface="Helvetica Neue"/>
                <a:ea typeface="Helvetica Neue"/>
                <a:cs typeface="Helvetica Neue"/>
                <a:sym typeface="Helvetica Neue"/>
              </a:rPr>
              <a:t>ROC curve</a:t>
            </a:r>
            <a:r>
              <a:rPr lang="en-US" sz="2200" b="0" i="0" dirty="0">
                <a:effectLst/>
                <a:latin typeface="Helvetica Neue"/>
                <a:ea typeface="Helvetica Neue"/>
                <a:cs typeface="Helvetica Neue"/>
                <a:sym typeface="Helvetica Neue"/>
              </a:rPr>
              <a:t> (</a:t>
            </a:r>
            <a:r>
              <a:rPr lang="en-US" sz="2200" b="1" i="0" dirty="0">
                <a:effectLst/>
                <a:latin typeface="Helvetica Neue"/>
                <a:ea typeface="Helvetica Neue"/>
                <a:cs typeface="Helvetica Neue"/>
                <a:sym typeface="Helvetica Neue"/>
              </a:rPr>
              <a:t>receiver operating characteristic curve</a:t>
            </a:r>
            <a:r>
              <a:rPr lang="en-US" sz="2200" b="0" i="0" dirty="0">
                <a:effectLst/>
                <a:latin typeface="Helvetica Neue"/>
                <a:ea typeface="Helvetica Neue"/>
                <a:cs typeface="Helvetica Neue"/>
                <a:sym typeface="Helvetica Neue"/>
              </a:rPr>
              <a:t>) is a graph showing the performance of a classification model at all classification thresholds. This curve plots two parameters:</a:t>
            </a:r>
          </a:p>
          <a:p>
            <a:r>
              <a:rPr lang="en-US" sz="2200" b="0" i="0" dirty="0">
                <a:effectLst/>
                <a:latin typeface="Helvetica Neue"/>
                <a:ea typeface="Helvetica Neue"/>
                <a:cs typeface="Helvetica Neue"/>
                <a:sym typeface="Helvetica Neue"/>
              </a:rPr>
              <a:t>True Positive Rate</a:t>
            </a:r>
          </a:p>
          <a:p>
            <a:r>
              <a:rPr lang="en-US" sz="2200" b="0" i="0" dirty="0">
                <a:effectLst/>
                <a:latin typeface="Helvetica Neue"/>
                <a:ea typeface="Helvetica Neue"/>
                <a:cs typeface="Helvetica Neue"/>
                <a:sym typeface="Helvetica Neue"/>
              </a:rPr>
              <a:t>False Positive Rate</a:t>
            </a:r>
          </a:p>
          <a:p>
            <a:r>
              <a:rPr lang="en-US" sz="2200" b="1" i="0" dirty="0">
                <a:effectLst/>
                <a:latin typeface="Helvetica Neue"/>
                <a:ea typeface="Helvetica Neue"/>
                <a:cs typeface="Helvetica Neue"/>
                <a:sym typeface="Helvetica Neue"/>
              </a:rPr>
              <a:t>True Positive Rate</a:t>
            </a:r>
            <a:r>
              <a:rPr lang="en-US" sz="2200" b="0" i="0" dirty="0">
                <a:effectLst/>
                <a:latin typeface="Helvetica Neue"/>
                <a:ea typeface="Helvetica Neue"/>
                <a:cs typeface="Helvetica Neue"/>
                <a:sym typeface="Helvetica Neue"/>
              </a:rPr>
              <a:t> (</a:t>
            </a:r>
            <a:r>
              <a:rPr lang="en-US" sz="2200" b="1" i="0" dirty="0">
                <a:effectLst/>
                <a:latin typeface="Helvetica Neue"/>
                <a:ea typeface="Helvetica Neue"/>
                <a:cs typeface="Helvetica Neue"/>
                <a:sym typeface="Helvetica Neue"/>
              </a:rPr>
              <a:t>TPR</a:t>
            </a:r>
            <a:r>
              <a:rPr lang="en-US" sz="2200" b="0" i="0" dirty="0">
                <a:effectLst/>
                <a:latin typeface="Helvetica Neue"/>
                <a:ea typeface="Helvetica Neue"/>
                <a:cs typeface="Helvetica Neue"/>
                <a:sym typeface="Helvetica Neue"/>
              </a:rPr>
              <a:t>) is a synonym for recall and is therefore defined as follows:</a:t>
            </a:r>
          </a:p>
          <a:p>
            <a:r>
              <a:rPr lang="en-US" sz="2200" b="0" i="0" dirty="0">
                <a:effectLst/>
                <a:latin typeface="Helvetica Neue"/>
                <a:ea typeface="Helvetica Neue"/>
                <a:cs typeface="Helvetica Neue"/>
                <a:sym typeface="Helvetica Neue"/>
              </a:rPr>
              <a:t>TPR=TP/(TP+FN)</a:t>
            </a:r>
          </a:p>
          <a:p>
            <a:r>
              <a:rPr lang="en-US" sz="2200" b="0" i="0" dirty="0">
                <a:effectLst/>
                <a:latin typeface="Helvetica Neue"/>
                <a:ea typeface="Helvetica Neue"/>
                <a:cs typeface="Helvetica Neue"/>
                <a:sym typeface="Helvetica Neue"/>
              </a:rPr>
              <a:t>It measures the real news articles identified as real news out of all real news articles.</a:t>
            </a:r>
          </a:p>
          <a:p>
            <a:r>
              <a:rPr lang="en-US" sz="2200" b="1" i="0" dirty="0">
                <a:effectLst/>
                <a:latin typeface="Helvetica Neue"/>
                <a:ea typeface="Helvetica Neue"/>
                <a:cs typeface="Helvetica Neue"/>
                <a:sym typeface="Helvetica Neue"/>
              </a:rPr>
              <a:t>False Positive Rate</a:t>
            </a:r>
            <a:r>
              <a:rPr lang="en-US" sz="2200" b="0" i="0" dirty="0">
                <a:effectLst/>
                <a:latin typeface="Helvetica Neue"/>
                <a:ea typeface="Helvetica Neue"/>
                <a:cs typeface="Helvetica Neue"/>
                <a:sym typeface="Helvetica Neue"/>
              </a:rPr>
              <a:t> (</a:t>
            </a:r>
            <a:r>
              <a:rPr lang="en-US" sz="2200" b="1" i="0" dirty="0">
                <a:effectLst/>
                <a:latin typeface="Helvetica Neue"/>
                <a:ea typeface="Helvetica Neue"/>
                <a:cs typeface="Helvetica Neue"/>
                <a:sym typeface="Helvetica Neue"/>
              </a:rPr>
              <a:t>FPR</a:t>
            </a:r>
            <a:r>
              <a:rPr lang="en-US" sz="2200" b="0" i="0" dirty="0">
                <a:effectLst/>
                <a:latin typeface="Helvetica Neue"/>
                <a:ea typeface="Helvetica Neue"/>
                <a:cs typeface="Helvetica Neue"/>
                <a:sym typeface="Helvetica Neue"/>
              </a:rPr>
              <a:t>) is defined as follows:</a:t>
            </a:r>
          </a:p>
          <a:p>
            <a:r>
              <a:rPr lang="en-US" sz="2200" b="0" i="0" dirty="0">
                <a:effectLst/>
                <a:latin typeface="Helvetica Neue"/>
                <a:ea typeface="Helvetica Neue"/>
                <a:cs typeface="Helvetica Neue"/>
                <a:sym typeface="Helvetica Neue"/>
              </a:rPr>
              <a:t>FPR=FP/(FP+TN)</a:t>
            </a:r>
          </a:p>
          <a:p>
            <a:r>
              <a:rPr lang="en-US" sz="2200" b="0" i="0" dirty="0">
                <a:effectLst/>
                <a:latin typeface="Helvetica Neue"/>
                <a:ea typeface="Helvetica Neue"/>
                <a:cs typeface="Helvetica Neue"/>
                <a:sym typeface="Helvetica Neue"/>
              </a:rPr>
              <a:t>It measures articles identified as fake news but in reality they are truthful news over all fake news.</a:t>
            </a:r>
          </a:p>
          <a:p>
            <a:endParaRPr lang="en-US" sz="2200" b="0" i="0" dirty="0">
              <a:effectLst/>
              <a:latin typeface="Helvetica Neue"/>
              <a:ea typeface="Helvetica Neue"/>
              <a:cs typeface="Helvetica Neue"/>
              <a:sym typeface="Helvetica Neue"/>
            </a:endParaRPr>
          </a:p>
          <a:p>
            <a:endParaRPr lang="en-US" sz="2200" b="0" i="0" dirty="0">
              <a:effectLst/>
              <a:latin typeface="Helvetica Neue"/>
              <a:ea typeface="Helvetica Neue"/>
              <a:cs typeface="Helvetica Neue"/>
              <a:sym typeface="Helvetica Neue"/>
            </a:endParaRPr>
          </a:p>
          <a:p>
            <a:r>
              <a:rPr lang="en-US" sz="2200" b="1" i="0" dirty="0">
                <a:effectLst/>
                <a:latin typeface="Helvetica Neue"/>
                <a:ea typeface="Helvetica Neue"/>
                <a:cs typeface="Helvetica Neue"/>
                <a:sym typeface="Helvetica Neue"/>
              </a:rPr>
              <a:t>AUC</a:t>
            </a:r>
            <a:r>
              <a:rPr lang="en-US" sz="2200" b="0" i="0" dirty="0">
                <a:effectLst/>
                <a:latin typeface="Helvetica Neue"/>
                <a:ea typeface="Helvetica Neue"/>
                <a:cs typeface="Helvetica Neue"/>
                <a:sym typeface="Helvetica Neue"/>
              </a:rPr>
              <a:t> stands for "Area under the ROC Curve." That is, AUC measures the entire two-dimensional area underneath the entire ROC curve (think integral calculus) from (0,0) to (1,1).</a:t>
            </a:r>
          </a:p>
          <a:p>
            <a:r>
              <a:rPr lang="en-US" sz="2200" b="0" i="0" dirty="0">
                <a:effectLst/>
                <a:latin typeface="Helvetica Neue"/>
                <a:ea typeface="Helvetica Neue"/>
                <a:cs typeface="Helvetica Neue"/>
                <a:sym typeface="Helvetica Neue"/>
              </a:rPr>
              <a:t>AUC provides an aggregate measure of performance across all possible classification thresholds. One way of interpreting AUC is as the probability that the model ranks a random positive example more highly than a random negative example. </a:t>
            </a:r>
          </a:p>
          <a:p>
            <a:br>
              <a:rPr lang="en-US" dirty="0"/>
            </a:br>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7905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I ended up </a:t>
            </a:r>
            <a:r>
              <a:rPr lang="en-US" sz="2200" dirty="0" err="1">
                <a:effectLst/>
                <a:latin typeface="Helvetica Neue"/>
                <a:ea typeface="Helvetica Neue"/>
                <a:cs typeface="Helvetica Neue"/>
                <a:sym typeface="Helvetica Neue"/>
              </a:rPr>
              <a:t>chosing</a:t>
            </a:r>
            <a:r>
              <a:rPr lang="en-US" sz="2200" dirty="0">
                <a:effectLst/>
                <a:latin typeface="Helvetica Neue"/>
                <a:ea typeface="Helvetica Neue"/>
                <a:cs typeface="Helvetica Neue"/>
                <a:sym typeface="Helvetica Neue"/>
              </a:rPr>
              <a:t> </a:t>
            </a:r>
            <a:r>
              <a:rPr lang="en-US" sz="2200" dirty="0" err="1">
                <a:effectLst/>
                <a:latin typeface="Helvetica Neue"/>
                <a:ea typeface="Helvetica Neue"/>
                <a:cs typeface="Helvetica Neue"/>
                <a:sym typeface="Helvetica Neue"/>
              </a:rPr>
              <a:t>NaïveBayes</a:t>
            </a:r>
            <a:r>
              <a:rPr lang="en-US" sz="2200" dirty="0">
                <a:effectLst/>
                <a:latin typeface="Helvetica Neue"/>
                <a:ea typeface="Helvetica Neue"/>
                <a:cs typeface="Helvetica Neue"/>
                <a:sym typeface="Helvetica Neue"/>
              </a:rPr>
              <a:t> and </a:t>
            </a:r>
            <a:r>
              <a:rPr lang="en-US" sz="2200" dirty="0" err="1">
                <a:effectLst/>
                <a:latin typeface="Helvetica Neue"/>
                <a:ea typeface="Helvetica Neue"/>
                <a:cs typeface="Helvetica Neue"/>
                <a:sym typeface="Helvetica Neue"/>
              </a:rPr>
              <a:t>KNNeighbors</a:t>
            </a:r>
            <a:r>
              <a:rPr lang="en-US" sz="2200" dirty="0">
                <a:effectLst/>
                <a:latin typeface="Helvetica Neue"/>
                <a:ea typeface="Helvetica Neue"/>
                <a:cs typeface="Helvetica Neue"/>
                <a:sym typeface="Helvetica Neue"/>
              </a:rPr>
              <a:t> models to tune because their scores were closer to reality. </a:t>
            </a:r>
          </a:p>
          <a:p>
            <a:endParaRPr lang="en-US" sz="2200" dirty="0">
              <a:effectLst/>
              <a:latin typeface="Helvetica Neue"/>
              <a:ea typeface="Helvetica Neue"/>
              <a:cs typeface="Helvetica Neue"/>
              <a:sym typeface="Helvetica Neue"/>
            </a:endParaRPr>
          </a:p>
          <a:p>
            <a:r>
              <a:rPr lang="en-US" sz="2200" b="0" i="0" dirty="0">
                <a:effectLst/>
                <a:latin typeface="Helvetica Neue"/>
                <a:ea typeface="Helvetica Neue"/>
                <a:cs typeface="Helvetica Neue"/>
                <a:sym typeface="Helvetica Neue"/>
              </a:rPr>
              <a:t>K-Nearest Neighbors (</a:t>
            </a:r>
            <a:r>
              <a:rPr lang="en-US" sz="2200" b="1" i="0" dirty="0">
                <a:effectLst/>
                <a:latin typeface="Helvetica Neue"/>
                <a:ea typeface="Helvetica Neue"/>
                <a:cs typeface="Helvetica Neue"/>
                <a:sym typeface="Helvetica Neue"/>
              </a:rPr>
              <a:t>KNN</a:t>
            </a:r>
            <a:r>
              <a:rPr lang="en-US" sz="2200" b="0" i="0" dirty="0">
                <a:effectLst/>
                <a:latin typeface="Helvetica Neue"/>
                <a:ea typeface="Helvetica Neue"/>
                <a:cs typeface="Helvetica Neue"/>
                <a:sym typeface="Helvetica Neue"/>
              </a:rPr>
              <a:t>) is one of the simplest algorithms used in </a:t>
            </a:r>
            <a:r>
              <a:rPr lang="en-US" sz="2200" b="1" i="0" dirty="0">
                <a:effectLst/>
                <a:latin typeface="Helvetica Neue"/>
                <a:ea typeface="Helvetica Neue"/>
                <a:cs typeface="Helvetica Neue"/>
                <a:sym typeface="Helvetica Neue"/>
              </a:rPr>
              <a:t>Machine Learning</a:t>
            </a:r>
            <a:r>
              <a:rPr lang="en-US" sz="2200" b="0" i="0" dirty="0">
                <a:effectLst/>
                <a:latin typeface="Helvetica Neue"/>
                <a:ea typeface="Helvetica Neue"/>
                <a:cs typeface="Helvetica Neue"/>
                <a:sym typeface="Helvetica Neue"/>
              </a:rPr>
              <a:t> for regression and </a:t>
            </a:r>
            <a:r>
              <a:rPr lang="en-US" sz="2200" b="1" i="0" dirty="0">
                <a:effectLst/>
                <a:latin typeface="Helvetica Neue"/>
                <a:ea typeface="Helvetica Neue"/>
                <a:cs typeface="Helvetica Neue"/>
                <a:sym typeface="Helvetica Neue"/>
              </a:rPr>
              <a:t>classification</a:t>
            </a:r>
            <a:r>
              <a:rPr lang="en-US" sz="2200" b="0" i="0" dirty="0">
                <a:effectLst/>
                <a:latin typeface="Helvetica Neue"/>
                <a:ea typeface="Helvetica Neue"/>
                <a:cs typeface="Helvetica Neue"/>
                <a:sym typeface="Helvetica Neue"/>
              </a:rPr>
              <a:t> problem. </a:t>
            </a:r>
            <a:r>
              <a:rPr lang="en-US" sz="2200" b="1" i="0" dirty="0">
                <a:effectLst/>
                <a:latin typeface="Helvetica Neue"/>
                <a:ea typeface="Helvetica Neue"/>
                <a:cs typeface="Helvetica Neue"/>
                <a:sym typeface="Helvetica Neue"/>
              </a:rPr>
              <a:t>KNN</a:t>
            </a:r>
            <a:r>
              <a:rPr lang="en-US" sz="2200" b="0" i="0" dirty="0">
                <a:effectLst/>
                <a:latin typeface="Helvetica Neue"/>
                <a:ea typeface="Helvetica Neue"/>
                <a:cs typeface="Helvetica Neue"/>
                <a:sym typeface="Helvetica Neue"/>
              </a:rPr>
              <a:t> algorithms use data and classify new data points based on similarity measures (e.g. distance function).</a:t>
            </a:r>
          </a:p>
          <a:p>
            <a:endParaRPr lang="en-US" sz="2200" dirty="0">
              <a:effectLst/>
              <a:latin typeface="Helvetica Neue"/>
              <a:ea typeface="Helvetica Neue"/>
              <a:cs typeface="Helvetica Neue"/>
              <a:sym typeface="Helvetica Neue"/>
            </a:endParaRPr>
          </a:p>
          <a:p>
            <a:r>
              <a:rPr lang="en-US" sz="2200" b="0" i="0" dirty="0">
                <a:effectLst/>
                <a:latin typeface="Helvetica Neue"/>
                <a:ea typeface="Helvetica Neue"/>
                <a:cs typeface="Helvetica Neue"/>
                <a:sym typeface="Helvetica Neue"/>
              </a:rPr>
              <a:t>The </a:t>
            </a:r>
            <a:r>
              <a:rPr lang="en-US" sz="2200" b="1" i="0" dirty="0">
                <a:effectLst/>
                <a:latin typeface="Helvetica Neue"/>
                <a:ea typeface="Helvetica Neue"/>
                <a:cs typeface="Helvetica Neue"/>
                <a:sym typeface="Helvetica Neue"/>
              </a:rPr>
              <a:t>multinomial</a:t>
            </a:r>
            <a:r>
              <a:rPr lang="en-US" sz="2200" b="0" i="0" dirty="0">
                <a:effectLst/>
                <a:latin typeface="Helvetica Neue"/>
                <a:ea typeface="Helvetica Neue"/>
                <a:cs typeface="Helvetica Neue"/>
                <a:sym typeface="Helvetica Neue"/>
              </a:rPr>
              <a:t> Naive Bayes </a:t>
            </a:r>
            <a:r>
              <a:rPr lang="en-US" sz="2200" b="1" i="0" dirty="0">
                <a:effectLst/>
                <a:latin typeface="Helvetica Neue"/>
                <a:ea typeface="Helvetica Neue"/>
                <a:cs typeface="Helvetica Neue"/>
                <a:sym typeface="Helvetica Neue"/>
              </a:rPr>
              <a:t>classifier</a:t>
            </a:r>
            <a:r>
              <a:rPr lang="en-US" sz="2200" b="0" i="0" dirty="0">
                <a:effectLst/>
                <a:latin typeface="Helvetica Neue"/>
                <a:ea typeface="Helvetica Neue"/>
                <a:cs typeface="Helvetica Neue"/>
                <a:sym typeface="Helvetica Neue"/>
              </a:rPr>
              <a:t> is suitable for classification with discrete features (e.g., word counts for text classification). a Naive </a:t>
            </a:r>
            <a:r>
              <a:rPr lang="en-US" sz="2200" b="1" i="0" dirty="0">
                <a:effectLst/>
                <a:latin typeface="Helvetica Neue"/>
                <a:ea typeface="Helvetica Neue"/>
                <a:cs typeface="Helvetica Neue"/>
                <a:sym typeface="Helvetica Neue"/>
              </a:rPr>
              <a:t>Bayes classifier</a:t>
            </a:r>
            <a:r>
              <a:rPr lang="en-US" sz="2200" b="0" i="0" dirty="0">
                <a:effectLst/>
                <a:latin typeface="Helvetica Neue"/>
                <a:ea typeface="Helvetica Neue"/>
                <a:cs typeface="Helvetica Neue"/>
                <a:sym typeface="Helvetica Neue"/>
              </a:rPr>
              <a:t> assumes that the presence of a particular feature in a class is unrelated to the presence of any other feature. Bayes classifier performs better than other models with less </a:t>
            </a:r>
            <a:r>
              <a:rPr lang="en-US" sz="2200" b="1" i="0" dirty="0">
                <a:effectLst/>
                <a:latin typeface="Helvetica Neue"/>
                <a:ea typeface="Helvetica Neue"/>
                <a:cs typeface="Helvetica Neue"/>
                <a:sym typeface="Helvetica Neue"/>
              </a:rPr>
              <a:t>training</a:t>
            </a:r>
            <a:r>
              <a:rPr lang="en-US" sz="2200" b="0" i="0" dirty="0">
                <a:effectLst/>
                <a:latin typeface="Helvetica Neue"/>
                <a:ea typeface="Helvetica Neue"/>
                <a:cs typeface="Helvetica Neue"/>
                <a:sym typeface="Helvetica Neue"/>
              </a:rPr>
              <a:t> data if the assumption of independence of features holds.  </a:t>
            </a:r>
            <a:r>
              <a:rPr lang="en-US" sz="2200" b="1" i="0" dirty="0">
                <a:effectLst/>
                <a:latin typeface="Helvetica Neue"/>
                <a:ea typeface="Helvetica Neue"/>
                <a:cs typeface="Helvetica Neue"/>
                <a:sym typeface="Helvetica Neue"/>
              </a:rPr>
              <a:t>Naive bayes</a:t>
            </a:r>
            <a:r>
              <a:rPr lang="en-US" sz="2200" b="0" i="0" dirty="0">
                <a:effectLst/>
                <a:latin typeface="Helvetica Neue"/>
                <a:ea typeface="Helvetica Neue"/>
                <a:cs typeface="Helvetica Neue"/>
                <a:sym typeface="Helvetica Neue"/>
              </a:rPr>
              <a:t> classifier calculates the probability of a class given a set of feature values (i.e. p(</a:t>
            </a:r>
            <a:r>
              <a:rPr lang="en-US" sz="2200" b="0" i="0" dirty="0" err="1">
                <a:effectLst/>
                <a:latin typeface="Helvetica Neue"/>
                <a:ea typeface="Helvetica Neue"/>
                <a:cs typeface="Helvetica Neue"/>
                <a:sym typeface="Helvetica Neue"/>
              </a:rPr>
              <a:t>yi</a:t>
            </a:r>
            <a:r>
              <a:rPr lang="en-US" sz="2200" b="0" i="0" dirty="0">
                <a:effectLst/>
                <a:latin typeface="Helvetica Neue"/>
                <a:ea typeface="Helvetica Neue"/>
                <a:cs typeface="Helvetica Neue"/>
                <a:sym typeface="Helvetica Neue"/>
              </a:rPr>
              <a:t> | x1, x2 , … , </a:t>
            </a:r>
            <a:r>
              <a:rPr lang="en-US" sz="2200" b="0" i="0" dirty="0" err="1">
                <a:effectLst/>
                <a:latin typeface="Helvetica Neue"/>
                <a:ea typeface="Helvetica Neue"/>
                <a:cs typeface="Helvetica Neue"/>
                <a:sym typeface="Helvetica Neue"/>
              </a:rPr>
              <a:t>xn</a:t>
            </a:r>
            <a:r>
              <a:rPr lang="en-US" sz="2200" b="0" i="0" dirty="0">
                <a:effectLst/>
                <a:latin typeface="Helvetica Neue"/>
                <a:ea typeface="Helvetica Neue"/>
                <a:cs typeface="Helvetica Neue"/>
                <a:sym typeface="Helvetica Neue"/>
              </a:rPr>
              <a:t>)).</a:t>
            </a:r>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1071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3" name="Line"/>
          <p:cNvSpPr/>
          <p:nvPr/>
        </p:nvSpPr>
        <p:spPr>
          <a:xfrm>
            <a:off x="952500" y="72898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Title Text"/>
          <p:cNvSpPr txBox="1">
            <a:spLocks noGrp="1"/>
          </p:cNvSpPr>
          <p:nvPr>
            <p:ph type="title"/>
          </p:nvPr>
        </p:nvSpPr>
        <p:spPr>
          <a:xfrm>
            <a:off x="952500" y="4229100"/>
            <a:ext cx="22479000" cy="2857500"/>
          </a:xfrm>
          <a:prstGeom prst="rect">
            <a:avLst/>
          </a:prstGeom>
        </p:spPr>
        <p:txBody>
          <a:bodyPr anchor="b"/>
          <a:lstStyle/>
          <a:p>
            <a:r>
              <a:t>Title Text</a:t>
            </a:r>
          </a:p>
        </p:txBody>
      </p:sp>
      <p:sp>
        <p:nvSpPr>
          <p:cNvPr id="15" name="Body Level One…"/>
          <p:cNvSpPr txBox="1">
            <a:spLocks noGrp="1"/>
          </p:cNvSpPr>
          <p:nvPr>
            <p:ph type="body" sz="quarter" idx="1"/>
          </p:nvPr>
        </p:nvSpPr>
        <p:spPr>
          <a:xfrm>
            <a:off x="952500" y="7823200"/>
            <a:ext cx="22479000" cy="11557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22898100" y="12319000"/>
            <a:ext cx="419100"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9" name="–Johnny Appleseed"/>
          <p:cNvSpPr txBox="1">
            <a:spLocks noGrp="1"/>
          </p:cNvSpPr>
          <p:nvPr>
            <p:ph type="body" sz="quarter" idx="13"/>
          </p:nvPr>
        </p:nvSpPr>
        <p:spPr>
          <a:xfrm>
            <a:off x="952500" y="8318500"/>
            <a:ext cx="22479000" cy="711200"/>
          </a:xfrm>
          <a:prstGeom prst="rect">
            <a:avLst/>
          </a:prstGeom>
        </p:spPr>
        <p:txBody>
          <a:bodyPr anchor="t">
            <a:spAutoFit/>
          </a:bodyPr>
          <a:lstStyle>
            <a:lvl1pPr marL="0" indent="0" algn="ctr">
              <a:lnSpc>
                <a:spcPct val="140000"/>
              </a:lnSpc>
              <a:spcBef>
                <a:spcPts val="0"/>
              </a:spcBef>
              <a:buSzTx/>
              <a:buNone/>
              <a:defRPr sz="4200" i="1">
                <a:solidFill>
                  <a:srgbClr val="9D9D9D"/>
                </a:solidFill>
              </a:defRPr>
            </a:lvl1pPr>
          </a:lstStyle>
          <a:p>
            <a:r>
              <a:t>–Johnny Appleseed</a:t>
            </a:r>
          </a:p>
        </p:txBody>
      </p:sp>
      <p:sp>
        <p:nvSpPr>
          <p:cNvPr id="110" name="“Type a quote here.”"/>
          <p:cNvSpPr txBox="1">
            <a:spLocks noGrp="1"/>
          </p:cNvSpPr>
          <p:nvPr>
            <p:ph type="body" sz="quarter" idx="14"/>
          </p:nvPr>
        </p:nvSpPr>
        <p:spPr>
          <a:xfrm>
            <a:off x="2387600" y="6064448"/>
            <a:ext cx="19621500" cy="838201"/>
          </a:xfrm>
          <a:prstGeom prst="rect">
            <a:avLst/>
          </a:prstGeom>
        </p:spPr>
        <p:txBody>
          <a:bodyPr>
            <a:spAutoFit/>
          </a:bodyPr>
          <a:lstStyle>
            <a:lvl1pPr marL="0" indent="0" algn="ctr">
              <a:lnSpc>
                <a:spcPct val="120000"/>
              </a:lnSpc>
              <a:spcBef>
                <a:spcPts val="0"/>
              </a:spcBef>
              <a:buSzTx/>
              <a:buNone/>
              <a:defRPr sz="5000"/>
            </a:lvl1pPr>
          </a:lstStyle>
          <a:p>
            <a:r>
              <a:t>“Type a quote here.” </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8" name="142761833_2880x1921.jpeg"/>
          <p:cNvSpPr>
            <a:spLocks noGrp="1"/>
          </p:cNvSpPr>
          <p:nvPr>
            <p:ph type="pic" idx="13"/>
          </p:nvPr>
        </p:nvSpPr>
        <p:spPr>
          <a:xfrm>
            <a:off x="0" y="-876300"/>
            <a:ext cx="24384000" cy="16264467"/>
          </a:xfrm>
          <a:prstGeom prst="rect">
            <a:avLst/>
          </a:prstGeom>
        </p:spPr>
        <p:txBody>
          <a:bodyPr lIns="91439" tIns="45719" rIns="91439" bIns="45719" anchor="t">
            <a:noAutofit/>
          </a:bodyPr>
          <a:lstStyle/>
          <a:p>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3" name="Image"/>
          <p:cNvSpPr>
            <a:spLocks noGrp="1"/>
          </p:cNvSpPr>
          <p:nvPr>
            <p:ph type="pic" idx="13"/>
          </p:nvPr>
        </p:nvSpPr>
        <p:spPr>
          <a:xfrm>
            <a:off x="927100" y="-1765300"/>
            <a:ext cx="22529800" cy="15019865"/>
          </a:xfrm>
          <a:prstGeom prst="rect">
            <a:avLst/>
          </a:prstGeom>
          <a:ln w="9525">
            <a:round/>
          </a:ln>
        </p:spPr>
        <p:txBody>
          <a:bodyPr lIns="91439" tIns="45719" rIns="91439" bIns="45719" anchor="t">
            <a:noAutofit/>
          </a:bodyPr>
          <a:lstStyle/>
          <a:p>
            <a:endParaRPr/>
          </a:p>
        </p:txBody>
      </p:sp>
      <p:sp>
        <p:nvSpPr>
          <p:cNvPr id="24" name="Title Text"/>
          <p:cNvSpPr txBox="1">
            <a:spLocks noGrp="1"/>
          </p:cNvSpPr>
          <p:nvPr>
            <p:ph type="title"/>
          </p:nvPr>
        </p:nvSpPr>
        <p:spPr>
          <a:xfrm>
            <a:off x="952500" y="9982200"/>
            <a:ext cx="22479000" cy="1574800"/>
          </a:xfrm>
          <a:prstGeom prst="rect">
            <a:avLst/>
          </a:prstGeom>
        </p:spPr>
        <p:txBody>
          <a:bodyPr anchor="b"/>
          <a:lstStyle/>
          <a:p>
            <a:r>
              <a:t>Title Text</a:t>
            </a:r>
          </a:p>
        </p:txBody>
      </p:sp>
      <p:sp>
        <p:nvSpPr>
          <p:cNvPr id="25" name="Body Level One…"/>
          <p:cNvSpPr txBox="1">
            <a:spLocks noGrp="1"/>
          </p:cNvSpPr>
          <p:nvPr>
            <p:ph type="body" sz="quarter" idx="1"/>
          </p:nvPr>
        </p:nvSpPr>
        <p:spPr>
          <a:xfrm>
            <a:off x="952500" y="11620500"/>
            <a:ext cx="224790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952500" y="5435600"/>
            <a:ext cx="22479000" cy="2857500"/>
          </a:xfrm>
          <a:prstGeom prst="rect">
            <a:avLst/>
          </a:prstGeom>
        </p:spPr>
        <p:txBody>
          <a:bodyP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1" name="Image"/>
          <p:cNvSpPr>
            <a:spLocks noGrp="1"/>
          </p:cNvSpPr>
          <p:nvPr>
            <p:ph type="pic" idx="13"/>
          </p:nvPr>
        </p:nvSpPr>
        <p:spPr>
          <a:xfrm>
            <a:off x="12623800" y="-1346200"/>
            <a:ext cx="10928468" cy="16319500"/>
          </a:xfrm>
          <a:prstGeom prst="rect">
            <a:avLst/>
          </a:prstGeom>
          <a:ln w="9525">
            <a:round/>
          </a:ln>
        </p:spPr>
        <p:txBody>
          <a:bodyPr lIns="91439" tIns="45719" rIns="91439" bIns="45719" anchor="t">
            <a:noAutofit/>
          </a:bodyPr>
          <a:lstStyle/>
          <a:p>
            <a:endParaRPr/>
          </a:p>
        </p:txBody>
      </p:sp>
      <p:sp>
        <p:nvSpPr>
          <p:cNvPr id="42" name="Title Text"/>
          <p:cNvSpPr txBox="1">
            <a:spLocks noGrp="1"/>
          </p:cNvSpPr>
          <p:nvPr>
            <p:ph type="title"/>
          </p:nvPr>
        </p:nvSpPr>
        <p:spPr>
          <a:xfrm>
            <a:off x="952500" y="3378200"/>
            <a:ext cx="10934700" cy="8534400"/>
          </a:xfrm>
          <a:prstGeom prst="rect">
            <a:avLst/>
          </a:prstGeom>
        </p:spPr>
        <p:txBody>
          <a:bodyPr anchor="t"/>
          <a:lstStyle/>
          <a:p>
            <a:r>
              <a:t>Title Text</a:t>
            </a:r>
          </a:p>
        </p:txBody>
      </p:sp>
      <p:sp>
        <p:nvSpPr>
          <p:cNvPr id="43" name="Body Level One…"/>
          <p:cNvSpPr txBox="1">
            <a:spLocks noGrp="1"/>
          </p:cNvSpPr>
          <p:nvPr>
            <p:ph type="body" sz="quarter" idx="1"/>
          </p:nvPr>
        </p:nvSpPr>
        <p:spPr>
          <a:xfrm>
            <a:off x="952500" y="1638300"/>
            <a:ext cx="10934700" cy="1181100"/>
          </a:xfrm>
          <a:prstGeom prst="rect">
            <a:avLst/>
          </a:prstGeom>
        </p:spPr>
        <p:txBody>
          <a:bodyPr anchor="t"/>
          <a:lstStyle>
            <a:lvl1pPr marL="0" indent="0">
              <a:lnSpc>
                <a:spcPct val="120000"/>
              </a:lnSpc>
              <a:spcBef>
                <a:spcPts val="0"/>
              </a:spcBef>
              <a:buSzTx/>
              <a:buNone/>
              <a:defRPr sz="3200"/>
            </a:lvl1pPr>
            <a:lvl2pPr marL="0" indent="0">
              <a:lnSpc>
                <a:spcPct val="120000"/>
              </a:lnSpc>
              <a:spcBef>
                <a:spcPts val="0"/>
              </a:spcBef>
              <a:buSzTx/>
              <a:buNone/>
              <a:defRPr sz="3200"/>
            </a:lvl2pPr>
            <a:lvl3pPr marL="0" indent="0">
              <a:lnSpc>
                <a:spcPct val="120000"/>
              </a:lnSpc>
              <a:spcBef>
                <a:spcPts val="0"/>
              </a:spcBef>
              <a:buSzTx/>
              <a:buNone/>
              <a:defRPr sz="3200"/>
            </a:lvl3pPr>
            <a:lvl4pPr marL="0" indent="0">
              <a:lnSpc>
                <a:spcPct val="120000"/>
              </a:lnSpc>
              <a:spcBef>
                <a:spcPts val="0"/>
              </a:spcBef>
              <a:buSzTx/>
              <a:buNone/>
              <a:defRPr sz="3200"/>
            </a:lvl4pPr>
            <a:lvl5pPr marL="0" indent="0">
              <a:lnSpc>
                <a:spcPct val="120000"/>
              </a:lnSpc>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Line"/>
          <p:cNvSpPr/>
          <p:nvPr/>
        </p:nvSpPr>
        <p:spPr>
          <a:xfrm>
            <a:off x="952500" y="3619500"/>
            <a:ext cx="2249492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Line"/>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1" name="Title Text"/>
          <p:cNvSpPr txBox="1">
            <a:spLocks noGrp="1"/>
          </p:cNvSpPr>
          <p:nvPr>
            <p:ph type="title"/>
          </p:nvPr>
        </p:nvSpPr>
        <p:spPr>
          <a:prstGeom prst="rect">
            <a:avLst/>
          </a:prstGeom>
        </p:spPr>
        <p:txBody>
          <a:bodyPr/>
          <a:lstStyle/>
          <a:p>
            <a:r>
              <a:t>Title Text</a:t>
            </a:r>
          </a:p>
        </p:txBody>
      </p:sp>
      <p:sp>
        <p:nvSpPr>
          <p:cNvPr id="72" name="Body Level One…"/>
          <p:cNvSpPr txBox="1">
            <a:spLocks noGrp="1"/>
          </p:cNvSpPr>
          <p:nvPr>
            <p:ph type="body" idx="1"/>
          </p:nvPr>
        </p:nvSpPr>
        <p:spPr>
          <a:xfrm>
            <a:off x="952500" y="4267200"/>
            <a:ext cx="22479000" cy="80518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80" name="Line"/>
          <p:cNvSpPr/>
          <p:nvPr/>
        </p:nvSpPr>
        <p:spPr>
          <a:xfrm>
            <a:off x="952500" y="36195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1" name="Image"/>
          <p:cNvSpPr>
            <a:spLocks noGrp="1"/>
          </p:cNvSpPr>
          <p:nvPr>
            <p:ph type="pic" sz="half" idx="13"/>
          </p:nvPr>
        </p:nvSpPr>
        <p:spPr>
          <a:xfrm>
            <a:off x="381000" y="4229100"/>
            <a:ext cx="11684000" cy="7789334"/>
          </a:xfrm>
          <a:prstGeom prst="rect">
            <a:avLst/>
          </a:prstGeom>
          <a:ln w="9525">
            <a:round/>
          </a:ln>
        </p:spPr>
        <p:txBody>
          <a:bodyPr lIns="91439" tIns="45719" rIns="91439" bIns="45719" anchor="t">
            <a:noAutofit/>
          </a:bodyPr>
          <a:lstStyle/>
          <a:p>
            <a:endParaRP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sz="half" idx="1"/>
          </p:nvPr>
        </p:nvSpPr>
        <p:spPr>
          <a:xfrm>
            <a:off x="12687300" y="4114800"/>
            <a:ext cx="10744200" cy="7950200"/>
          </a:xfrm>
          <a:prstGeom prst="rect">
            <a:avLst/>
          </a:prstGeom>
        </p:spPr>
        <p:txBody>
          <a:bodyPr/>
          <a:lstStyle>
            <a:lvl1pPr marL="495300" indent="-495300">
              <a:spcBef>
                <a:spcPts val="4500"/>
              </a:spcBef>
              <a:buSzPct val="30000"/>
              <a:buBlip>
                <a:blip r:embed="rId2"/>
              </a:buBlip>
              <a:defRPr sz="4200"/>
            </a:lvl1pPr>
            <a:lvl2pPr marL="990600" indent="-495300">
              <a:spcBef>
                <a:spcPts val="4500"/>
              </a:spcBef>
              <a:buSzPct val="30000"/>
              <a:buBlip>
                <a:blip r:embed="rId2"/>
              </a:buBlip>
              <a:defRPr sz="4200"/>
            </a:lvl2pPr>
            <a:lvl3pPr marL="1485900" indent="-495300">
              <a:spcBef>
                <a:spcPts val="4500"/>
              </a:spcBef>
              <a:buSzPct val="30000"/>
              <a:buBlip>
                <a:blip r:embed="rId2"/>
              </a:buBlip>
              <a:defRPr sz="4200"/>
            </a:lvl3pPr>
            <a:lvl4pPr marL="1981200" indent="-495300">
              <a:spcBef>
                <a:spcPts val="4500"/>
              </a:spcBef>
              <a:buSzPct val="30000"/>
              <a:buBlip>
                <a:blip r:embed="rId2"/>
              </a:buBlip>
              <a:defRPr sz="4200"/>
            </a:lvl4pPr>
            <a:lvl5pPr marL="2476500" indent="-495300">
              <a:spcBef>
                <a:spcPts val="4500"/>
              </a:spcBef>
              <a:buSzPct val="30000"/>
              <a:buBlip>
                <a:blip r:embed="rId2"/>
              </a:buBlip>
              <a:defRPr sz="4200"/>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9" name="Image"/>
          <p:cNvSpPr>
            <a:spLocks noGrp="1"/>
          </p:cNvSpPr>
          <p:nvPr>
            <p:ph type="pic" sz="half" idx="13"/>
          </p:nvPr>
        </p:nvSpPr>
        <p:spPr>
          <a:xfrm>
            <a:off x="13208000" y="520700"/>
            <a:ext cx="10909968" cy="7277100"/>
          </a:xfrm>
          <a:prstGeom prst="rect">
            <a:avLst/>
          </a:prstGeom>
          <a:ln w="9525">
            <a:round/>
          </a:ln>
        </p:spPr>
        <p:txBody>
          <a:bodyPr lIns="91439" tIns="45719" rIns="91439" bIns="45719" anchor="t">
            <a:noAutofit/>
          </a:bodyPr>
          <a:lstStyle/>
          <a:p>
            <a:endParaRPr/>
          </a:p>
        </p:txBody>
      </p:sp>
      <p:sp>
        <p:nvSpPr>
          <p:cNvPr id="100" name="Image"/>
          <p:cNvSpPr>
            <a:spLocks noGrp="1"/>
          </p:cNvSpPr>
          <p:nvPr>
            <p:ph type="pic" sz="half" idx="14"/>
          </p:nvPr>
        </p:nvSpPr>
        <p:spPr>
          <a:xfrm>
            <a:off x="13208000" y="6146800"/>
            <a:ext cx="10160000" cy="6773334"/>
          </a:xfrm>
          <a:prstGeom prst="rect">
            <a:avLst/>
          </a:prstGeom>
          <a:ln w="9525">
            <a:round/>
          </a:ln>
        </p:spPr>
        <p:txBody>
          <a:bodyPr lIns="91439" tIns="45719" rIns="91439" bIns="45719" anchor="t">
            <a:noAutofit/>
          </a:bodyPr>
          <a:lstStyle/>
          <a:p>
            <a:endParaRPr/>
          </a:p>
        </p:txBody>
      </p:sp>
      <p:sp>
        <p:nvSpPr>
          <p:cNvPr id="101" name="Image"/>
          <p:cNvSpPr>
            <a:spLocks noGrp="1"/>
          </p:cNvSpPr>
          <p:nvPr>
            <p:ph type="pic" idx="15"/>
          </p:nvPr>
        </p:nvSpPr>
        <p:spPr>
          <a:xfrm>
            <a:off x="736600" y="-1397000"/>
            <a:ext cx="11855474" cy="17703800"/>
          </a:xfrm>
          <a:prstGeom prst="rect">
            <a:avLst/>
          </a:prstGeom>
          <a:ln w="9525">
            <a:round/>
          </a:ln>
        </p:spPr>
        <p:txBody>
          <a:bodyPr lIns="91439" tIns="45719" rIns="91439" bIns="45719" anchor="t">
            <a:noAutofit/>
          </a:bodyPr>
          <a:lstStyle/>
          <a:p>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Line"/>
          <p:cNvSpPr/>
          <p:nvPr/>
        </p:nvSpPr>
        <p:spPr>
          <a:xfrm>
            <a:off x="952500" y="13004800"/>
            <a:ext cx="22479000" cy="0"/>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952500" y="711200"/>
            <a:ext cx="224790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Body Level One…"/>
          <p:cNvSpPr txBox="1">
            <a:spLocks noGrp="1"/>
          </p:cNvSpPr>
          <p:nvPr>
            <p:ph type="body" idx="1"/>
          </p:nvPr>
        </p:nvSpPr>
        <p:spPr>
          <a:xfrm>
            <a:off x="952500" y="1384300"/>
            <a:ext cx="22479000" cy="10947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5" name="Title Text"/>
          <p:cNvSpPr txBox="1">
            <a:spLocks noGrp="1"/>
          </p:cNvSpPr>
          <p:nvPr>
            <p:ph type="title"/>
          </p:nvPr>
        </p:nvSpPr>
        <p:spPr>
          <a:xfrm>
            <a:off x="952500" y="838200"/>
            <a:ext cx="22479000" cy="2679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6" name="Slide Number"/>
          <p:cNvSpPr txBox="1">
            <a:spLocks noGrp="1"/>
          </p:cNvSpPr>
          <p:nvPr>
            <p:ph type="sldNum" sz="quarter" idx="2"/>
          </p:nvPr>
        </p:nvSpPr>
        <p:spPr>
          <a:xfrm>
            <a:off x="22923500" y="12319000"/>
            <a:ext cx="419100" cy="4572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1pPr>
      <a:lvl2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2pPr>
      <a:lvl3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3pPr>
      <a:lvl4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4pPr>
      <a:lvl5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5pPr>
      <a:lvl6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6pPr>
      <a:lvl7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7pPr>
      <a:lvl8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8pPr>
      <a:lvl9pPr marL="0" marR="0" indent="0" algn="l" defTabSz="825500" rtl="0" latinLnBrk="0">
        <a:lnSpc>
          <a:spcPct val="90000"/>
        </a:lnSpc>
        <a:spcBef>
          <a:spcPts val="0"/>
        </a:spcBef>
        <a:spcAft>
          <a:spcPts val="0"/>
        </a:spcAft>
        <a:buClrTx/>
        <a:buSzTx/>
        <a:buFontTx/>
        <a:buNone/>
        <a:tabLst/>
        <a:defRPr sz="9000" b="0" i="0" u="none" strike="noStrike" cap="all" spc="0" baseline="0">
          <a:solidFill>
            <a:srgbClr val="606060"/>
          </a:solidFill>
          <a:uFillTx/>
          <a:latin typeface="+mj-lt"/>
          <a:ea typeface="+mj-ea"/>
          <a:cs typeface="+mj-cs"/>
          <a:sym typeface="Gill Sans Light"/>
        </a:defRPr>
      </a:lvl9pPr>
    </p:titleStyle>
    <p:bodyStyle>
      <a:lvl1pPr marL="571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1pPr>
      <a:lvl2pPr marL="1143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2pPr>
      <a:lvl3pPr marL="1714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3pPr>
      <a:lvl4pPr marL="2286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4pPr>
      <a:lvl5pPr marL="2857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5pPr>
      <a:lvl6pPr marL="3429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6pPr>
      <a:lvl7pPr marL="4000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7pPr>
      <a:lvl8pPr marL="45720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8pPr>
      <a:lvl9pPr marL="5143500" marR="0" indent="-571500" algn="l" defTabSz="825500" rtl="0" latinLnBrk="0">
        <a:lnSpc>
          <a:spcPct val="100000"/>
        </a:lnSpc>
        <a:spcBef>
          <a:spcPts val="5900"/>
        </a:spcBef>
        <a:spcAft>
          <a:spcPts val="0"/>
        </a:spcAft>
        <a:buClrTx/>
        <a:buSzPct val="30000"/>
        <a:buFontTx/>
        <a:buBlip>
          <a:blip r:embed="rId15"/>
        </a:buBlip>
        <a:tabLst/>
        <a:defRPr sz="4600" b="0" i="0" u="none" strike="noStrike" cap="none" spc="0" baseline="0">
          <a:solidFill>
            <a:srgbClr val="606060"/>
          </a:solidFill>
          <a:uFillTx/>
          <a:latin typeface="+mn-lt"/>
          <a:ea typeface="+mn-ea"/>
          <a:cs typeface="+mn-cs"/>
          <a:sym typeface="Gill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King county house price prediction and recommendations"/>
          <p:cNvSpPr txBox="1">
            <a:spLocks noGrp="1"/>
          </p:cNvSpPr>
          <p:nvPr>
            <p:ph type="title"/>
          </p:nvPr>
        </p:nvSpPr>
        <p:spPr>
          <a:xfrm>
            <a:off x="1841744" y="1472477"/>
            <a:ext cx="22244988" cy="1449246"/>
          </a:xfrm>
          <a:prstGeom prst="rect">
            <a:avLst/>
          </a:prstGeom>
        </p:spPr>
        <p:txBody>
          <a:bodyPr>
            <a:normAutofit/>
          </a:bodyPr>
          <a:lstStyle>
            <a:lvl1pPr>
              <a:defRPr sz="4600" b="1">
                <a:latin typeface="+mn-lt"/>
                <a:ea typeface="+mn-ea"/>
                <a:cs typeface="+mn-cs"/>
                <a:sym typeface="Gill Sans"/>
              </a:defRPr>
            </a:lvl1pPr>
          </a:lstStyle>
          <a:p>
            <a:pPr algn="ctr"/>
            <a:r>
              <a:rPr lang="en-US" sz="6000" dirty="0">
                <a:solidFill>
                  <a:schemeClr val="tx1">
                    <a:lumMod val="50000"/>
                  </a:schemeClr>
                </a:solidFill>
              </a:rPr>
              <a:t>Fake</a:t>
            </a:r>
            <a:r>
              <a:rPr lang="en-US" sz="6000" dirty="0"/>
              <a:t> </a:t>
            </a:r>
            <a:r>
              <a:rPr lang="en-US" sz="6000" dirty="0">
                <a:solidFill>
                  <a:schemeClr val="tx1">
                    <a:lumMod val="50000"/>
                  </a:schemeClr>
                </a:solidFill>
              </a:rPr>
              <a:t>News</a:t>
            </a:r>
            <a:endParaRPr sz="6000" dirty="0">
              <a:solidFill>
                <a:schemeClr val="tx1">
                  <a:lumMod val="50000"/>
                </a:schemeClr>
              </a:solidFill>
            </a:endParaRPr>
          </a:p>
        </p:txBody>
      </p:sp>
      <p:pic>
        <p:nvPicPr>
          <p:cNvPr id="3" name="Picture 2" descr="A picture containing text, sign&#10;&#10;Description automatically generated">
            <a:extLst>
              <a:ext uri="{FF2B5EF4-FFF2-40B4-BE49-F238E27FC236}">
                <a16:creationId xmlns:a16="http://schemas.microsoft.com/office/drawing/2014/main" id="{D2B3294B-3E8D-C44C-9C46-056C81325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833" y="2921723"/>
            <a:ext cx="14978764" cy="8572462"/>
          </a:xfrm>
          <a:prstGeom prst="rect">
            <a:avLst/>
          </a:prstGeom>
        </p:spPr>
      </p:pic>
    </p:spTree>
  </p:cSld>
  <p:clrMapOvr>
    <a:masterClrMapping/>
  </p:clrMapOvr>
  <p:transition spd="med" advTm="1363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inal model"/>
          <p:cNvSpPr txBox="1">
            <a:spLocks noGrp="1"/>
          </p:cNvSpPr>
          <p:nvPr>
            <p:ph type="title"/>
          </p:nvPr>
        </p:nvSpPr>
        <p:spPr>
          <a:prstGeom prst="rect">
            <a:avLst/>
          </a:prstGeom>
        </p:spPr>
        <p:txBody>
          <a:bodyPr/>
          <a:lstStyle/>
          <a:p>
            <a:pPr algn="ctr"/>
            <a:r>
              <a:rPr lang="en-US" dirty="0"/>
              <a:t>Tuned Naive Bayes model</a:t>
            </a:r>
            <a:endParaRPr dirty="0"/>
          </a:p>
        </p:txBody>
      </p:sp>
      <p:sp>
        <p:nvSpPr>
          <p:cNvPr id="146" name="An Adjusted R-Squared value of 0.86 would indicate that the current model explains approximately 86 percent of the variation in the dependent variable."/>
          <p:cNvSpPr txBox="1">
            <a:spLocks noGrp="1"/>
          </p:cNvSpPr>
          <p:nvPr>
            <p:ph type="body" sz="half" idx="1"/>
          </p:nvPr>
        </p:nvSpPr>
        <p:spPr>
          <a:xfrm>
            <a:off x="952500" y="4147458"/>
            <a:ext cx="6852557" cy="7917542"/>
          </a:xfrm>
          <a:prstGeom prst="rect">
            <a:avLst/>
          </a:prstGeom>
        </p:spPr>
        <p:txBody>
          <a:bodyPr>
            <a:normAutofit/>
          </a:bodyPr>
          <a:lstStyle>
            <a:lvl1pPr marL="495299" indent="-495299">
              <a:buBlip>
                <a:blip r:embed="rId3"/>
              </a:buBlip>
              <a:defRPr sz="5000"/>
            </a:lvl1pPr>
          </a:lstStyle>
          <a:p>
            <a:endParaRPr dirty="0"/>
          </a:p>
        </p:txBody>
      </p:sp>
      <p:pic>
        <p:nvPicPr>
          <p:cNvPr id="4" name="Picture 3" descr="Chart, line chart&#10;&#10;Description automatically generated">
            <a:extLst>
              <a:ext uri="{FF2B5EF4-FFF2-40B4-BE49-F238E27FC236}">
                <a16:creationId xmlns:a16="http://schemas.microsoft.com/office/drawing/2014/main" id="{B3192B42-6B57-E54D-BE72-5514559F7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517901"/>
            <a:ext cx="22194982" cy="8840354"/>
          </a:xfrm>
          <a:prstGeom prst="rect">
            <a:avLst/>
          </a:prstGeom>
        </p:spPr>
      </p:pic>
    </p:spTree>
    <p:extLst>
      <p:ext uri="{BB962C8B-B14F-4D97-AF65-F5344CB8AC3E}">
        <p14:creationId xmlns:p14="http://schemas.microsoft.com/office/powerpoint/2010/main" val="2794809184"/>
      </p:ext>
    </p:extLst>
  </p:cSld>
  <p:clrMapOvr>
    <a:masterClrMapping/>
  </p:clrMapOvr>
  <p:transition spd="med" advTm="6598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inal model"/>
          <p:cNvSpPr txBox="1">
            <a:spLocks noGrp="1"/>
          </p:cNvSpPr>
          <p:nvPr>
            <p:ph type="title"/>
          </p:nvPr>
        </p:nvSpPr>
        <p:spPr>
          <a:prstGeom prst="rect">
            <a:avLst/>
          </a:prstGeom>
        </p:spPr>
        <p:txBody>
          <a:bodyPr/>
          <a:lstStyle/>
          <a:p>
            <a:pPr algn="ctr"/>
            <a:r>
              <a:rPr lang="en-US" dirty="0"/>
              <a:t>Models Comparison</a:t>
            </a:r>
            <a:endParaRPr dirty="0"/>
          </a:p>
        </p:txBody>
      </p:sp>
      <p:pic>
        <p:nvPicPr>
          <p:cNvPr id="3" name="Picture 2" descr="Chart, waterfall chart&#10;&#10;Description automatically generated">
            <a:extLst>
              <a:ext uri="{FF2B5EF4-FFF2-40B4-BE49-F238E27FC236}">
                <a16:creationId xmlns:a16="http://schemas.microsoft.com/office/drawing/2014/main" id="{9BC7CF4C-EAA0-C64F-BB31-66406E426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345" y="3760355"/>
            <a:ext cx="16597746" cy="91174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90463602"/>
      </p:ext>
    </p:extLst>
  </p:cSld>
  <p:clrMapOvr>
    <a:masterClrMapping/>
  </p:clrMapOvr>
  <p:transition spd="med" advTm="6598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inal model"/>
          <p:cNvSpPr txBox="1">
            <a:spLocks noGrp="1"/>
          </p:cNvSpPr>
          <p:nvPr>
            <p:ph type="title"/>
          </p:nvPr>
        </p:nvSpPr>
        <p:spPr>
          <a:prstGeom prst="rect">
            <a:avLst/>
          </a:prstGeom>
        </p:spPr>
        <p:txBody>
          <a:bodyPr/>
          <a:lstStyle/>
          <a:p>
            <a:pPr algn="ctr"/>
            <a:r>
              <a:rPr lang="en-US" dirty="0" err="1"/>
              <a:t>keras</a:t>
            </a:r>
            <a:r>
              <a:rPr lang="en-US" dirty="0"/>
              <a:t> Model</a:t>
            </a:r>
            <a:endParaRPr dirty="0"/>
          </a:p>
        </p:txBody>
      </p:sp>
      <p:sp>
        <p:nvSpPr>
          <p:cNvPr id="146" name="An Adjusted R-Squared value of 0.86 would indicate that the current model explains approximately 86 percent of the variation in the dependent variable."/>
          <p:cNvSpPr txBox="1">
            <a:spLocks noGrp="1"/>
          </p:cNvSpPr>
          <p:nvPr>
            <p:ph type="body" sz="half" idx="1"/>
          </p:nvPr>
        </p:nvSpPr>
        <p:spPr>
          <a:xfrm>
            <a:off x="952500" y="4147458"/>
            <a:ext cx="6852557" cy="7917542"/>
          </a:xfrm>
          <a:prstGeom prst="rect">
            <a:avLst/>
          </a:prstGeom>
        </p:spPr>
        <p:txBody>
          <a:bodyPr>
            <a:normAutofit/>
          </a:bodyPr>
          <a:lstStyle>
            <a:lvl1pPr marL="495299" indent="-495299">
              <a:buBlip>
                <a:blip r:embed="rId3"/>
              </a:buBlip>
              <a:defRPr sz="5000"/>
            </a:lvl1pPr>
          </a:lstStyle>
          <a:p>
            <a:endParaRPr dirty="0"/>
          </a:p>
        </p:txBody>
      </p:sp>
      <p:pic>
        <p:nvPicPr>
          <p:cNvPr id="3" name="Picture 2" descr="Text&#10;&#10;Description automatically generated with medium confidence">
            <a:extLst>
              <a:ext uri="{FF2B5EF4-FFF2-40B4-BE49-F238E27FC236}">
                <a16:creationId xmlns:a16="http://schemas.microsoft.com/office/drawing/2014/main" id="{5CE8904C-97B7-6945-B687-4B4561150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4147457"/>
            <a:ext cx="23126700" cy="7917541"/>
          </a:xfrm>
          <a:prstGeom prst="rect">
            <a:avLst/>
          </a:prstGeom>
        </p:spPr>
      </p:pic>
    </p:spTree>
    <p:extLst>
      <p:ext uri="{BB962C8B-B14F-4D97-AF65-F5344CB8AC3E}">
        <p14:creationId xmlns:p14="http://schemas.microsoft.com/office/powerpoint/2010/main" val="2685656450"/>
      </p:ext>
    </p:extLst>
  </p:cSld>
  <p:clrMapOvr>
    <a:masterClrMapping/>
  </p:clrMapOvr>
  <p:transition spd="med" advTm="6598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indings"/>
          <p:cNvSpPr txBox="1">
            <a:spLocks noGrp="1"/>
          </p:cNvSpPr>
          <p:nvPr>
            <p:ph type="title"/>
          </p:nvPr>
        </p:nvSpPr>
        <p:spPr>
          <a:prstGeom prst="rect">
            <a:avLst/>
          </a:prstGeom>
        </p:spPr>
        <p:txBody>
          <a:bodyPr/>
          <a:lstStyle>
            <a:lvl1pPr>
              <a:defRPr b="1">
                <a:latin typeface="+mn-lt"/>
                <a:ea typeface="+mn-ea"/>
                <a:cs typeface="+mn-cs"/>
                <a:sym typeface="Gill Sans"/>
              </a:defRPr>
            </a:lvl1pPr>
          </a:lstStyle>
          <a:p>
            <a:r>
              <a:rPr dirty="0"/>
              <a:t>Findings</a:t>
            </a:r>
          </a:p>
        </p:txBody>
      </p:sp>
      <p:sp>
        <p:nvSpPr>
          <p:cNvPr id="164" name="House grade accuracy…"/>
          <p:cNvSpPr txBox="1">
            <a:spLocks noGrp="1"/>
          </p:cNvSpPr>
          <p:nvPr>
            <p:ph type="body" idx="1"/>
          </p:nvPr>
        </p:nvSpPr>
        <p:spPr>
          <a:xfrm>
            <a:off x="952500" y="3200401"/>
            <a:ext cx="16747671" cy="1534886"/>
          </a:xfrm>
          <a:prstGeom prst="rect">
            <a:avLst/>
          </a:prstGeom>
        </p:spPr>
        <p:txBody>
          <a:bodyPr>
            <a:normAutofit fontScale="92500"/>
          </a:bodyPr>
          <a:lstStyle/>
          <a:p>
            <a:pPr marL="0" indent="0">
              <a:buSzPct val="100000"/>
              <a:buNone/>
              <a:defRPr sz="7700"/>
            </a:pPr>
            <a:r>
              <a:rPr lang="en-US" dirty="0"/>
              <a:t>Most common words in fake news articles:</a:t>
            </a:r>
          </a:p>
          <a:p>
            <a:pPr marL="0" indent="0">
              <a:buSzPct val="100000"/>
              <a:buNone/>
              <a:defRPr sz="7700"/>
            </a:pPr>
            <a:endParaRPr lang="en-US" dirty="0"/>
          </a:p>
        </p:txBody>
      </p:sp>
      <p:pic>
        <p:nvPicPr>
          <p:cNvPr id="6" name="Picture 5" descr="Text&#10;&#10;Description automatically generated">
            <a:extLst>
              <a:ext uri="{FF2B5EF4-FFF2-40B4-BE49-F238E27FC236}">
                <a16:creationId xmlns:a16="http://schemas.microsoft.com/office/drawing/2014/main" id="{5804560D-EBEA-0245-9B7E-49D2D4B0D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440" y="4399368"/>
            <a:ext cx="17437395" cy="725391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56500166"/>
      </p:ext>
    </p:extLst>
  </p:cSld>
  <p:clrMapOvr>
    <a:masterClrMapping/>
  </p:clrMapOvr>
  <p:transition spd="med" advTm="2960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indings"/>
          <p:cNvSpPr txBox="1">
            <a:spLocks noGrp="1"/>
          </p:cNvSpPr>
          <p:nvPr>
            <p:ph type="title"/>
          </p:nvPr>
        </p:nvSpPr>
        <p:spPr>
          <a:prstGeom prst="rect">
            <a:avLst/>
          </a:prstGeom>
        </p:spPr>
        <p:txBody>
          <a:bodyPr/>
          <a:lstStyle>
            <a:lvl1pPr>
              <a:defRPr b="1">
                <a:latin typeface="+mn-lt"/>
                <a:ea typeface="+mn-ea"/>
                <a:cs typeface="+mn-cs"/>
                <a:sym typeface="Gill Sans"/>
              </a:defRPr>
            </a:lvl1pPr>
          </a:lstStyle>
          <a:p>
            <a:r>
              <a:rPr dirty="0"/>
              <a:t>Findings</a:t>
            </a:r>
          </a:p>
        </p:txBody>
      </p:sp>
      <p:pic>
        <p:nvPicPr>
          <p:cNvPr id="3" name="Picture 2" descr="Text&#10;&#10;Description automatically generated">
            <a:extLst>
              <a:ext uri="{FF2B5EF4-FFF2-40B4-BE49-F238E27FC236}">
                <a16:creationId xmlns:a16="http://schemas.microsoft.com/office/drawing/2014/main" id="{63C07C60-A64D-D14F-8717-75C4A515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355" y="3967844"/>
            <a:ext cx="16747671" cy="8054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64" name="House grade accuracy…"/>
          <p:cNvSpPr txBox="1">
            <a:spLocks noGrp="1"/>
          </p:cNvSpPr>
          <p:nvPr>
            <p:ph type="body" idx="1"/>
          </p:nvPr>
        </p:nvSpPr>
        <p:spPr>
          <a:xfrm>
            <a:off x="952500" y="3200401"/>
            <a:ext cx="16747671" cy="1534886"/>
          </a:xfrm>
          <a:prstGeom prst="rect">
            <a:avLst/>
          </a:prstGeom>
        </p:spPr>
        <p:txBody>
          <a:bodyPr>
            <a:normAutofit fontScale="92500"/>
          </a:bodyPr>
          <a:lstStyle/>
          <a:p>
            <a:pPr marL="0" indent="0">
              <a:buSzPct val="100000"/>
              <a:buNone/>
              <a:defRPr sz="7700"/>
            </a:pPr>
            <a:r>
              <a:rPr lang="en-US" dirty="0"/>
              <a:t>Most common words in real news articles:</a:t>
            </a:r>
          </a:p>
          <a:p>
            <a:pPr marL="0" indent="0">
              <a:buSzPct val="100000"/>
              <a:buNone/>
              <a:defRPr sz="7700"/>
            </a:pPr>
            <a:endParaRPr lang="en-US" dirty="0"/>
          </a:p>
        </p:txBody>
      </p:sp>
    </p:spTree>
    <p:extLst>
      <p:ext uri="{BB962C8B-B14F-4D97-AF65-F5344CB8AC3E}">
        <p14:creationId xmlns:p14="http://schemas.microsoft.com/office/powerpoint/2010/main" val="2811198381"/>
      </p:ext>
    </p:extLst>
  </p:cSld>
  <p:clrMapOvr>
    <a:masterClrMapping/>
  </p:clrMapOvr>
  <p:transition spd="med" advTm="2960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indings"/>
          <p:cNvSpPr txBox="1">
            <a:spLocks noGrp="1"/>
          </p:cNvSpPr>
          <p:nvPr>
            <p:ph type="title"/>
          </p:nvPr>
        </p:nvSpPr>
        <p:spPr>
          <a:prstGeom prst="rect">
            <a:avLst/>
          </a:prstGeom>
        </p:spPr>
        <p:txBody>
          <a:bodyPr/>
          <a:lstStyle>
            <a:lvl1pPr>
              <a:defRPr b="1">
                <a:latin typeface="+mn-lt"/>
                <a:ea typeface="+mn-ea"/>
                <a:cs typeface="+mn-cs"/>
                <a:sym typeface="Gill Sans"/>
              </a:defRPr>
            </a:lvl1pPr>
          </a:lstStyle>
          <a:p>
            <a:r>
              <a:rPr dirty="0"/>
              <a:t>Findings</a:t>
            </a:r>
          </a:p>
        </p:txBody>
      </p:sp>
      <p:sp>
        <p:nvSpPr>
          <p:cNvPr id="164" name="House grade accuracy…"/>
          <p:cNvSpPr txBox="1">
            <a:spLocks noGrp="1"/>
          </p:cNvSpPr>
          <p:nvPr>
            <p:ph type="body" idx="1"/>
          </p:nvPr>
        </p:nvSpPr>
        <p:spPr>
          <a:xfrm>
            <a:off x="952499" y="1894114"/>
            <a:ext cx="20666529" cy="4424136"/>
          </a:xfrm>
          <a:prstGeom prst="rect">
            <a:avLst/>
          </a:prstGeom>
        </p:spPr>
        <p:txBody>
          <a:bodyPr>
            <a:normAutofit/>
          </a:bodyPr>
          <a:lstStyle/>
          <a:p>
            <a:pPr marL="0" indent="0">
              <a:buSzPct val="100000"/>
              <a:buNone/>
              <a:defRPr sz="7700"/>
            </a:pPr>
            <a:r>
              <a:rPr lang="en-US" dirty="0"/>
              <a:t>Most common words in The Guardian articles:</a:t>
            </a:r>
          </a:p>
          <a:p>
            <a:pPr marL="0" indent="0">
              <a:buSzPct val="100000"/>
              <a:buNone/>
              <a:defRPr sz="7700"/>
            </a:pPr>
            <a:endParaRPr lang="en-US" dirty="0"/>
          </a:p>
        </p:txBody>
      </p:sp>
      <p:pic>
        <p:nvPicPr>
          <p:cNvPr id="4" name="Picture 3" descr="Text&#10;&#10;Description automatically generated">
            <a:extLst>
              <a:ext uri="{FF2B5EF4-FFF2-40B4-BE49-F238E27FC236}">
                <a16:creationId xmlns:a16="http://schemas.microsoft.com/office/drawing/2014/main" id="{1F887AC7-6376-9347-8C5F-AEA6CF770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12" y="3914596"/>
            <a:ext cx="17663716" cy="858929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spd="med" advTm="2960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House grade accuracy…"/>
          <p:cNvSpPr txBox="1">
            <a:spLocks noGrp="1"/>
          </p:cNvSpPr>
          <p:nvPr>
            <p:ph type="body" idx="1"/>
          </p:nvPr>
        </p:nvSpPr>
        <p:spPr>
          <a:xfrm>
            <a:off x="952499" y="4120814"/>
            <a:ext cx="22479001" cy="7280001"/>
          </a:xfrm>
          <a:prstGeom prst="rect">
            <a:avLst/>
          </a:prstGeom>
        </p:spPr>
        <p:txBody>
          <a:bodyPr>
            <a:normAutofit lnSpcReduction="10000"/>
          </a:bodyPr>
          <a:lstStyle/>
          <a:p>
            <a:pPr marL="0" indent="0">
              <a:buSzPct val="100000"/>
              <a:buNone/>
              <a:defRPr sz="7700"/>
            </a:pPr>
            <a:endParaRPr lang="en-US" sz="6500" dirty="0"/>
          </a:p>
          <a:p>
            <a:pPr marL="0" indent="0">
              <a:buSzPct val="100000"/>
              <a:buNone/>
              <a:defRPr sz="7700"/>
            </a:pPr>
            <a:r>
              <a:rPr lang="en-US" sz="6500" dirty="0"/>
              <a:t>A  good fake news predicting model can:</a:t>
            </a:r>
          </a:p>
          <a:p>
            <a:pPr>
              <a:buSzPct val="100000"/>
              <a:buFont typeface="Wingdings" pitchFamily="2" charset="2"/>
              <a:buChar char="Ø"/>
              <a:defRPr sz="7700"/>
            </a:pPr>
            <a:r>
              <a:rPr lang="en-US" sz="6500" dirty="0"/>
              <a:t>1. help social media platforms quickly identify fake news articles,</a:t>
            </a:r>
          </a:p>
          <a:p>
            <a:pPr>
              <a:buSzPct val="100000"/>
              <a:buFont typeface="Wingdings" pitchFamily="2" charset="2"/>
              <a:buChar char="Ø"/>
              <a:defRPr sz="7700"/>
            </a:pPr>
            <a:r>
              <a:rPr lang="en-US" sz="6500" dirty="0"/>
              <a:t>2. help a political commentator identify a false claim and comment on it immediately. </a:t>
            </a:r>
          </a:p>
          <a:p>
            <a:pPr marL="0" indent="0">
              <a:buSzPct val="100000"/>
              <a:buNone/>
              <a:defRPr sz="7700"/>
            </a:pPr>
            <a:endParaRPr lang="en-US" dirty="0"/>
          </a:p>
        </p:txBody>
      </p:sp>
      <p:sp>
        <p:nvSpPr>
          <p:cNvPr id="3" name="TextBox 2">
            <a:extLst>
              <a:ext uri="{FF2B5EF4-FFF2-40B4-BE49-F238E27FC236}">
                <a16:creationId xmlns:a16="http://schemas.microsoft.com/office/drawing/2014/main" id="{A0C20D02-E2E2-1A42-82E4-237F8327F9F9}"/>
              </a:ext>
            </a:extLst>
          </p:cNvPr>
          <p:cNvSpPr txBox="1"/>
          <p:nvPr/>
        </p:nvSpPr>
        <p:spPr>
          <a:xfrm flipH="1">
            <a:off x="1900988" y="1441114"/>
            <a:ext cx="20188990"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8000" dirty="0"/>
              <a:t>Recommendations</a:t>
            </a:r>
            <a:endParaRPr kumimoji="0" lang="en-US" sz="8000" b="0" i="0" u="none" strike="noStrike" cap="none" spc="0" normalizeH="0" baseline="0" dirty="0">
              <a:ln>
                <a:noFill/>
              </a:ln>
              <a:solidFill>
                <a:srgbClr val="606060"/>
              </a:solidFill>
              <a:effectLst/>
              <a:uFillTx/>
              <a:latin typeface="+mn-lt"/>
              <a:ea typeface="+mn-ea"/>
              <a:cs typeface="+mn-cs"/>
              <a:sym typeface="Gill Sans"/>
            </a:endParaRPr>
          </a:p>
        </p:txBody>
      </p:sp>
    </p:spTree>
    <p:extLst>
      <p:ext uri="{BB962C8B-B14F-4D97-AF65-F5344CB8AC3E}">
        <p14:creationId xmlns:p14="http://schemas.microsoft.com/office/powerpoint/2010/main" val="1089621213"/>
      </p:ext>
    </p:extLst>
  </p:cSld>
  <p:clrMapOvr>
    <a:masterClrMapping/>
  </p:clrMapOvr>
  <p:transition spd="med" advTm="2960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uture work"/>
          <p:cNvSpPr txBox="1">
            <a:spLocks noGrp="1"/>
          </p:cNvSpPr>
          <p:nvPr>
            <p:ph type="title"/>
          </p:nvPr>
        </p:nvSpPr>
        <p:spPr>
          <a:prstGeom prst="rect">
            <a:avLst/>
          </a:prstGeom>
        </p:spPr>
        <p:txBody>
          <a:bodyPr/>
          <a:lstStyle/>
          <a:p>
            <a:r>
              <a:t>Future work</a:t>
            </a:r>
          </a:p>
        </p:txBody>
      </p:sp>
      <p:sp>
        <p:nvSpPr>
          <p:cNvPr id="167" name="These are some ways we could improve the model:…"/>
          <p:cNvSpPr txBox="1">
            <a:spLocks noGrp="1"/>
          </p:cNvSpPr>
          <p:nvPr>
            <p:ph type="body" idx="1"/>
          </p:nvPr>
        </p:nvSpPr>
        <p:spPr>
          <a:xfrm>
            <a:off x="952500" y="2687782"/>
            <a:ext cx="22479000" cy="10190018"/>
          </a:xfrm>
          <a:prstGeom prst="rect">
            <a:avLst/>
          </a:prstGeom>
        </p:spPr>
        <p:txBody>
          <a:bodyPr anchor="ctr">
            <a:noAutofit/>
          </a:bodyPr>
          <a:lstStyle/>
          <a:p>
            <a:pPr marL="0" indent="0" defTabSz="718184">
              <a:spcBef>
                <a:spcPts val="5100"/>
              </a:spcBef>
              <a:buSzTx/>
              <a:buNone/>
              <a:defRPr sz="4002"/>
            </a:pPr>
            <a:r>
              <a:rPr lang="en-US" sz="3600" dirty="0"/>
              <a:t>I</a:t>
            </a:r>
            <a:r>
              <a:rPr sz="3600" dirty="0"/>
              <a:t>mprove the model</a:t>
            </a:r>
            <a:r>
              <a:rPr lang="en-US" sz="3600" dirty="0"/>
              <a:t>s</a:t>
            </a:r>
            <a:r>
              <a:rPr sz="3600" dirty="0"/>
              <a:t>:</a:t>
            </a:r>
          </a:p>
          <a:p>
            <a:pPr>
              <a:buSzPct val="80000"/>
              <a:buFont typeface="Wingdings" pitchFamily="2" charset="2"/>
              <a:buChar char="Ø"/>
            </a:pPr>
            <a:r>
              <a:rPr lang="en-US" sz="3600" dirty="0"/>
              <a:t>Tune </a:t>
            </a:r>
            <a:r>
              <a:rPr lang="en-US" sz="3600" dirty="0" err="1"/>
              <a:t>KNNeighbours</a:t>
            </a:r>
            <a:r>
              <a:rPr lang="en-US" sz="3600" dirty="0"/>
              <a:t> model to see if it performs better on the scrapped data.</a:t>
            </a:r>
          </a:p>
          <a:p>
            <a:pPr>
              <a:buSzPct val="80000"/>
              <a:buFont typeface="Wingdings" pitchFamily="2" charset="2"/>
              <a:buChar char="Ø"/>
            </a:pPr>
            <a:r>
              <a:rPr lang="en-US" sz="3600" dirty="0"/>
              <a:t>Tune the other classifiers to avoid overfitting.</a:t>
            </a:r>
          </a:p>
          <a:p>
            <a:pPr>
              <a:buSzPct val="80000"/>
              <a:buFont typeface="Wingdings" pitchFamily="2" charset="2"/>
              <a:buChar char="Ø"/>
            </a:pPr>
            <a:r>
              <a:rPr lang="en-US" sz="3600" dirty="0"/>
              <a:t>Improve the scrapped data by adding fake news articles.</a:t>
            </a:r>
          </a:p>
          <a:p>
            <a:pPr>
              <a:buSzPct val="80000"/>
              <a:buFont typeface="Wingdings" pitchFamily="2" charset="2"/>
              <a:buChar char="Ø"/>
            </a:pPr>
            <a:r>
              <a:rPr lang="en-US" sz="3600" dirty="0"/>
              <a:t>Use Glove and word2vec and </a:t>
            </a:r>
            <a:r>
              <a:rPr lang="en-US" sz="3600" dirty="0" err="1"/>
              <a:t>GausianNB</a:t>
            </a:r>
            <a:r>
              <a:rPr lang="en-US" sz="3600" dirty="0"/>
              <a:t> since Glove doesn't work with </a:t>
            </a:r>
            <a:r>
              <a:rPr lang="en-US" sz="3600" dirty="0" err="1"/>
              <a:t>MultinomialNB</a:t>
            </a:r>
            <a:r>
              <a:rPr lang="en-US" sz="3600" dirty="0"/>
              <a:t>. </a:t>
            </a:r>
            <a:r>
              <a:rPr lang="en-US" sz="3600" dirty="0" err="1"/>
              <a:t>MultinomialNB</a:t>
            </a:r>
            <a:r>
              <a:rPr lang="en-US" sz="3600" dirty="0"/>
              <a:t> works with integer values (counts), although fractional counts are also possible to use. </a:t>
            </a:r>
            <a:r>
              <a:rPr lang="en-US" sz="3600" dirty="0" err="1"/>
              <a:t>GaussianNB</a:t>
            </a:r>
            <a:r>
              <a:rPr lang="en-US" sz="3600" dirty="0"/>
              <a:t> can take negative values</a:t>
            </a:r>
            <a:r>
              <a:rPr lang="en-US" sz="3600"/>
              <a:t>. </a:t>
            </a:r>
            <a:endParaRPr lang="en-US" sz="3600" dirty="0"/>
          </a:p>
          <a:p>
            <a:pPr defTabSz="718184">
              <a:spcBef>
                <a:spcPts val="5100"/>
              </a:spcBef>
              <a:buSzPct val="80000"/>
              <a:buFont typeface="Wingdings" pitchFamily="2" charset="2"/>
              <a:buChar char="Ø"/>
              <a:defRPr sz="4002"/>
            </a:pPr>
            <a:r>
              <a:rPr lang="en-US" sz="3600" dirty="0"/>
              <a:t>Find a way to get different metrics like Recall in the </a:t>
            </a:r>
            <a:r>
              <a:rPr lang="en-US" sz="3600" dirty="0" err="1"/>
              <a:t>Keras</a:t>
            </a:r>
            <a:r>
              <a:rPr lang="en-US" sz="3600" dirty="0"/>
              <a:t> model. </a:t>
            </a:r>
          </a:p>
          <a:p>
            <a:pPr defTabSz="718184">
              <a:spcBef>
                <a:spcPts val="5100"/>
              </a:spcBef>
              <a:buSzPct val="80000"/>
              <a:buFont typeface="Wingdings" pitchFamily="2" charset="2"/>
              <a:buChar char="Ø"/>
              <a:defRPr sz="4002"/>
            </a:pPr>
            <a:r>
              <a:rPr lang="en-US" sz="3600" dirty="0"/>
              <a:t>Precision offers a good window into understanding false positives.  In our case false positives are real negative tweets that are predicted to be positive by our model. </a:t>
            </a:r>
          </a:p>
        </p:txBody>
      </p:sp>
    </p:spTree>
  </p:cSld>
  <p:clrMapOvr>
    <a:masterClrMapping/>
  </p:clrMapOvr>
  <p:transition spd="med" advTm="2527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hank  you"/>
          <p:cNvSpPr txBox="1">
            <a:spLocks noGrp="1"/>
          </p:cNvSpPr>
          <p:nvPr>
            <p:ph type="title"/>
          </p:nvPr>
        </p:nvSpPr>
        <p:spPr>
          <a:prstGeom prst="rect">
            <a:avLst/>
          </a:prstGeom>
        </p:spPr>
        <p:txBody>
          <a:bodyPr/>
          <a:lstStyle>
            <a:lvl1pPr>
              <a:defRPr b="1">
                <a:latin typeface="+mn-lt"/>
                <a:ea typeface="+mn-ea"/>
                <a:cs typeface="+mn-cs"/>
                <a:sym typeface="Gill Sans"/>
              </a:defRPr>
            </a:lvl1pPr>
          </a:lstStyle>
          <a:p>
            <a:r>
              <a:t>Thank  you</a:t>
            </a:r>
          </a:p>
        </p:txBody>
      </p:sp>
    </p:spTree>
  </p:cSld>
  <p:clrMapOvr>
    <a:masterClrMapping/>
  </p:clrMapOvr>
  <p:transition spd="med" advTm="287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1. Build a model that will predict house sale price.…"/>
          <p:cNvSpPr txBox="1">
            <a:spLocks noGrp="1"/>
          </p:cNvSpPr>
          <p:nvPr>
            <p:ph type="title"/>
          </p:nvPr>
        </p:nvSpPr>
        <p:spPr>
          <a:xfrm>
            <a:off x="952500" y="4572694"/>
            <a:ext cx="10934700" cy="7327206"/>
          </a:xfrm>
          <a:prstGeom prst="rect">
            <a:avLst/>
          </a:prstGeom>
        </p:spPr>
        <p:txBody>
          <a:bodyPr>
            <a:normAutofit fontScale="90000"/>
          </a:bodyPr>
          <a:lstStyle/>
          <a:p>
            <a:pPr>
              <a:lnSpc>
                <a:spcPct val="100000"/>
              </a:lnSpc>
              <a:spcBef>
                <a:spcPts val="5900"/>
              </a:spcBef>
              <a:defRPr sz="5400" cap="none">
                <a:latin typeface="+mn-lt"/>
                <a:ea typeface="+mn-ea"/>
                <a:cs typeface="+mn-cs"/>
                <a:sym typeface="Gill Sans"/>
              </a:defRPr>
            </a:pPr>
            <a:r>
              <a:rPr dirty="0"/>
              <a:t>1. Build a model that will predict </a:t>
            </a:r>
            <a:r>
              <a:rPr lang="en-US" dirty="0"/>
              <a:t>if a newspaper article is fake or truthful.</a:t>
            </a:r>
            <a:br>
              <a:rPr lang="en-US" dirty="0"/>
            </a:br>
            <a:br>
              <a:rPr lang="en-US" dirty="0"/>
            </a:br>
            <a:r>
              <a:rPr dirty="0"/>
              <a:t>2. </a:t>
            </a:r>
            <a:r>
              <a:rPr lang="en-US" dirty="0"/>
              <a:t>Find the best predicting model on the </a:t>
            </a:r>
            <a:r>
              <a:rPr lang="en-US" dirty="0" err="1"/>
              <a:t>Univesity</a:t>
            </a:r>
            <a:r>
              <a:rPr lang="en-US" dirty="0"/>
              <a:t> of Victoria dataset.</a:t>
            </a:r>
            <a:br>
              <a:rPr lang="en-US" dirty="0"/>
            </a:br>
            <a:br>
              <a:rPr lang="en-US" dirty="0"/>
            </a:br>
            <a:r>
              <a:rPr lang="en-US" dirty="0"/>
              <a:t>3. Test the best performing model on the dataset scrapped from The Guardian website.</a:t>
            </a:r>
            <a:endParaRPr dirty="0"/>
          </a:p>
        </p:txBody>
      </p:sp>
      <p:sp>
        <p:nvSpPr>
          <p:cNvPr id="139" name="Goal"/>
          <p:cNvSpPr txBox="1">
            <a:spLocks noGrp="1"/>
          </p:cNvSpPr>
          <p:nvPr>
            <p:ph type="body" sz="quarter" idx="1"/>
          </p:nvPr>
        </p:nvSpPr>
        <p:spPr>
          <a:xfrm>
            <a:off x="952500" y="1454107"/>
            <a:ext cx="12837049" cy="2051788"/>
          </a:xfrm>
          <a:prstGeom prst="rect">
            <a:avLst/>
          </a:prstGeom>
        </p:spPr>
        <p:txBody>
          <a:bodyPr/>
          <a:lstStyle>
            <a:lvl1pPr>
              <a:lnSpc>
                <a:spcPct val="90000"/>
              </a:lnSpc>
              <a:defRPr sz="11700" b="1" cap="all"/>
            </a:lvl1pPr>
          </a:lstStyle>
          <a:p>
            <a:pPr>
              <a:defRPr sz="9000"/>
            </a:pPr>
            <a:r>
              <a:rPr sz="11700" dirty="0"/>
              <a:t>Goal</a:t>
            </a:r>
            <a:r>
              <a:rPr lang="en-US" sz="11700" dirty="0"/>
              <a:t>s</a:t>
            </a:r>
            <a:endParaRPr sz="11700" dirty="0"/>
          </a:p>
        </p:txBody>
      </p:sp>
      <p:pic>
        <p:nvPicPr>
          <p:cNvPr id="3" name="Picture 2" descr="Text&#10;&#10;Description automatically generated">
            <a:extLst>
              <a:ext uri="{FF2B5EF4-FFF2-40B4-BE49-F238E27FC236}">
                <a16:creationId xmlns:a16="http://schemas.microsoft.com/office/drawing/2014/main" id="{94E7ED01-9B74-7647-9F2B-B504AD2B7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7200" y="3505895"/>
            <a:ext cx="11012673" cy="6704211"/>
          </a:xfrm>
          <a:prstGeom prst="rect">
            <a:avLst/>
          </a:prstGeom>
        </p:spPr>
      </p:pic>
    </p:spTree>
  </p:cSld>
  <p:clrMapOvr>
    <a:masterClrMapping/>
  </p:clrMapOvr>
  <p:transition spd="med" advTm="1409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Methodology used"/>
          <p:cNvSpPr txBox="1">
            <a:spLocks noGrp="1"/>
          </p:cNvSpPr>
          <p:nvPr>
            <p:ph type="title"/>
          </p:nvPr>
        </p:nvSpPr>
        <p:spPr>
          <a:prstGeom prst="rect">
            <a:avLst/>
          </a:prstGeom>
        </p:spPr>
        <p:txBody>
          <a:bodyPr/>
          <a:lstStyle>
            <a:lvl1pPr algn="ctr">
              <a:defRPr b="1">
                <a:latin typeface="+mn-lt"/>
                <a:ea typeface="+mn-ea"/>
                <a:cs typeface="+mn-cs"/>
                <a:sym typeface="Gill Sans"/>
              </a:defRPr>
            </a:lvl1pPr>
          </a:lstStyle>
          <a:p>
            <a:r>
              <a:t>Methodology used</a:t>
            </a:r>
          </a:p>
        </p:txBody>
      </p:sp>
      <p:pic>
        <p:nvPicPr>
          <p:cNvPr id="143" name="osemin.png" descr="osemin.png"/>
          <p:cNvPicPr>
            <a:picLocks noChangeAspect="1"/>
          </p:cNvPicPr>
          <p:nvPr/>
        </p:nvPicPr>
        <p:blipFill>
          <a:blip r:embed="rId3"/>
          <a:stretch>
            <a:fillRect/>
          </a:stretch>
        </p:blipFill>
        <p:spPr>
          <a:xfrm>
            <a:off x="2778777" y="985729"/>
            <a:ext cx="19259163" cy="8728292"/>
          </a:xfrm>
          <a:prstGeom prst="rect">
            <a:avLst/>
          </a:prstGeom>
          <a:ln w="12700">
            <a:miter lim="400000"/>
          </a:ln>
        </p:spPr>
      </p:pic>
    </p:spTree>
  </p:cSld>
  <p:clrMapOvr>
    <a:masterClrMapping/>
  </p:clrMapOvr>
  <p:transition spd="med" advTm="1235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1. Build a model that will predict house sale price.…"/>
          <p:cNvSpPr txBox="1">
            <a:spLocks noGrp="1"/>
          </p:cNvSpPr>
          <p:nvPr>
            <p:ph type="title"/>
          </p:nvPr>
        </p:nvSpPr>
        <p:spPr>
          <a:xfrm>
            <a:off x="874527" y="2098965"/>
            <a:ext cx="11594564" cy="10764980"/>
          </a:xfrm>
          <a:prstGeom prst="rect">
            <a:avLst/>
          </a:prstGeom>
        </p:spPr>
        <p:txBody>
          <a:bodyPr>
            <a:normAutofit fontScale="90000"/>
          </a:bodyPr>
          <a:lstStyle/>
          <a:p>
            <a:pPr>
              <a:lnSpc>
                <a:spcPct val="100000"/>
              </a:lnSpc>
              <a:spcBef>
                <a:spcPts val="5900"/>
              </a:spcBef>
              <a:defRPr sz="5400" cap="none">
                <a:latin typeface="+mn-lt"/>
                <a:ea typeface="+mn-ea"/>
                <a:cs typeface="+mn-cs"/>
                <a:sym typeface="Gill Sans"/>
              </a:defRPr>
            </a:pPr>
            <a:r>
              <a:rPr sz="5200" dirty="0"/>
              <a:t>1. </a:t>
            </a:r>
            <a:r>
              <a:rPr lang="en-US" sz="5200" b="1" dirty="0"/>
              <a:t>Scrape ‘The Guardian’ </a:t>
            </a:r>
            <a:r>
              <a:rPr lang="en-US" sz="5200" dirty="0"/>
              <a:t>newspaper website for articles on World News and Politics.</a:t>
            </a:r>
            <a:br>
              <a:rPr lang="en-US" sz="5200" dirty="0"/>
            </a:br>
            <a:br>
              <a:rPr lang="en-US" sz="5200" dirty="0"/>
            </a:br>
            <a:r>
              <a:rPr sz="5200" dirty="0"/>
              <a:t>2. </a:t>
            </a:r>
            <a:r>
              <a:rPr lang="en-US" sz="5200" dirty="0"/>
              <a:t>Download two datasets from</a:t>
            </a:r>
            <a:r>
              <a:rPr lang="en-US" sz="5200" b="1" dirty="0"/>
              <a:t> University of Victoria </a:t>
            </a:r>
            <a:r>
              <a:rPr lang="en-US" sz="5200" dirty="0"/>
              <a:t>and create a database containing 44898 articles: </a:t>
            </a:r>
            <a:br>
              <a:rPr lang="en-US" sz="5200" dirty="0"/>
            </a:br>
            <a:r>
              <a:rPr lang="en-US" sz="5200" dirty="0"/>
              <a:t>* 21417 real news articles,</a:t>
            </a:r>
            <a:br>
              <a:rPr lang="en-US" sz="5200" dirty="0"/>
            </a:br>
            <a:r>
              <a:rPr lang="en-US" sz="5200" dirty="0"/>
              <a:t>* 23481 fake articles.</a:t>
            </a:r>
            <a:br>
              <a:rPr lang="en-US" sz="5200" dirty="0"/>
            </a:br>
            <a:br>
              <a:rPr lang="en-US" sz="5200" dirty="0"/>
            </a:br>
            <a:r>
              <a:rPr lang="en-US" sz="5200" dirty="0"/>
              <a:t>3. </a:t>
            </a:r>
            <a:r>
              <a:rPr lang="en-US" sz="5200" b="1" dirty="0"/>
              <a:t>Train and test </a:t>
            </a:r>
            <a:r>
              <a:rPr lang="en-US" sz="5200" dirty="0"/>
              <a:t>models on the UV dataset.</a:t>
            </a:r>
            <a:br>
              <a:rPr lang="en-US" sz="5200" dirty="0"/>
            </a:br>
            <a:br>
              <a:rPr lang="en-US" sz="5200" dirty="0"/>
            </a:br>
            <a:r>
              <a:rPr lang="en-US" sz="5200" dirty="0"/>
              <a:t>4. </a:t>
            </a:r>
            <a:r>
              <a:rPr lang="en-US" sz="5200" b="1" dirty="0"/>
              <a:t>Test models </a:t>
            </a:r>
            <a:r>
              <a:rPr lang="en-US" sz="5200" dirty="0"/>
              <a:t>again on the </a:t>
            </a:r>
            <a:r>
              <a:rPr lang="en-US" sz="5200" b="1" dirty="0"/>
              <a:t>scrapped data </a:t>
            </a:r>
            <a:r>
              <a:rPr lang="en-US" sz="5200" dirty="0"/>
              <a:t>from ‘The Guardian’ website.</a:t>
            </a:r>
            <a:br>
              <a:rPr lang="en-US" dirty="0"/>
            </a:br>
            <a:endParaRPr dirty="0"/>
          </a:p>
        </p:txBody>
      </p:sp>
      <p:sp>
        <p:nvSpPr>
          <p:cNvPr id="139" name="Goal"/>
          <p:cNvSpPr txBox="1">
            <a:spLocks noGrp="1"/>
          </p:cNvSpPr>
          <p:nvPr>
            <p:ph type="body" sz="quarter" idx="1"/>
          </p:nvPr>
        </p:nvSpPr>
        <p:spPr>
          <a:xfrm>
            <a:off x="952500" y="852055"/>
            <a:ext cx="12597245" cy="1246909"/>
          </a:xfrm>
          <a:prstGeom prst="rect">
            <a:avLst/>
          </a:prstGeom>
        </p:spPr>
        <p:txBody>
          <a:bodyPr>
            <a:normAutofit lnSpcReduction="10000"/>
          </a:bodyPr>
          <a:lstStyle>
            <a:lvl1pPr>
              <a:lnSpc>
                <a:spcPct val="90000"/>
              </a:lnSpc>
              <a:defRPr sz="11700" b="1" cap="all"/>
            </a:lvl1pPr>
          </a:lstStyle>
          <a:p>
            <a:pPr>
              <a:defRPr sz="9000"/>
            </a:pPr>
            <a:r>
              <a:rPr lang="en-US" dirty="0"/>
              <a:t>Methodology </a:t>
            </a:r>
            <a:endParaRPr sz="11700" dirty="0"/>
          </a:p>
        </p:txBody>
      </p:sp>
      <p:pic>
        <p:nvPicPr>
          <p:cNvPr id="4" name="Picture 3" descr="A close-up of a computer&#10;&#10;Description automatically generated with low confidence">
            <a:extLst>
              <a:ext uri="{FF2B5EF4-FFF2-40B4-BE49-F238E27FC236}">
                <a16:creationId xmlns:a16="http://schemas.microsoft.com/office/drawing/2014/main" id="{252D31C3-7108-1B4B-B02B-0510B904E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471" y="3457142"/>
            <a:ext cx="8739909" cy="6801715"/>
          </a:xfrm>
          <a:prstGeom prst="rect">
            <a:avLst/>
          </a:prstGeom>
        </p:spPr>
      </p:pic>
    </p:spTree>
    <p:extLst>
      <p:ext uri="{BB962C8B-B14F-4D97-AF65-F5344CB8AC3E}">
        <p14:creationId xmlns:p14="http://schemas.microsoft.com/office/powerpoint/2010/main" val="1117965208"/>
      </p:ext>
    </p:extLst>
  </p:cSld>
  <p:clrMapOvr>
    <a:masterClrMapping/>
  </p:clrMapOvr>
  <p:transition spd="med" advTm="1409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House renovation"/>
          <p:cNvSpPr txBox="1">
            <a:spLocks noGrp="1"/>
          </p:cNvSpPr>
          <p:nvPr>
            <p:ph type="body" sz="half" idx="1"/>
          </p:nvPr>
        </p:nvSpPr>
        <p:spPr>
          <a:xfrm>
            <a:off x="14375218" y="4114800"/>
            <a:ext cx="9056281" cy="7950200"/>
          </a:xfrm>
        </p:spPr>
        <p:txBody>
          <a:bodyPr anchor="ctr">
            <a:normAutofit/>
          </a:bodyPr>
          <a:lstStyle>
            <a:lvl1pPr algn="ctr" defTabSz="676909">
              <a:lnSpc>
                <a:spcPct val="90000"/>
              </a:lnSpc>
              <a:defRPr sz="7380" b="1" cap="all"/>
            </a:lvl1pPr>
          </a:lstStyle>
          <a:p>
            <a:pPr algn="l">
              <a:spcAft>
                <a:spcPts val="600"/>
              </a:spcAft>
            </a:pPr>
            <a:r>
              <a:rPr lang="en-US" sz="4200" dirty="0"/>
              <a:t>52% Fake News</a:t>
            </a:r>
          </a:p>
          <a:p>
            <a:pPr algn="l">
              <a:spcAft>
                <a:spcPts val="600"/>
              </a:spcAft>
            </a:pPr>
            <a:r>
              <a:rPr lang="en-US" sz="4200" dirty="0"/>
              <a:t>48% Real News</a:t>
            </a:r>
          </a:p>
          <a:p>
            <a:pPr algn="l">
              <a:spcAft>
                <a:spcPts val="600"/>
              </a:spcAft>
            </a:pPr>
            <a:endParaRPr lang="en-US" sz="4200" dirty="0"/>
          </a:p>
        </p:txBody>
      </p:sp>
      <p:sp>
        <p:nvSpPr>
          <p:cNvPr id="6" name="Title 5">
            <a:extLst>
              <a:ext uri="{FF2B5EF4-FFF2-40B4-BE49-F238E27FC236}">
                <a16:creationId xmlns:a16="http://schemas.microsoft.com/office/drawing/2014/main" id="{C31873C1-D4BD-CC45-9BB5-F128837D41C2}"/>
              </a:ext>
            </a:extLst>
          </p:cNvPr>
          <p:cNvSpPr>
            <a:spLocks noGrp="1"/>
          </p:cNvSpPr>
          <p:nvPr>
            <p:ph type="title"/>
          </p:nvPr>
        </p:nvSpPr>
        <p:spPr>
          <a:xfrm>
            <a:off x="952500" y="1338942"/>
            <a:ext cx="22479000" cy="2178957"/>
          </a:xfrm>
        </p:spPr>
        <p:txBody>
          <a:bodyPr>
            <a:normAutofit/>
          </a:bodyPr>
          <a:lstStyle/>
          <a:p>
            <a:pPr algn="ctr"/>
            <a:r>
              <a:rPr lang="en-US" sz="7000" b="1" dirty="0"/>
              <a:t>Fake News vs. Real News in UV </a:t>
            </a:r>
            <a:r>
              <a:rPr lang="en-US" sz="7000" b="1" dirty="0" err="1"/>
              <a:t>DAtaset</a:t>
            </a:r>
            <a:endParaRPr lang="en-US" sz="7000" b="1" dirty="0"/>
          </a:p>
        </p:txBody>
      </p:sp>
      <p:pic>
        <p:nvPicPr>
          <p:cNvPr id="8" name="Picture 7" descr="Chart, pie chart&#10;&#10;Description automatically generated">
            <a:extLst>
              <a:ext uri="{FF2B5EF4-FFF2-40B4-BE49-F238E27FC236}">
                <a16:creationId xmlns:a16="http://schemas.microsoft.com/office/drawing/2014/main" id="{36C19267-C781-0E4B-90BB-DEE3D9BC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15" y="4506727"/>
            <a:ext cx="12929190" cy="7166345"/>
          </a:xfrm>
          <a:prstGeom prst="rect">
            <a:avLst/>
          </a:prstGeom>
        </p:spPr>
      </p:pic>
    </p:spTree>
    <p:extLst>
      <p:ext uri="{BB962C8B-B14F-4D97-AF65-F5344CB8AC3E}">
        <p14:creationId xmlns:p14="http://schemas.microsoft.com/office/powerpoint/2010/main" val="926909770"/>
      </p:ext>
    </p:extLst>
  </p:cSld>
  <p:clrMapOvr>
    <a:masterClrMapping/>
  </p:clrMapOvr>
  <p:transition spd="med" advTm="3341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House renovation"/>
          <p:cNvSpPr txBox="1">
            <a:spLocks noGrp="1"/>
          </p:cNvSpPr>
          <p:nvPr>
            <p:ph type="body" sz="half" idx="1"/>
          </p:nvPr>
        </p:nvSpPr>
        <p:spPr>
          <a:xfrm>
            <a:off x="12687300" y="4114800"/>
            <a:ext cx="10744200" cy="7950200"/>
          </a:xfrm>
        </p:spPr>
        <p:txBody>
          <a:bodyPr anchor="ctr">
            <a:normAutofit/>
          </a:bodyPr>
          <a:lstStyle>
            <a:lvl1pPr algn="ctr" defTabSz="676909">
              <a:lnSpc>
                <a:spcPct val="90000"/>
              </a:lnSpc>
              <a:defRPr sz="7380" b="1" cap="all"/>
            </a:lvl1pPr>
          </a:lstStyle>
          <a:p>
            <a:pPr algn="l">
              <a:spcAft>
                <a:spcPts val="600"/>
              </a:spcAft>
            </a:pPr>
            <a:r>
              <a:rPr lang="en-US" sz="4200" dirty="0"/>
              <a:t>100% </a:t>
            </a:r>
            <a:r>
              <a:rPr lang="en-US" sz="4200" dirty="0" err="1"/>
              <a:t>REal</a:t>
            </a:r>
            <a:r>
              <a:rPr lang="en-US" sz="4200" dirty="0"/>
              <a:t> News.</a:t>
            </a:r>
          </a:p>
          <a:p>
            <a:pPr algn="l">
              <a:spcAft>
                <a:spcPts val="600"/>
              </a:spcAft>
            </a:pPr>
            <a:r>
              <a:rPr lang="en-US" sz="4200" dirty="0"/>
              <a:t>0% Fake News</a:t>
            </a:r>
          </a:p>
          <a:p>
            <a:pPr algn="l">
              <a:spcAft>
                <a:spcPts val="600"/>
              </a:spcAft>
            </a:pPr>
            <a:endParaRPr lang="en-US" sz="4200" dirty="0"/>
          </a:p>
        </p:txBody>
      </p:sp>
      <p:sp>
        <p:nvSpPr>
          <p:cNvPr id="6" name="Title 5">
            <a:extLst>
              <a:ext uri="{FF2B5EF4-FFF2-40B4-BE49-F238E27FC236}">
                <a16:creationId xmlns:a16="http://schemas.microsoft.com/office/drawing/2014/main" id="{C31873C1-D4BD-CC45-9BB5-F128837D41C2}"/>
              </a:ext>
            </a:extLst>
          </p:cNvPr>
          <p:cNvSpPr>
            <a:spLocks noGrp="1"/>
          </p:cNvSpPr>
          <p:nvPr>
            <p:ph type="title"/>
          </p:nvPr>
        </p:nvSpPr>
        <p:spPr>
          <a:xfrm>
            <a:off x="952500" y="1338942"/>
            <a:ext cx="22479000" cy="2178957"/>
          </a:xfrm>
        </p:spPr>
        <p:txBody>
          <a:bodyPr>
            <a:normAutofit fontScale="90000"/>
          </a:bodyPr>
          <a:lstStyle/>
          <a:p>
            <a:br>
              <a:rPr lang="en-US" sz="9600" dirty="0"/>
            </a:br>
            <a:r>
              <a:rPr lang="en-US" sz="6600" b="1" dirty="0"/>
              <a:t>Fake News vs. Real News in The guardian data set</a:t>
            </a:r>
            <a:endParaRPr lang="en-US" sz="6700" dirty="0"/>
          </a:p>
        </p:txBody>
      </p:sp>
      <p:pic>
        <p:nvPicPr>
          <p:cNvPr id="4" name="Picture 3" descr="Chart, pie chart&#10;&#10;Description automatically generated">
            <a:extLst>
              <a:ext uri="{FF2B5EF4-FFF2-40B4-BE49-F238E27FC236}">
                <a16:creationId xmlns:a16="http://schemas.microsoft.com/office/drawing/2014/main" id="{584A4888-A9D7-004B-862A-EA88A8545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581" y="4114800"/>
            <a:ext cx="10228119" cy="7744691"/>
          </a:xfrm>
          <a:prstGeom prst="rect">
            <a:avLst/>
          </a:prstGeom>
        </p:spPr>
      </p:pic>
    </p:spTree>
    <p:extLst>
      <p:ext uri="{BB962C8B-B14F-4D97-AF65-F5344CB8AC3E}">
        <p14:creationId xmlns:p14="http://schemas.microsoft.com/office/powerpoint/2010/main" val="1059241732"/>
      </p:ext>
    </p:extLst>
  </p:cSld>
  <p:clrMapOvr>
    <a:masterClrMapping/>
  </p:clrMapOvr>
  <p:transition spd="med" advTm="3341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House grade accuracy…"/>
          <p:cNvSpPr txBox="1">
            <a:spLocks noGrp="1"/>
          </p:cNvSpPr>
          <p:nvPr>
            <p:ph type="body" idx="1"/>
          </p:nvPr>
        </p:nvSpPr>
        <p:spPr>
          <a:xfrm>
            <a:off x="952499" y="5304120"/>
            <a:ext cx="22479001" cy="6096695"/>
          </a:xfrm>
          <a:prstGeom prst="rect">
            <a:avLst/>
          </a:prstGeom>
        </p:spPr>
        <p:txBody>
          <a:bodyPr>
            <a:normAutofit fontScale="62500" lnSpcReduction="20000"/>
          </a:bodyPr>
          <a:lstStyle/>
          <a:p>
            <a:pPr marL="0" indent="0">
              <a:buSzPct val="100000"/>
              <a:buNone/>
              <a:defRPr sz="7700"/>
            </a:pPr>
            <a:r>
              <a:rPr lang="en-US" sz="7700" b="1" dirty="0"/>
              <a:t>Recall</a:t>
            </a:r>
          </a:p>
          <a:p>
            <a:pPr marL="0" indent="0">
              <a:buSzPct val="100000"/>
              <a:buNone/>
              <a:defRPr sz="7700"/>
            </a:pPr>
            <a:r>
              <a:rPr lang="en-US" sz="7700" b="1" dirty="0"/>
              <a:t>Recall=TP/(TP+FN) </a:t>
            </a:r>
          </a:p>
          <a:p>
            <a:pPr>
              <a:buSzPct val="100000"/>
              <a:buFont typeface="Wingdings" pitchFamily="2" charset="2"/>
              <a:buChar char="Ø"/>
              <a:defRPr sz="7700"/>
            </a:pPr>
            <a:r>
              <a:rPr lang="en-US" sz="6500" dirty="0"/>
              <a:t>TP is true positives (in this case they are real articles identified as real) </a:t>
            </a:r>
          </a:p>
          <a:p>
            <a:pPr>
              <a:buSzPct val="100000"/>
              <a:buFont typeface="Wingdings" pitchFamily="2" charset="2"/>
              <a:buChar char="Ø"/>
              <a:defRPr sz="7700"/>
            </a:pPr>
            <a:r>
              <a:rPr lang="en-US" sz="6500" dirty="0"/>
              <a:t> FN is false negatives (in this case they are fake news articles identified as real. </a:t>
            </a:r>
          </a:p>
          <a:p>
            <a:pPr>
              <a:buSzPct val="100000"/>
              <a:buFont typeface="Wingdings" pitchFamily="2" charset="2"/>
              <a:buChar char="Ø"/>
              <a:defRPr sz="7700"/>
            </a:pPr>
            <a:r>
              <a:rPr lang="en-US" sz="6500" dirty="0"/>
              <a:t>For higher the FN we will have a lower recall. </a:t>
            </a:r>
            <a:endParaRPr lang="en-US" dirty="0"/>
          </a:p>
        </p:txBody>
      </p:sp>
      <p:sp>
        <p:nvSpPr>
          <p:cNvPr id="3" name="TextBox 2">
            <a:extLst>
              <a:ext uri="{FF2B5EF4-FFF2-40B4-BE49-F238E27FC236}">
                <a16:creationId xmlns:a16="http://schemas.microsoft.com/office/drawing/2014/main" id="{A0C20D02-E2E2-1A42-82E4-237F8327F9F9}"/>
              </a:ext>
            </a:extLst>
          </p:cNvPr>
          <p:cNvSpPr txBox="1"/>
          <p:nvPr/>
        </p:nvSpPr>
        <p:spPr>
          <a:xfrm flipH="1">
            <a:off x="1900988" y="1441114"/>
            <a:ext cx="20188990"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8000" dirty="0"/>
              <a:t>Accuracy Metrics</a:t>
            </a:r>
            <a:endParaRPr kumimoji="0" lang="en-US" sz="8000" b="0" i="0" u="none" strike="noStrike" cap="none" spc="0" normalizeH="0" baseline="0" dirty="0">
              <a:ln>
                <a:noFill/>
              </a:ln>
              <a:solidFill>
                <a:srgbClr val="606060"/>
              </a:solidFill>
              <a:effectLst/>
              <a:uFillTx/>
              <a:latin typeface="+mn-lt"/>
              <a:ea typeface="+mn-ea"/>
              <a:cs typeface="+mn-cs"/>
              <a:sym typeface="Gill Sans"/>
            </a:endParaRPr>
          </a:p>
        </p:txBody>
      </p:sp>
    </p:spTree>
    <p:extLst>
      <p:ext uri="{BB962C8B-B14F-4D97-AF65-F5344CB8AC3E}">
        <p14:creationId xmlns:p14="http://schemas.microsoft.com/office/powerpoint/2010/main" val="3910470912"/>
      </p:ext>
    </p:extLst>
  </p:cSld>
  <p:clrMapOvr>
    <a:masterClrMapping/>
  </p:clrMapOvr>
  <p:transition spd="med" advTm="29603"/>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inal model"/>
          <p:cNvSpPr txBox="1">
            <a:spLocks noGrp="1"/>
          </p:cNvSpPr>
          <p:nvPr>
            <p:ph type="title"/>
          </p:nvPr>
        </p:nvSpPr>
        <p:spPr>
          <a:prstGeom prst="rect">
            <a:avLst/>
          </a:prstGeom>
        </p:spPr>
        <p:txBody>
          <a:bodyPr/>
          <a:lstStyle/>
          <a:p>
            <a:pPr algn="ctr"/>
            <a:r>
              <a:rPr lang="en-US" dirty="0"/>
              <a:t> Models </a:t>
            </a:r>
            <a:endParaRPr dirty="0"/>
          </a:p>
        </p:txBody>
      </p:sp>
      <p:pic>
        <p:nvPicPr>
          <p:cNvPr id="4" name="Picture 3" descr="Table&#10;&#10;Description automatically generated">
            <a:extLst>
              <a:ext uri="{FF2B5EF4-FFF2-40B4-BE49-F238E27FC236}">
                <a16:creationId xmlns:a16="http://schemas.microsoft.com/office/drawing/2014/main" id="{A76076DB-21A5-D14D-A3EB-AE9D2496E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4710832"/>
            <a:ext cx="15312737" cy="679079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hart, line chart&#10;&#10;Description automatically generated">
            <a:extLst>
              <a:ext uri="{FF2B5EF4-FFF2-40B4-BE49-F238E27FC236}">
                <a16:creationId xmlns:a16="http://schemas.microsoft.com/office/drawing/2014/main" id="{F26D5671-2F9D-5542-961A-834EB0A2A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4363" y="4816928"/>
            <a:ext cx="6489700" cy="6578600"/>
          </a:xfrm>
          <a:prstGeom prst="rect">
            <a:avLst/>
          </a:prstGeom>
        </p:spPr>
      </p:pic>
    </p:spTree>
  </p:cSld>
  <p:clrMapOvr>
    <a:masterClrMapping/>
  </p:clrMapOvr>
  <p:transition spd="med" advTm="6598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inal model"/>
          <p:cNvSpPr txBox="1">
            <a:spLocks noGrp="1"/>
          </p:cNvSpPr>
          <p:nvPr>
            <p:ph type="title"/>
          </p:nvPr>
        </p:nvSpPr>
        <p:spPr>
          <a:prstGeom prst="rect">
            <a:avLst/>
          </a:prstGeom>
        </p:spPr>
        <p:txBody>
          <a:bodyPr/>
          <a:lstStyle/>
          <a:p>
            <a:pPr algn="ctr"/>
            <a:r>
              <a:rPr lang="en-US" dirty="0"/>
              <a:t>Narrowed list of Models </a:t>
            </a:r>
            <a:endParaRPr dirty="0"/>
          </a:p>
        </p:txBody>
      </p:sp>
      <p:sp>
        <p:nvSpPr>
          <p:cNvPr id="146" name="An Adjusted R-Squared value of 0.86 would indicate that the current model explains approximately 86 percent of the variation in the dependent variable."/>
          <p:cNvSpPr txBox="1">
            <a:spLocks noGrp="1"/>
          </p:cNvSpPr>
          <p:nvPr>
            <p:ph type="body" sz="half" idx="1"/>
          </p:nvPr>
        </p:nvSpPr>
        <p:spPr>
          <a:xfrm>
            <a:off x="952500" y="4147458"/>
            <a:ext cx="6852557" cy="7917542"/>
          </a:xfrm>
          <a:prstGeom prst="rect">
            <a:avLst/>
          </a:prstGeom>
        </p:spPr>
        <p:txBody>
          <a:bodyPr>
            <a:normAutofit/>
          </a:bodyPr>
          <a:lstStyle>
            <a:lvl1pPr marL="495299" indent="-495299">
              <a:buBlip>
                <a:blip r:embed="rId3"/>
              </a:buBlip>
              <a:defRPr sz="5000"/>
            </a:lvl1pPr>
          </a:lstStyle>
          <a:p>
            <a:endParaRPr dirty="0"/>
          </a:p>
        </p:txBody>
      </p:sp>
      <p:pic>
        <p:nvPicPr>
          <p:cNvPr id="3" name="Picture 2" descr="Chart, line chart&#10;&#10;Description automatically generated">
            <a:extLst>
              <a:ext uri="{FF2B5EF4-FFF2-40B4-BE49-F238E27FC236}">
                <a16:creationId xmlns:a16="http://schemas.microsoft.com/office/drawing/2014/main" id="{9FA684B0-289F-9D44-AF3B-B93BB477F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0" y="3517900"/>
            <a:ext cx="22267718" cy="8547100"/>
          </a:xfrm>
          <a:prstGeom prst="rect">
            <a:avLst/>
          </a:prstGeom>
        </p:spPr>
      </p:pic>
    </p:spTree>
    <p:extLst>
      <p:ext uri="{BB962C8B-B14F-4D97-AF65-F5344CB8AC3E}">
        <p14:creationId xmlns:p14="http://schemas.microsoft.com/office/powerpoint/2010/main" val="3975519914"/>
      </p:ext>
    </p:extLst>
  </p:cSld>
  <p:clrMapOvr>
    <a:masterClrMapping/>
  </p:clrMapOvr>
  <p:transition spd="med" advTm="65985"/>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5400000" rotWithShape="0">
              <a:srgbClr val="000000">
                <a:alpha val="60000"/>
              </a:srgbClr>
            </a:outerShdw>
          </a:effectLst>
        </a:effectStyle>
        <a:effectStyle>
          <a:effectLst>
            <a:outerShdw blurRad="50800" dist="25400" dir="54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254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3697</TotalTime>
  <Words>1353</Words>
  <Application>Microsoft Macintosh PowerPoint</Application>
  <PresentationFormat>Custom</PresentationFormat>
  <Paragraphs>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Gill Sans</vt:lpstr>
      <vt:lpstr>Gill Sans Light</vt:lpstr>
      <vt:lpstr>Helvetica</vt:lpstr>
      <vt:lpstr>Helvetica Neue</vt:lpstr>
      <vt:lpstr>Wingdings</vt:lpstr>
      <vt:lpstr>New_Template3</vt:lpstr>
      <vt:lpstr>Fake News</vt:lpstr>
      <vt:lpstr>1. Build a model that will predict if a newspaper article is fake or truthful.  2. Find the best predicting model on the Univesity of Victoria dataset.  3. Test the best performing model on the dataset scrapped from The Guardian website.</vt:lpstr>
      <vt:lpstr>Methodology used</vt:lpstr>
      <vt:lpstr>1. Scrape ‘The Guardian’ newspaper website for articles on World News and Politics.  2. Download two datasets from University of Victoria and create a database containing 44898 articles:  * 21417 real news articles, * 23481 fake articles.  3. Train and test models on the UV dataset.  4. Test models again on the scrapped data from ‘The Guardian’ website. </vt:lpstr>
      <vt:lpstr>Fake News vs. Real News in UV DAtaset</vt:lpstr>
      <vt:lpstr> Fake News vs. Real News in The guardian data set</vt:lpstr>
      <vt:lpstr>PowerPoint Presentation</vt:lpstr>
      <vt:lpstr> Models </vt:lpstr>
      <vt:lpstr>Narrowed list of Models </vt:lpstr>
      <vt:lpstr>Tuned Naive Bayes model</vt:lpstr>
      <vt:lpstr>Models Comparison</vt:lpstr>
      <vt:lpstr>keras Model</vt:lpstr>
      <vt:lpstr>Findings</vt:lpstr>
      <vt:lpstr>Findings</vt:lpstr>
      <vt:lpstr>Findings</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house price prediction and recommendations</dc:title>
  <cp:lastModifiedBy>laura vlad</cp:lastModifiedBy>
  <cp:revision>61</cp:revision>
  <cp:lastPrinted>2021-02-02T01:08:05Z</cp:lastPrinted>
  <dcterms:modified xsi:type="dcterms:W3CDTF">2021-04-09T05:24:40Z</dcterms:modified>
</cp:coreProperties>
</file>