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9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AE2E-A3A3-4E5B-8BC8-A236530B50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15C-D3B5-4F5E-9A6B-081B5162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AE2E-A3A3-4E5B-8BC8-A236530B50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15C-D3B5-4F5E-9A6B-081B5162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AE2E-A3A3-4E5B-8BC8-A236530B50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15C-D3B5-4F5E-9A6B-081B5162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AE2E-A3A3-4E5B-8BC8-A236530B50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15C-D3B5-4F5E-9A6B-081B5162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1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AE2E-A3A3-4E5B-8BC8-A236530B50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15C-D3B5-4F5E-9A6B-081B5162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AE2E-A3A3-4E5B-8BC8-A236530B50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15C-D3B5-4F5E-9A6B-081B5162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AE2E-A3A3-4E5B-8BC8-A236530B50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15C-D3B5-4F5E-9A6B-081B5162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AE2E-A3A3-4E5B-8BC8-A236530B50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15C-D3B5-4F5E-9A6B-081B5162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8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AE2E-A3A3-4E5B-8BC8-A236530B50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15C-D3B5-4F5E-9A6B-081B5162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AE2E-A3A3-4E5B-8BC8-A236530B50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15C-D3B5-4F5E-9A6B-081B5162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AE2E-A3A3-4E5B-8BC8-A236530B50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115C-D3B5-4F5E-9A6B-081B5162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4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13114"/>
            <a:ext cx="10515600" cy="466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E2E-A3A3-4E5B-8BC8-A236530B50C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115C-D3B5-4F5E-9A6B-081B5162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9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11488"/>
          </a:xfrm>
        </p:spPr>
        <p:txBody>
          <a:bodyPr>
            <a:normAutofit/>
          </a:bodyPr>
          <a:lstStyle/>
          <a:p>
            <a:r>
              <a:rPr lang="en-US" smtClean="0"/>
              <a:t>Project introduction</a:t>
            </a:r>
            <a:br>
              <a:rPr lang="en-US" smtClean="0"/>
            </a:br>
            <a:r>
              <a:rPr lang="en-US" sz="2800"/>
              <a:t>Characterization of mutational processes </a:t>
            </a:r>
            <a:r>
              <a:rPr lang="en-US" sz="2800" smtClean="0"/>
              <a:t>affecting </a:t>
            </a:r>
            <a:r>
              <a:rPr lang="en-US" sz="2800"/>
              <a:t>metastatic transformation in cancer </a:t>
            </a:r>
            <a:r>
              <a:rPr lang="en-US" sz="2800" smtClean="0"/>
              <a:t>and the impact </a:t>
            </a:r>
            <a:r>
              <a:rPr lang="en-US" sz="2800"/>
              <a:t>of </a:t>
            </a:r>
            <a:r>
              <a:rPr lang="en-US" sz="2800" smtClean="0"/>
              <a:t>therapies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0600"/>
            <a:ext cx="9144000" cy="113665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smtClean="0"/>
              <a:t>Laura Vo Ngoc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smtClean="0"/>
              <a:t>6 June, 2018</a:t>
            </a:r>
          </a:p>
          <a:p>
            <a:pPr>
              <a:lnSpc>
                <a:spcPct val="10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29231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223" y="3606617"/>
            <a:ext cx="5845861" cy="3251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509"/>
            <a:ext cx="5016500" cy="46638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Melanoma</a:t>
            </a:r>
          </a:p>
          <a:p>
            <a:r>
              <a:rPr lang="en-US" sz="2000" smtClean="0"/>
              <a:t>Survival </a:t>
            </a:r>
            <a:endParaRPr lang="en-US" sz="200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/>
              <a:t>63-90% (primary</a:t>
            </a:r>
            <a:r>
              <a:rPr lang="en-US" sz="180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smtClean="0"/>
              <a:t>5-19% (metastatic)</a:t>
            </a:r>
          </a:p>
          <a:p>
            <a:r>
              <a:rPr lang="en-US" sz="2000" smtClean="0"/>
              <a:t>3 </a:t>
            </a:r>
            <a:r>
              <a:rPr lang="en-US" sz="2000"/>
              <a:t>major pathways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/>
              <a:t>MAPK, PI3K/AKT, p16INK4A</a:t>
            </a:r>
          </a:p>
          <a:p>
            <a:r>
              <a:rPr lang="en-US" sz="2000"/>
              <a:t>Therapies: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/>
              <a:t>Surgery, immunotherapy, targeted therapy, chemotherapy, </a:t>
            </a:r>
            <a:r>
              <a:rPr lang="en-US" sz="1800" smtClean="0"/>
              <a:t>radiation</a:t>
            </a:r>
          </a:p>
          <a:p>
            <a:pPr marL="457200" lvl="1" indent="0">
              <a:buNone/>
            </a:pPr>
            <a:endParaRPr lang="en-US" sz="1800" smtClean="0"/>
          </a:p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Metastasis</a:t>
            </a:r>
          </a:p>
          <a:p>
            <a:pPr marL="266700" lvl="1" indent="-266700"/>
            <a:r>
              <a:rPr lang="en-US" sz="2000" smtClean="0"/>
              <a:t>Seeding</a:t>
            </a:r>
          </a:p>
          <a:p>
            <a:pPr marL="266700" lvl="1" indent="-266700"/>
            <a:r>
              <a:rPr lang="en-US" sz="2000" smtClean="0"/>
              <a:t>Immune recruitment</a:t>
            </a:r>
          </a:p>
          <a:p>
            <a:pPr marL="266700" lvl="1" indent="-266700"/>
            <a:r>
              <a:rPr lang="en-US" sz="2000" smtClean="0"/>
              <a:t>Colonization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518"/>
          <a:stretch/>
        </p:blipFill>
        <p:spPr>
          <a:xfrm>
            <a:off x="7917332" y="447352"/>
            <a:ext cx="3951049" cy="28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" t="2132" r="2065" b="1100"/>
          <a:stretch/>
        </p:blipFill>
        <p:spPr>
          <a:xfrm>
            <a:off x="6022520" y="1851537"/>
            <a:ext cx="1901162" cy="1395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5946" r="5863"/>
          <a:stretch/>
        </p:blipFill>
        <p:spPr>
          <a:xfrm>
            <a:off x="6022521" y="467063"/>
            <a:ext cx="1901161" cy="1386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06513" y="187230"/>
            <a:ext cx="337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solidFill>
                  <a:srgbClr val="0070C0"/>
                </a:solidFill>
              </a:rPr>
              <a:t>Adapted from (Arrangoiz, 2016)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3663" y="3373258"/>
            <a:ext cx="337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solidFill>
                  <a:srgbClr val="0070C0"/>
                </a:solidFill>
              </a:rPr>
              <a:t>(Lambert, 2017)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35222" y="463551"/>
            <a:ext cx="1888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Cutaneous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8872" y="1854201"/>
            <a:ext cx="1888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Uveal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5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614"/>
            <a:ext cx="10515600" cy="3184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0070C0"/>
                </a:solidFill>
              </a:rPr>
              <a:t>Mutational signatures</a:t>
            </a:r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4394659"/>
            <a:ext cx="10515600" cy="870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Aims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5218986"/>
            <a:ext cx="10515600" cy="10737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Investigate changes in mutational signatures</a:t>
            </a:r>
          </a:p>
          <a:p>
            <a:pPr lvl="1"/>
            <a:r>
              <a:rPr lang="en-US" sz="2000" smtClean="0"/>
              <a:t>Disease progression (early metastatic transition)</a:t>
            </a:r>
          </a:p>
          <a:p>
            <a:pPr lvl="1"/>
            <a:r>
              <a:rPr lang="en-US" sz="2000" smtClean="0"/>
              <a:t>Impact of different therapies</a:t>
            </a:r>
            <a:endParaRPr lang="en-US" sz="2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5" y="1839440"/>
            <a:ext cx="5429250" cy="22856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25" y="1840323"/>
            <a:ext cx="5480996" cy="2284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10602" y="3850850"/>
            <a:ext cx="337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solidFill>
                  <a:srgbClr val="0070C0"/>
                </a:solidFill>
              </a:rPr>
              <a:t>(Alexandrov, 2013)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9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" y="642478"/>
            <a:ext cx="12148456" cy="56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3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smtClean="0"/>
              <a:t>Alexandrov </a:t>
            </a:r>
            <a:r>
              <a:rPr lang="en-US" sz="1800"/>
              <a:t>LB, Nik-Zainal S, Wedge DC, et al. Signatures of mutational processes in human cancer. </a:t>
            </a:r>
            <a:r>
              <a:rPr lang="en-US" sz="1800" i="1"/>
              <a:t>Nature</a:t>
            </a:r>
            <a:r>
              <a:rPr lang="en-US" sz="1800"/>
              <a:t>. 2013;500(7463):415-421</a:t>
            </a:r>
            <a:r>
              <a:rPr lang="en-US" sz="1800" smtClean="0"/>
              <a:t>.</a:t>
            </a:r>
          </a:p>
          <a:p>
            <a:r>
              <a:rPr lang="en-US" sz="1800" smtClean="0"/>
              <a:t>Arrangoiz </a:t>
            </a:r>
            <a:r>
              <a:rPr lang="en-US" sz="1800"/>
              <a:t>R. Melanoma Review: Epidemiology, Risk Factors, Diagnosis and Staging. </a:t>
            </a:r>
            <a:r>
              <a:rPr lang="en-US" sz="1800" i="1"/>
              <a:t>J Cancer Treat Res</a:t>
            </a:r>
            <a:r>
              <a:rPr lang="en-US" sz="1800"/>
              <a:t>. 2016;4(1):1</a:t>
            </a:r>
            <a:r>
              <a:rPr lang="en-US" sz="1800" smtClean="0"/>
              <a:t>.</a:t>
            </a:r>
          </a:p>
          <a:p>
            <a:r>
              <a:rPr lang="en-US" sz="1800" smtClean="0"/>
              <a:t>Lambert </a:t>
            </a:r>
            <a:r>
              <a:rPr lang="en-US" sz="1800"/>
              <a:t>AW, Pattabiraman DR, Weinberg RA. Emerging Biological Principles of Metastasis. </a:t>
            </a:r>
            <a:r>
              <a:rPr lang="en-US" sz="1800" i="1"/>
              <a:t>Cell</a:t>
            </a:r>
            <a:r>
              <a:rPr lang="en-US" sz="1800"/>
              <a:t>. 2017;168(4):670-691.</a:t>
            </a:r>
            <a:endParaRPr lang="en-US" sz="1800" smtClean="0"/>
          </a:p>
          <a:p>
            <a:r>
              <a:rPr lang="en-US" sz="1800" smtClean="0"/>
              <a:t>Sandru </a:t>
            </a:r>
            <a:r>
              <a:rPr lang="en-US" sz="1800"/>
              <a:t>A, Voinea S, Panaitescu E, Blidaru A. Survival rates of patients with metastatic malignant melanoma. </a:t>
            </a:r>
            <a:r>
              <a:rPr lang="en-US" sz="1800" i="1"/>
              <a:t>J Med Life</a:t>
            </a:r>
            <a:r>
              <a:rPr lang="en-US" sz="1800"/>
              <a:t>. 2014;7(4):572-576.</a:t>
            </a:r>
          </a:p>
        </p:txBody>
      </p:sp>
    </p:spTree>
    <p:extLst>
      <p:ext uri="{BB962C8B-B14F-4D97-AF65-F5344CB8AC3E}">
        <p14:creationId xmlns:p14="http://schemas.microsoft.com/office/powerpoint/2010/main" val="113555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Project introduction Characterization of mutational processes affecting metastatic transformation in cancer and the impact of therapies</vt:lpstr>
      <vt:lpstr>Background</vt:lpstr>
      <vt:lpstr>Background</vt:lpstr>
      <vt:lpstr>PowerPoint Presentation</vt:lpstr>
      <vt:lpstr>References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introduction</dc:title>
  <dc:creator>Laura Vo Ngoc</dc:creator>
  <cp:lastModifiedBy>Laura Vo Ngoc</cp:lastModifiedBy>
  <cp:revision>13</cp:revision>
  <dcterms:created xsi:type="dcterms:W3CDTF">2018-06-03T14:59:34Z</dcterms:created>
  <dcterms:modified xsi:type="dcterms:W3CDTF">2018-06-06T12:27:03Z</dcterms:modified>
</cp:coreProperties>
</file>