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Vo Ngoc" initials="LV" lastIdx="1" clrIdx="0">
    <p:extLst>
      <p:ext uri="{19B8F6BF-5375-455C-9EA6-DF929625EA0E}">
        <p15:presenceInfo xmlns:p15="http://schemas.microsoft.com/office/powerpoint/2012/main" userId="Laura Vo Ngo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22" d="100"/>
          <a:sy n="22" d="100"/>
        </p:scale>
        <p:origin x="1224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649111"/>
            <a:ext cx="2328699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649111"/>
            <a:ext cx="6851100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0" y="3039542"/>
            <a:ext cx="9314796" cy="507153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60" y="8159053"/>
            <a:ext cx="9314796" cy="2666999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9"/>
            <a:ext cx="9314796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2988734"/>
            <a:ext cx="4568806" cy="14647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4453467"/>
            <a:ext cx="4568806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2" y="2988734"/>
            <a:ext cx="4591306" cy="14647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2" y="4453467"/>
            <a:ext cx="4591306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812800"/>
            <a:ext cx="3483204" cy="28448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30"/>
            <a:ext cx="5467380" cy="866422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657600"/>
            <a:ext cx="3483204" cy="6776156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812800"/>
            <a:ext cx="3483204" cy="28448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30"/>
            <a:ext cx="5467380" cy="8664222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657600"/>
            <a:ext cx="3483204" cy="6776156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9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6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3E98-AD48-442A-B520-25A9C16A2D0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6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6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8076-6EF4-456B-A1E2-D7DC1A04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34256" y="123098"/>
            <a:ext cx="10981354" cy="2593978"/>
            <a:chOff x="30635" y="466990"/>
            <a:chExt cx="12171229" cy="2855079"/>
          </a:xfrm>
        </p:grpSpPr>
        <p:sp>
          <p:nvSpPr>
            <p:cNvPr id="4" name="Oval 3"/>
            <p:cNvSpPr/>
            <p:nvPr/>
          </p:nvSpPr>
          <p:spPr>
            <a:xfrm>
              <a:off x="2956564" y="1488412"/>
              <a:ext cx="1234393" cy="90215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94"/>
            </a:p>
          </p:txBody>
        </p:sp>
        <p:sp>
          <p:nvSpPr>
            <p:cNvPr id="5" name="Sun 4"/>
            <p:cNvSpPr/>
            <p:nvPr/>
          </p:nvSpPr>
          <p:spPr>
            <a:xfrm>
              <a:off x="1057565" y="1441040"/>
              <a:ext cx="996041" cy="996041"/>
            </a:xfrm>
            <a:prstGeom prst="sun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94"/>
            </a:p>
          </p:txBody>
        </p:sp>
        <p:sp>
          <p:nvSpPr>
            <p:cNvPr id="8" name="Explosion 1 7"/>
            <p:cNvSpPr/>
            <p:nvPr/>
          </p:nvSpPr>
          <p:spPr>
            <a:xfrm>
              <a:off x="6975504" y="944248"/>
              <a:ext cx="2530929" cy="1964871"/>
            </a:xfrm>
            <a:prstGeom prst="irregularSeal1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94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40" t="24962" r="7043" b="30417"/>
            <a:stretch/>
          </p:blipFill>
          <p:spPr>
            <a:xfrm>
              <a:off x="1924189" y="2560069"/>
              <a:ext cx="578753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11036" y="466990"/>
              <a:ext cx="783771" cy="65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4" b="1"/>
                <a:t>NER</a:t>
              </a:r>
            </a:p>
            <a:p>
              <a:pPr algn="ctr"/>
              <a:r>
                <a:rPr lang="en-US" sz="1594" b="1"/>
                <a:t>MMR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5231" y="1600022"/>
              <a:ext cx="1333500" cy="6581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94" b="1"/>
                <a:t>Metastatic initiation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2701" y="1614872"/>
              <a:ext cx="966107" cy="6581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94" b="1"/>
                <a:t>Primary tumor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91081" y="1569442"/>
              <a:ext cx="1510783" cy="7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72" b="1" smtClean="0">
                  <a:solidFill>
                    <a:srgbClr val="C00000"/>
                  </a:solidFill>
                </a:rPr>
                <a:t>WORSE PROGNOSIS</a:t>
              </a:r>
              <a:endParaRPr lang="en-US" sz="1772" b="1">
                <a:solidFill>
                  <a:srgbClr val="C00000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925583">
              <a:off x="2608692" y="1078687"/>
              <a:ext cx="429986" cy="27758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331608" y="1805770"/>
              <a:ext cx="429986" cy="27758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21" name="Right Arrow 20"/>
            <p:cNvSpPr/>
            <p:nvPr/>
          </p:nvSpPr>
          <p:spPr>
            <a:xfrm rot="19833551">
              <a:off x="2608224" y="2533643"/>
              <a:ext cx="429986" cy="27758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4471474" y="1796952"/>
              <a:ext cx="2236007" cy="28302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9707172" y="1783638"/>
              <a:ext cx="859427" cy="28302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7495" y="2287540"/>
              <a:ext cx="835966" cy="730058"/>
            </a:xfrm>
            <a:prstGeom prst="round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594" b="1">
                  <a:solidFill>
                    <a:srgbClr val="C00000"/>
                  </a:solidFill>
                </a:rPr>
                <a:t>NER</a:t>
              </a:r>
            </a:p>
            <a:p>
              <a:pPr algn="ctr"/>
              <a:r>
                <a:rPr lang="en-US" sz="1594" b="1">
                  <a:solidFill>
                    <a:srgbClr val="C00000"/>
                  </a:solidFill>
                </a:rPr>
                <a:t>MMR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9853" y="2750475"/>
              <a:ext cx="783772" cy="38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4" b="1"/>
                <a:t>Aging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635" y="1621910"/>
              <a:ext cx="1291405" cy="65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4" b="1"/>
                <a:t>UV</a:t>
              </a:r>
            </a:p>
            <a:p>
              <a:pPr algn="ctr"/>
              <a:r>
                <a:rPr lang="en-US" sz="1594" b="1"/>
                <a:t>exposure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749727" y="1399044"/>
              <a:ext cx="3968245" cy="1450667"/>
              <a:chOff x="4010984" y="2933930"/>
              <a:chExt cx="3968245" cy="145066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6" t="38379" r="12798" b="41831"/>
              <a:stretch/>
            </p:blipFill>
            <p:spPr>
              <a:xfrm rot="2241670">
                <a:off x="4010984" y="2933930"/>
                <a:ext cx="3801072" cy="681352"/>
              </a:xfrm>
              <a:prstGeom prst="rect">
                <a:avLst/>
              </a:prstGeom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7715129" y="4152907"/>
                <a:ext cx="264100" cy="2316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</p:grpSp>
        <p:sp>
          <p:nvSpPr>
            <p:cNvPr id="19" name="Lightning Bolt 18"/>
            <p:cNvSpPr/>
            <p:nvPr/>
          </p:nvSpPr>
          <p:spPr>
            <a:xfrm rot="11252748" flipH="1">
              <a:off x="5104595" y="1556427"/>
              <a:ext cx="778329" cy="729343"/>
            </a:xfrm>
            <a:prstGeom prst="lightningBol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439946" y="4020793"/>
            <a:ext cx="9644743" cy="771847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1059656" y="2378223"/>
            <a:ext cx="2845288" cy="18290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34977" y="2375240"/>
            <a:ext cx="4530454" cy="1700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87067" y="4020793"/>
            <a:ext cx="0" cy="77184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186375" y="4087790"/>
            <a:ext cx="5038238" cy="6186309"/>
            <a:chOff x="5520905" y="2508241"/>
            <a:chExt cx="5038238" cy="6186309"/>
          </a:xfrm>
        </p:grpSpPr>
        <p:sp>
          <p:nvSpPr>
            <p:cNvPr id="89" name="TextBox 88"/>
            <p:cNvSpPr txBox="1"/>
            <p:nvPr/>
          </p:nvSpPr>
          <p:spPr>
            <a:xfrm>
              <a:off x="5520905" y="2508241"/>
              <a:ext cx="503823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MMR</a:t>
              </a:r>
            </a:p>
            <a:p>
              <a:pPr algn="ctr"/>
              <a:r>
                <a:rPr lang="en-US" smtClean="0"/>
                <a:t>Mismatch recognition</a:t>
              </a:r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r>
                <a:rPr lang="en-US" smtClean="0"/>
                <a:t>Excision</a:t>
              </a:r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 smtClean="0"/>
            </a:p>
            <a:p>
              <a:pPr algn="ctr"/>
              <a:r>
                <a:rPr lang="en-US" smtClean="0"/>
                <a:t>DNA re-synthesis</a:t>
              </a:r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 smtClean="0"/>
            </a:p>
            <a:p>
              <a:pPr algn="ctr"/>
              <a:r>
                <a:rPr lang="en-US" smtClean="0"/>
                <a:t>Ligation</a:t>
              </a:r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r>
                <a:rPr lang="en-US" smtClean="0"/>
                <a:t>Repaired DNA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42723" y="3207417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PMS2</a:t>
              </a:r>
            </a:p>
            <a:p>
              <a:pPr algn="ctr"/>
              <a:r>
                <a:rPr lang="en-US" sz="1417" smtClean="0"/>
                <a:t>MSH6	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35925" y="3207417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MLH1</a:t>
              </a:r>
            </a:p>
            <a:p>
              <a:pPr algn="ctr"/>
              <a:r>
                <a:rPr lang="en-US" sz="1417" smtClean="0"/>
                <a:t>MSH2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44533" y="3834770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PMS2</a:t>
              </a:r>
            </a:p>
            <a:p>
              <a:pPr algn="ctr"/>
              <a:r>
                <a:rPr lang="en-US" sz="1417" smtClean="0"/>
                <a:t>MSH3	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39100" y="3831673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MLH1</a:t>
              </a:r>
            </a:p>
            <a:p>
              <a:pPr algn="ctr"/>
              <a:r>
                <a:rPr lang="en-US" sz="1417" smtClean="0"/>
                <a:t>MSH2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2723" y="4447230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PMS2</a:t>
              </a:r>
            </a:p>
            <a:p>
              <a:pPr algn="ctr"/>
              <a:r>
                <a:rPr lang="en-US" sz="1417" smtClean="0"/>
                <a:t>MSH6	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36107" y="4446549"/>
              <a:ext cx="683836" cy="5284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MLH3</a:t>
              </a:r>
            </a:p>
            <a:p>
              <a:pPr algn="ctr"/>
              <a:r>
                <a:rPr lang="en-US" sz="1417" smtClean="0"/>
                <a:t>MSH3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57921" y="4176503"/>
              <a:ext cx="683836" cy="3104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PCNA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57921" y="3539891"/>
              <a:ext cx="683836" cy="31040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RFC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57921" y="5557371"/>
              <a:ext cx="683836" cy="31040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EXO1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357921" y="6630006"/>
              <a:ext cx="683836" cy="3104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POLD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87479" y="6630006"/>
              <a:ext cx="683836" cy="3104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RPA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376358" y="7706328"/>
              <a:ext cx="683836" cy="3104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17" smtClean="0"/>
                <a:t>LIG1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8051591" y="3195347"/>
              <a:ext cx="0" cy="18075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8049793" y="5379280"/>
              <a:ext cx="0" cy="7650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049793" y="6477830"/>
              <a:ext cx="0" cy="7650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8047996" y="7573205"/>
              <a:ext cx="0" cy="7650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662562" y="4125335"/>
            <a:ext cx="5004537" cy="7848302"/>
            <a:chOff x="454842" y="3024127"/>
            <a:chExt cx="5004537" cy="7848302"/>
          </a:xfrm>
        </p:grpSpPr>
        <p:sp>
          <p:nvSpPr>
            <p:cNvPr id="55" name="TextBox 54"/>
            <p:cNvSpPr txBox="1"/>
            <p:nvPr/>
          </p:nvSpPr>
          <p:spPr>
            <a:xfrm>
              <a:off x="454842" y="3024127"/>
              <a:ext cx="5004537" cy="7848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NER</a:t>
              </a:r>
            </a:p>
            <a:p>
              <a:pPr algn="ctr"/>
              <a:r>
                <a:rPr lang="en-US" smtClean="0"/>
                <a:t>Damage recognition</a:t>
              </a:r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r>
                <a:rPr lang="en-US" smtClean="0"/>
                <a:t>DNA unwinding</a:t>
              </a:r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r>
                <a:rPr lang="en-US" smtClean="0"/>
                <a:t>Incision</a:t>
              </a:r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r>
                <a:rPr lang="en-US" smtClean="0"/>
                <a:t>Excision and DNA synthesis</a:t>
              </a:r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endParaRPr lang="en-US" smtClean="0"/>
            </a:p>
            <a:p>
              <a:pPr algn="ctr"/>
              <a:r>
                <a:rPr lang="en-US" smtClean="0"/>
                <a:t>Ligation</a:t>
              </a:r>
            </a:p>
            <a:p>
              <a:pPr algn="ctr"/>
              <a:endParaRPr lang="en-US" smtClean="0"/>
            </a:p>
            <a:p>
              <a:pPr algn="ctr"/>
              <a:endParaRPr lang="en-US" smtClean="0"/>
            </a:p>
            <a:p>
              <a:pPr algn="ctr"/>
              <a:endParaRPr lang="en-US"/>
            </a:p>
            <a:p>
              <a:pPr algn="ctr"/>
              <a:r>
                <a:rPr lang="en-US" smtClean="0"/>
                <a:t>Repaired DNA</a:t>
              </a:r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74427" y="3776475"/>
              <a:ext cx="4274907" cy="6416805"/>
              <a:chOff x="474427" y="3776475"/>
              <a:chExt cx="4274907" cy="641680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160053" y="3837683"/>
                <a:ext cx="679983" cy="9819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RBX1</a:t>
                </a:r>
              </a:p>
              <a:p>
                <a:pPr algn="ctr"/>
                <a:r>
                  <a:rPr lang="en-US" sz="1417" smtClean="0"/>
                  <a:t>CUL4</a:t>
                </a:r>
              </a:p>
              <a:p>
                <a:pPr algn="ctr"/>
                <a:r>
                  <a:rPr lang="en-US" sz="1417" smtClean="0"/>
                  <a:t>DDB1</a:t>
                </a:r>
              </a:p>
              <a:p>
                <a:pPr algn="ctr"/>
                <a:r>
                  <a:rPr lang="en-US" sz="1417" smtClean="0"/>
                  <a:t>DDB2</a:t>
                </a:r>
                <a:endParaRPr lang="en-US" sz="1417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09480" y="4020836"/>
                <a:ext cx="683836" cy="746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XPC</a:t>
                </a:r>
              </a:p>
              <a:p>
                <a:pPr algn="ctr"/>
                <a:r>
                  <a:rPr lang="en-US" sz="1417" smtClean="0"/>
                  <a:t>HR23B</a:t>
                </a:r>
              </a:p>
              <a:p>
                <a:pPr algn="ctr"/>
                <a:r>
                  <a:rPr lang="en-US" sz="1417" smtClean="0"/>
                  <a:t>CETN2</a:t>
                </a:r>
                <a:endParaRPr lang="en-US" sz="1417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65498" y="4160854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CSB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09967" y="3854821"/>
                <a:ext cx="692347" cy="9819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RBX1</a:t>
                </a:r>
              </a:p>
              <a:p>
                <a:pPr algn="ctr"/>
                <a:r>
                  <a:rPr lang="en-US" sz="1417" smtClean="0"/>
                  <a:t>CUL4</a:t>
                </a:r>
              </a:p>
              <a:p>
                <a:pPr algn="ctr"/>
                <a:r>
                  <a:rPr lang="en-US" sz="1417" smtClean="0"/>
                  <a:t>DDB1</a:t>
                </a:r>
              </a:p>
              <a:p>
                <a:pPr algn="ctr"/>
                <a:r>
                  <a:rPr lang="en-US" sz="1417" smtClean="0"/>
                  <a:t>CSA</a:t>
                </a:r>
                <a:endParaRPr lang="en-US" sz="1417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4427" y="5687649"/>
                <a:ext cx="761962" cy="746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CDK7</a:t>
                </a:r>
              </a:p>
              <a:p>
                <a:pPr algn="ctr"/>
                <a:r>
                  <a:rPr lang="en-US" sz="1417" smtClean="0"/>
                  <a:t>MNAT1</a:t>
                </a:r>
              </a:p>
              <a:p>
                <a:pPr algn="ctr"/>
                <a:r>
                  <a:rPr lang="en-US" sz="1417" smtClean="0"/>
                  <a:t>CCNH</a:t>
                </a:r>
                <a:endParaRPr lang="en-US" sz="1417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43319" y="5687857"/>
                <a:ext cx="598162" cy="746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XPB</a:t>
                </a:r>
              </a:p>
              <a:p>
                <a:pPr algn="ctr"/>
                <a:r>
                  <a:rPr lang="en-US" sz="1417" smtClean="0"/>
                  <a:t>XPD</a:t>
                </a:r>
              </a:p>
              <a:p>
                <a:pPr algn="ctr"/>
                <a:r>
                  <a:rPr lang="en-US" sz="1417" smtClean="0"/>
                  <a:t>TTDA</a:t>
                </a:r>
                <a:endParaRPr lang="en-US" sz="1417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850257" y="5687857"/>
                <a:ext cx="729690" cy="96462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TFIIH1</a:t>
                </a:r>
              </a:p>
              <a:p>
                <a:pPr algn="ctr"/>
                <a:r>
                  <a:rPr lang="en-US" sz="1417" smtClean="0"/>
                  <a:t>TFIIH2</a:t>
                </a:r>
              </a:p>
              <a:p>
                <a:pPr algn="ctr"/>
                <a:r>
                  <a:rPr lang="en-US" sz="1417" smtClean="0"/>
                  <a:t>TFIIH3</a:t>
                </a:r>
              </a:p>
              <a:p>
                <a:pPr algn="ctr"/>
                <a:r>
                  <a:rPr lang="en-US" sz="1417" smtClean="0"/>
                  <a:t>TFIIH4</a:t>
                </a:r>
                <a:endParaRPr lang="en-US" sz="1417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314222" y="6014965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XPG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48671" y="5886268"/>
                <a:ext cx="683836" cy="52847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XPA</a:t>
                </a:r>
              </a:p>
              <a:p>
                <a:pPr algn="ctr"/>
                <a:r>
                  <a:rPr lang="en-US" sz="1417" smtClean="0"/>
                  <a:t>RPA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314222" y="7294233"/>
                <a:ext cx="683836" cy="52847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XPF</a:t>
                </a:r>
              </a:p>
              <a:p>
                <a:pPr algn="ctr"/>
                <a:r>
                  <a:rPr lang="en-US" sz="1417" smtClean="0"/>
                  <a:t>ERCC1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02915" y="8324426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POLD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897994" y="8679201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POLE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22130" y="8339030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PCNA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322130" y="8693083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RFC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28919" y="9545843"/>
                <a:ext cx="683836" cy="31040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17" smtClean="0"/>
                  <a:t>LIG1</a:t>
                </a:r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2957110" y="3776475"/>
                <a:ext cx="0" cy="15033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55312" y="5627916"/>
                <a:ext cx="0" cy="12610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2955312" y="7285952"/>
                <a:ext cx="0" cy="7650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2955312" y="8415654"/>
                <a:ext cx="0" cy="7650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55312" y="9428256"/>
                <a:ext cx="0" cy="7650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TextBox 138"/>
          <p:cNvSpPr txBox="1"/>
          <p:nvPr/>
        </p:nvSpPr>
        <p:spPr>
          <a:xfrm>
            <a:off x="4256391" y="7265767"/>
            <a:ext cx="683836" cy="310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17" smtClean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44487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>
            <a:stCxn id="3" idx="0"/>
            <a:endCxn id="2" idx="0"/>
          </p:cNvCxnSpPr>
          <p:nvPr/>
        </p:nvCxnSpPr>
        <p:spPr>
          <a:xfrm flipV="1">
            <a:off x="5399882" y="649119"/>
            <a:ext cx="0" cy="259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286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B87BAA8-6732-4CE7-8D4A-BFB53AFB0FA9}" vid="{1FD2CC81-D591-4B07-825B-7C6FD4F3E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 light blue</Template>
  <TotalTime>787</TotalTime>
  <Words>86</Words>
  <Application>Microsoft Office PowerPoint</Application>
  <PresentationFormat>Custom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Default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Vo Ngoc</dc:creator>
  <cp:lastModifiedBy>Laura Vo Ngoc</cp:lastModifiedBy>
  <cp:revision>18</cp:revision>
  <dcterms:created xsi:type="dcterms:W3CDTF">2018-08-14T03:10:33Z</dcterms:created>
  <dcterms:modified xsi:type="dcterms:W3CDTF">2018-08-14T16:55:38Z</dcterms:modified>
</cp:coreProperties>
</file>