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nton"/>
      <p:regular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Antic"/>
      <p:regular r:id="rId35"/>
    </p:embeddedFont>
    <p:embeddedFont>
      <p:font typeface="Pathway Gothic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9AA0A6"/>
          </p15:clr>
        </p15:guide>
        <p15:guide id="2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Anton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Antic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athwayGothic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a9679ea7_1_1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a9679ea7_1_1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4109d3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4109d3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share the same neighborhood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Unemployment: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Contains info on:</a:t>
            </a:r>
            <a:endParaRPr sz="1400" u="sng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73 Neighborhoods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Districts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3 Years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Month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Gender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Immigrants by Nat: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Contains info on:</a:t>
            </a:r>
            <a:endParaRPr sz="1400" u="sng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73 Neighborhoods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Districts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5 Years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Nationality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Population: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 2015,2016,2017 grouped 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4109d38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f4109d38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share the same neighborhood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Unemployment: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Contains info on:</a:t>
            </a:r>
            <a:endParaRPr sz="1400" u="sng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73 Neighborhoods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Districts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3 Years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Month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Gender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Immigrants by Nat: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Contains info on:</a:t>
            </a:r>
            <a:endParaRPr sz="1400" u="sng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73 Neighborhoods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Districts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5 Years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Nationality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Population: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 2015,2016,2017 grouped 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f4109d38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f4109d38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share the same neighborhood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f4109d38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f4109d38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share the same neighborhood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Immigrants by Nat: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Contains info on:</a:t>
            </a:r>
            <a:endParaRPr sz="1400" u="sng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73 Neighborhoods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Districts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5 Years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Nationality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Population: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 2015,2016,2017 grouped 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f4109d38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f4109d38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hway Gothic One"/>
              <a:buAutoNum type="arabicPeriod"/>
            </a:pPr>
            <a:r>
              <a:rPr lang="es" sz="2400">
                <a:latin typeface="Pathway Gothic One"/>
                <a:ea typeface="Pathway Gothic One"/>
                <a:cs typeface="Pathway Gothic One"/>
                <a:sym typeface="Pathway Gothic One"/>
              </a:rPr>
              <a:t>Data cleaning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athway Gothic One"/>
              <a:buAutoNum type="alphaLcPeriod"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NaN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athway Gothic One"/>
              <a:buAutoNum type="alphaLcPeriod"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No Info 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		removed 1 from unemployment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c.  removed District columns (because no additional value to us) from both Datasets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d. removed Months from unemployment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Immigrants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# Dropped 473 rows with 99 values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athway Gothic One"/>
                <a:ea typeface="Pathway Gothic One"/>
                <a:cs typeface="Pathway Gothic One"/>
                <a:sym typeface="Pathway Gothic One"/>
              </a:rPr>
              <a:t># Dropped 222 rows where no info on Nationality</a:t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hway Gothic One"/>
              <a:buAutoNum type="arabicPeriod"/>
            </a:pPr>
            <a:r>
              <a:rPr lang="es" sz="2400">
                <a:latin typeface="Pathway Gothic One"/>
                <a:ea typeface="Pathway Gothic One"/>
                <a:cs typeface="Pathway Gothic One"/>
                <a:sym typeface="Pathway Gothic One"/>
              </a:rPr>
              <a:t>Data manipulation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hway Gothic One"/>
              <a:buAutoNum type="alphaLcPeriod"/>
            </a:pPr>
            <a:r>
              <a:rPr lang="es" sz="1400">
                <a:latin typeface="Pathway Gothic One"/>
                <a:ea typeface="Pathway Gothic One"/>
                <a:cs typeface="Pathway Gothic One"/>
                <a:sym typeface="Pathway Gothic One"/>
              </a:rPr>
              <a:t>check/adjust types</a:t>
            </a:r>
            <a:endParaRPr sz="14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hway Gothic One"/>
              <a:buAutoNum type="alphaLcPeriod"/>
            </a:pPr>
            <a:r>
              <a:rPr lang="es" sz="1400">
                <a:latin typeface="Pathway Gothic One"/>
                <a:ea typeface="Pathway Gothic One"/>
                <a:cs typeface="Pathway Gothic One"/>
                <a:sym typeface="Pathway Gothic One"/>
              </a:rPr>
              <a:t>rename columns</a:t>
            </a:r>
            <a:endParaRPr sz="14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hway Gothic One"/>
              <a:buAutoNum type="alphaLcPeriod"/>
            </a:pPr>
            <a:r>
              <a:rPr lang="es" sz="1400">
                <a:latin typeface="Pathway Gothic One"/>
                <a:ea typeface="Pathway Gothic One"/>
                <a:cs typeface="Pathway Gothic One"/>
                <a:sym typeface="Pathway Gothic One"/>
              </a:rPr>
              <a:t>reorder columns</a:t>
            </a:r>
            <a:endParaRPr sz="14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hway Gothic One"/>
              <a:buAutoNum type="alphaLcPeriod"/>
            </a:pPr>
            <a:r>
              <a:rPr lang="es" sz="1400">
                <a:latin typeface="Pathway Gothic One"/>
                <a:ea typeface="Pathway Gothic One"/>
                <a:cs typeface="Pathway Gothic One"/>
                <a:sym typeface="Pathway Gothic One"/>
              </a:rPr>
              <a:t>filtering</a:t>
            </a:r>
            <a:endParaRPr sz="14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hway Gothic One"/>
              <a:buAutoNum type="arabicPeriod"/>
            </a:pPr>
            <a:r>
              <a:rPr lang="es" sz="2400">
                <a:latin typeface="Pathway Gothic One"/>
                <a:ea typeface="Pathway Gothic One"/>
                <a:cs typeface="Pathway Gothic One"/>
                <a:sym typeface="Pathway Gothic One"/>
              </a:rPr>
              <a:t>Data analysis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db37dea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db37de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db37de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db37de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→ Consistent over all 3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not very meaningful if we do not know the total population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3db37de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3db37de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table showing all years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f4109d38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f4109d38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db37de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db37de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4109d38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4109d38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a9679ea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a9679ea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16612d38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16612d38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f4109d38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f4109d38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db37dea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db37dea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540b6adc3_2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540b6adc3_2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ce3761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ce3761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c698b07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c698b0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db37de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db37de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b37de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db37de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4109d3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4109d3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Unemployment: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Contains info on:</a:t>
            </a:r>
            <a:endParaRPr sz="1400" u="sng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73 Neighborhoods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Districts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3 Years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Month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Gender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4109d38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f4109d38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Contains info on:</a:t>
            </a:r>
            <a:endParaRPr sz="1400" u="sng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73 Neighborhoods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Districts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5 Years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Nationality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4109d38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f4109d38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Population:</a:t>
            </a:r>
            <a:endParaRPr sz="1400">
              <a:solidFill>
                <a:schemeClr val="dk1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ntic"/>
                <a:ea typeface="Antic"/>
                <a:cs typeface="Antic"/>
                <a:sym typeface="Antic"/>
              </a:rPr>
              <a:t>pop 2015,2016,2017 grouped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873181" y="2536300"/>
            <a:ext cx="3449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flipH="1">
            <a:off x="873181" y="30980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7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610875" y="-252099"/>
            <a:ext cx="2530500" cy="14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6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6_3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2" type="ctrTitle"/>
          </p:nvPr>
        </p:nvSpPr>
        <p:spPr>
          <a:xfrm>
            <a:off x="3067456" y="3556860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3067456" y="3729392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ctrTitle"/>
          </p:nvPr>
        </p:nvSpPr>
        <p:spPr>
          <a:xfrm>
            <a:off x="3067456" y="1949535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3067456" y="2122072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5" type="ctrTitle"/>
          </p:nvPr>
        </p:nvSpPr>
        <p:spPr>
          <a:xfrm>
            <a:off x="5785481" y="3556860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785481" y="3729392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7" type="ctrTitle"/>
          </p:nvPr>
        </p:nvSpPr>
        <p:spPr>
          <a:xfrm>
            <a:off x="5785481" y="1949535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5785481" y="2122072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CUSTOM_6_2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85" name="Google Shape;85;p14"/>
          <p:cNvCxnSpPr/>
          <p:nvPr/>
        </p:nvCxnSpPr>
        <p:spPr>
          <a:xfrm>
            <a:off x="4572000" y="1185425"/>
            <a:ext cx="0" cy="3055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2271450" y="2710050"/>
            <a:ext cx="460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/>
          <p:nvPr/>
        </p:nvSpPr>
        <p:spPr>
          <a:xfrm>
            <a:off x="4103850" y="2241900"/>
            <a:ext cx="936300" cy="936300"/>
          </a:xfrm>
          <a:prstGeom prst="rect">
            <a:avLst/>
          </a:prstGeom>
          <a:solidFill>
            <a:srgbClr val="8687D1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2" type="ctrTitle"/>
          </p:nvPr>
        </p:nvSpPr>
        <p:spPr>
          <a:xfrm>
            <a:off x="5208500" y="1550525"/>
            <a:ext cx="215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5208500" y="1723050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3" type="ctrTitle"/>
          </p:nvPr>
        </p:nvSpPr>
        <p:spPr>
          <a:xfrm>
            <a:off x="1798650" y="3154481"/>
            <a:ext cx="215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4" type="subTitle"/>
          </p:nvPr>
        </p:nvSpPr>
        <p:spPr>
          <a:xfrm>
            <a:off x="2287350" y="3327006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5" type="ctrTitle"/>
          </p:nvPr>
        </p:nvSpPr>
        <p:spPr>
          <a:xfrm>
            <a:off x="1798650" y="1547161"/>
            <a:ext cx="215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6" type="subTitle"/>
          </p:nvPr>
        </p:nvSpPr>
        <p:spPr>
          <a:xfrm>
            <a:off x="2287350" y="1719686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7" type="ctrTitle"/>
          </p:nvPr>
        </p:nvSpPr>
        <p:spPr>
          <a:xfrm>
            <a:off x="5208500" y="3158443"/>
            <a:ext cx="215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8" type="subTitle"/>
          </p:nvPr>
        </p:nvSpPr>
        <p:spPr>
          <a:xfrm>
            <a:off x="5208500" y="3330968"/>
            <a:ext cx="166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ve Columns">
  <p:cSld name="CUSTOM_1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ctrTitle"/>
          </p:nvPr>
        </p:nvSpPr>
        <p:spPr>
          <a:xfrm>
            <a:off x="1478623" y="2414350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ctrTitle"/>
          </p:nvPr>
        </p:nvSpPr>
        <p:spPr>
          <a:xfrm>
            <a:off x="3851645" y="2414350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4" type="ctrTitle"/>
          </p:nvPr>
        </p:nvSpPr>
        <p:spPr>
          <a:xfrm>
            <a:off x="6262320" y="2414350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5" type="ctrTitle"/>
          </p:nvPr>
        </p:nvSpPr>
        <p:spPr>
          <a:xfrm>
            <a:off x="2635445" y="4411486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6" type="ctrTitle"/>
          </p:nvPr>
        </p:nvSpPr>
        <p:spPr>
          <a:xfrm>
            <a:off x="5067845" y="4411486"/>
            <a:ext cx="1440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7" type="title"/>
          </p:nvPr>
        </p:nvSpPr>
        <p:spPr>
          <a:xfrm>
            <a:off x="2635452" y="3823332"/>
            <a:ext cx="1440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/>
          <p:nvPr>
            <p:ph hasCustomPrompt="1" idx="8" type="title"/>
          </p:nvPr>
        </p:nvSpPr>
        <p:spPr>
          <a:xfrm>
            <a:off x="5081024" y="3823332"/>
            <a:ext cx="1440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 txBox="1"/>
          <p:nvPr>
            <p:ph hasCustomPrompt="1" idx="9" type="title"/>
          </p:nvPr>
        </p:nvSpPr>
        <p:spPr>
          <a:xfrm>
            <a:off x="3851652" y="1836550"/>
            <a:ext cx="1440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/>
          <p:nvPr>
            <p:ph hasCustomPrompt="1" idx="13" type="title"/>
          </p:nvPr>
        </p:nvSpPr>
        <p:spPr>
          <a:xfrm>
            <a:off x="6262328" y="1836550"/>
            <a:ext cx="1440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/>
          <p:nvPr>
            <p:ph hasCustomPrompt="1" idx="14" type="title"/>
          </p:nvPr>
        </p:nvSpPr>
        <p:spPr>
          <a:xfrm>
            <a:off x="1478623" y="1836550"/>
            <a:ext cx="1440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6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4184500" y="161240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 flipH="1">
            <a:off x="3970600" y="2556400"/>
            <a:ext cx="44232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6_1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2795250" y="1792450"/>
            <a:ext cx="35535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0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208592" y="1753800"/>
            <a:ext cx="34467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488708" y="1753800"/>
            <a:ext cx="34467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2487550" y="871275"/>
            <a:ext cx="41688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14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_1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 flipH="1">
            <a:off x="6076197" y="1215553"/>
            <a:ext cx="306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ctrTitle"/>
          </p:nvPr>
        </p:nvSpPr>
        <p:spPr>
          <a:xfrm flipH="1">
            <a:off x="6076197" y="2307878"/>
            <a:ext cx="306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ctrTitle"/>
          </p:nvPr>
        </p:nvSpPr>
        <p:spPr>
          <a:xfrm flipH="1">
            <a:off x="6076197" y="3400203"/>
            <a:ext cx="306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ctrTitle"/>
          </p:nvPr>
        </p:nvSpPr>
        <p:spPr>
          <a:xfrm>
            <a:off x="0" y="3400203"/>
            <a:ext cx="2999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ctrTitle"/>
          </p:nvPr>
        </p:nvSpPr>
        <p:spPr>
          <a:xfrm>
            <a:off x="0" y="2307878"/>
            <a:ext cx="2999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ctrTitle"/>
          </p:nvPr>
        </p:nvSpPr>
        <p:spPr>
          <a:xfrm>
            <a:off x="2828250" y="139192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ctrTitle"/>
          </p:nvPr>
        </p:nvSpPr>
        <p:spPr>
          <a:xfrm>
            <a:off x="0" y="1215553"/>
            <a:ext cx="2999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092475" y="164094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8" type="title"/>
          </p:nvPr>
        </p:nvSpPr>
        <p:spPr>
          <a:xfrm>
            <a:off x="3504446" y="1235300"/>
            <a:ext cx="1161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9" type="subTitle"/>
          </p:nvPr>
        </p:nvSpPr>
        <p:spPr>
          <a:xfrm>
            <a:off x="1092475" y="2733272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13" type="title"/>
          </p:nvPr>
        </p:nvSpPr>
        <p:spPr>
          <a:xfrm>
            <a:off x="3504446" y="2327625"/>
            <a:ext cx="1161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4" type="subTitle"/>
          </p:nvPr>
        </p:nvSpPr>
        <p:spPr>
          <a:xfrm>
            <a:off x="1092475" y="38255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15" type="title"/>
          </p:nvPr>
        </p:nvSpPr>
        <p:spPr>
          <a:xfrm>
            <a:off x="3504446" y="3419950"/>
            <a:ext cx="1161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6" type="subTitle"/>
          </p:nvPr>
        </p:nvSpPr>
        <p:spPr>
          <a:xfrm flipH="1">
            <a:off x="6076237" y="164094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17" type="title"/>
          </p:nvPr>
        </p:nvSpPr>
        <p:spPr>
          <a:xfrm flipH="1">
            <a:off x="4479345" y="1235300"/>
            <a:ext cx="1161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8" type="subTitle"/>
          </p:nvPr>
        </p:nvSpPr>
        <p:spPr>
          <a:xfrm flipH="1">
            <a:off x="6076237" y="2733272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19" type="title"/>
          </p:nvPr>
        </p:nvSpPr>
        <p:spPr>
          <a:xfrm flipH="1">
            <a:off x="4479345" y="2327625"/>
            <a:ext cx="1161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20" type="subTitle"/>
          </p:nvPr>
        </p:nvSpPr>
        <p:spPr>
          <a:xfrm flipH="1">
            <a:off x="6076237" y="3825597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3"/>
          <p:cNvSpPr txBox="1"/>
          <p:nvPr>
            <p:ph hasCustomPrompt="1" idx="21" type="title"/>
          </p:nvPr>
        </p:nvSpPr>
        <p:spPr>
          <a:xfrm flipH="1">
            <a:off x="4479345" y="3419950"/>
            <a:ext cx="1161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">
  <p:cSld name="CUSTOM_7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5714569" y="978487"/>
            <a:ext cx="2755800" cy="14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5714569" y="2293325"/>
            <a:ext cx="25554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CUSTOM_7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ctrTitle"/>
          </p:nvPr>
        </p:nvSpPr>
        <p:spPr>
          <a:xfrm>
            <a:off x="610875" y="1856100"/>
            <a:ext cx="14637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20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CUSTOM_1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ctrTitle"/>
          </p:nvPr>
        </p:nvSpPr>
        <p:spPr>
          <a:xfrm>
            <a:off x="1412938" y="3503013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068400" y="3675550"/>
            <a:ext cx="1816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ctrTitle"/>
          </p:nvPr>
        </p:nvSpPr>
        <p:spPr>
          <a:xfrm>
            <a:off x="4008384" y="3503013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subTitle"/>
          </p:nvPr>
        </p:nvSpPr>
        <p:spPr>
          <a:xfrm>
            <a:off x="3653012" y="3675550"/>
            <a:ext cx="1816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5" type="ctrTitle"/>
          </p:nvPr>
        </p:nvSpPr>
        <p:spPr>
          <a:xfrm>
            <a:off x="6585650" y="3503013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6" type="subTitle"/>
          </p:nvPr>
        </p:nvSpPr>
        <p:spPr>
          <a:xfrm>
            <a:off x="6241100" y="3675550"/>
            <a:ext cx="1816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1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ctrTitle"/>
          </p:nvPr>
        </p:nvSpPr>
        <p:spPr>
          <a:xfrm>
            <a:off x="1738808" y="3884013"/>
            <a:ext cx="1614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1766850" y="4078006"/>
            <a:ext cx="1558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ctrTitle"/>
          </p:nvPr>
        </p:nvSpPr>
        <p:spPr>
          <a:xfrm>
            <a:off x="3768564" y="3884013"/>
            <a:ext cx="1614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subTitle"/>
          </p:nvPr>
        </p:nvSpPr>
        <p:spPr>
          <a:xfrm>
            <a:off x="3781850" y="4067206"/>
            <a:ext cx="15585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5" type="ctrTitle"/>
          </p:nvPr>
        </p:nvSpPr>
        <p:spPr>
          <a:xfrm>
            <a:off x="5772279" y="3884013"/>
            <a:ext cx="1614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6" type="subTitle"/>
          </p:nvPr>
        </p:nvSpPr>
        <p:spPr>
          <a:xfrm>
            <a:off x="5800324" y="4078006"/>
            <a:ext cx="1558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7" type="ctrTitle"/>
          </p:nvPr>
        </p:nvSpPr>
        <p:spPr>
          <a:xfrm>
            <a:off x="1738808" y="1990131"/>
            <a:ext cx="1614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8" type="subTitle"/>
          </p:nvPr>
        </p:nvSpPr>
        <p:spPr>
          <a:xfrm>
            <a:off x="1766850" y="2184130"/>
            <a:ext cx="1558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9" type="ctrTitle"/>
          </p:nvPr>
        </p:nvSpPr>
        <p:spPr>
          <a:xfrm>
            <a:off x="3768568" y="1990131"/>
            <a:ext cx="1614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3" type="subTitle"/>
          </p:nvPr>
        </p:nvSpPr>
        <p:spPr>
          <a:xfrm>
            <a:off x="3781850" y="2173330"/>
            <a:ext cx="15585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4" type="ctrTitle"/>
          </p:nvPr>
        </p:nvSpPr>
        <p:spPr>
          <a:xfrm>
            <a:off x="5772279" y="1990131"/>
            <a:ext cx="1614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5" type="subTitle"/>
          </p:nvPr>
        </p:nvSpPr>
        <p:spPr>
          <a:xfrm>
            <a:off x="5800324" y="2184130"/>
            <a:ext cx="1558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2585325" y="3088925"/>
            <a:ext cx="2239200" cy="219900"/>
          </a:xfrm>
          <a:prstGeom prst="rect">
            <a:avLst/>
          </a:prstGeom>
          <a:solidFill>
            <a:srgbClr val="8687D1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1139375" y="1780575"/>
            <a:ext cx="2564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subTitle"/>
          </p:nvPr>
        </p:nvSpPr>
        <p:spPr>
          <a:xfrm>
            <a:off x="1882875" y="30139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ctrTitle"/>
          </p:nvPr>
        </p:nvSpPr>
        <p:spPr>
          <a:xfrm>
            <a:off x="5270400" y="-450600"/>
            <a:ext cx="2412000" cy="14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thway Gothic One"/>
              <a:buNone/>
              <a:defRPr sz="2800">
                <a:solidFill>
                  <a:schemeClr val="accent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ntic"/>
              <a:buChar char="■"/>
              <a:defRPr sz="1200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Relationship Id="rId4" Type="http://schemas.openxmlformats.org/officeDocument/2006/relationships/image" Target="../media/image2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Relationship Id="rId4" Type="http://schemas.openxmlformats.org/officeDocument/2006/relationships/image" Target="../media/image2.jp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13429" r="13422" t="0"/>
          <a:stretch/>
        </p:blipFill>
        <p:spPr>
          <a:xfrm>
            <a:off x="4502275" y="540000"/>
            <a:ext cx="3921725" cy="40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720000" y="1366800"/>
            <a:ext cx="5195100" cy="2409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 flipH="1">
            <a:off x="873175" y="2390725"/>
            <a:ext cx="34497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BARCELONA</a:t>
            </a:r>
            <a:r>
              <a:rPr lang="es">
                <a:solidFill>
                  <a:srgbClr val="4A86E8"/>
                </a:solidFill>
              </a:rPr>
              <a:t> NEIGHBORHOODS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 flipH="1">
            <a:off x="873175" y="3027051"/>
            <a:ext cx="36291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 Project Week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Miguel Vian, Laura Würz &amp; Alona Sorochynska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23.08.2019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-5400000">
            <a:off x="7045325" y="3797250"/>
            <a:ext cx="499800" cy="16125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8241750" y="391200"/>
            <a:ext cx="364500" cy="2976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5400000">
            <a:off x="183150" y="2252250"/>
            <a:ext cx="1073700" cy="2976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ctrTitle"/>
          </p:nvPr>
        </p:nvSpPr>
        <p:spPr>
          <a:xfrm>
            <a:off x="619900" y="-93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SOURCES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1196925" y="982621"/>
            <a:ext cx="1488600" cy="133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2" type="ctrTitle"/>
          </p:nvPr>
        </p:nvSpPr>
        <p:spPr>
          <a:xfrm>
            <a:off x="1398124" y="819700"/>
            <a:ext cx="1354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UNEMPLOYMENT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-334075" y="4383900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81" y="1091083"/>
            <a:ext cx="1488519" cy="138071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578132" y="605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74702" y="683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idx="4294967295" type="subTitle"/>
          </p:nvPr>
        </p:nvSpPr>
        <p:spPr>
          <a:xfrm>
            <a:off x="630450" y="775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ctrTitle"/>
          </p:nvPr>
        </p:nvSpPr>
        <p:spPr>
          <a:xfrm>
            <a:off x="619900" y="-93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SOURCES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426167" y="982531"/>
            <a:ext cx="1406100" cy="1294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1196925" y="982621"/>
            <a:ext cx="1488600" cy="133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>
            <p:ph idx="5" type="ctrTitle"/>
          </p:nvPr>
        </p:nvSpPr>
        <p:spPr>
          <a:xfrm>
            <a:off x="5874525" y="819700"/>
            <a:ext cx="2209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IMMIGRANTS BY NATIONALITY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6" name="Google Shape;276;p30"/>
          <p:cNvSpPr txBox="1"/>
          <p:nvPr>
            <p:ph idx="2" type="ctrTitle"/>
          </p:nvPr>
        </p:nvSpPr>
        <p:spPr>
          <a:xfrm>
            <a:off x="1398124" y="819700"/>
            <a:ext cx="1354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UNEMPLOYMENT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-334075" y="4383900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81" y="1091083"/>
            <a:ext cx="1488519" cy="138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4">
            <a:alphaModFix/>
          </a:blip>
          <a:srcRect b="0" l="20369" r="19613" t="0"/>
          <a:stretch/>
        </p:blipFill>
        <p:spPr>
          <a:xfrm>
            <a:off x="6192344" y="1095746"/>
            <a:ext cx="1511232" cy="134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/>
          <p:nvPr/>
        </p:nvSpPr>
        <p:spPr>
          <a:xfrm>
            <a:off x="578132" y="605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674702" y="683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>
            <p:ph idx="4294967295" type="subTitle"/>
          </p:nvPr>
        </p:nvSpPr>
        <p:spPr>
          <a:xfrm>
            <a:off x="630450" y="775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8045732" y="605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8142302" y="683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4294967295" type="subTitle"/>
          </p:nvPr>
        </p:nvSpPr>
        <p:spPr>
          <a:xfrm>
            <a:off x="8098050" y="775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ctrTitle"/>
          </p:nvPr>
        </p:nvSpPr>
        <p:spPr>
          <a:xfrm>
            <a:off x="619900" y="-93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SOURCES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6426167" y="982531"/>
            <a:ext cx="1406100" cy="1294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196925" y="982621"/>
            <a:ext cx="1488600" cy="133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 txBox="1"/>
          <p:nvPr>
            <p:ph idx="5" type="ctrTitle"/>
          </p:nvPr>
        </p:nvSpPr>
        <p:spPr>
          <a:xfrm>
            <a:off x="5874525" y="819700"/>
            <a:ext cx="2209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IMMIGRANTS BY NATIONALITY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5" name="Google Shape;295;p31"/>
          <p:cNvSpPr txBox="1"/>
          <p:nvPr>
            <p:ph idx="2" type="ctrTitle"/>
          </p:nvPr>
        </p:nvSpPr>
        <p:spPr>
          <a:xfrm>
            <a:off x="1398124" y="819700"/>
            <a:ext cx="1354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UNEMPLOYMENT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-334075" y="4383900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81" y="1091083"/>
            <a:ext cx="1488519" cy="138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 rotWithShape="1">
          <a:blip r:embed="rId4">
            <a:alphaModFix/>
          </a:blip>
          <a:srcRect b="0" l="20369" r="19613" t="0"/>
          <a:stretch/>
        </p:blipFill>
        <p:spPr>
          <a:xfrm>
            <a:off x="6192344" y="1095746"/>
            <a:ext cx="1511232" cy="134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1"/>
          <p:cNvSpPr/>
          <p:nvPr/>
        </p:nvSpPr>
        <p:spPr>
          <a:xfrm>
            <a:off x="578132" y="605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74702" y="683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>
            <p:ph idx="4294967295" type="subTitle"/>
          </p:nvPr>
        </p:nvSpPr>
        <p:spPr>
          <a:xfrm>
            <a:off x="630450" y="775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8045732" y="605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8142302" y="683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>
            <p:ph idx="4294967295" type="subTitle"/>
          </p:nvPr>
        </p:nvSpPr>
        <p:spPr>
          <a:xfrm>
            <a:off x="8098050" y="775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4403149" y="2977400"/>
            <a:ext cx="1354800" cy="1247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5" type="ctrTitle"/>
          </p:nvPr>
        </p:nvSpPr>
        <p:spPr>
          <a:xfrm>
            <a:off x="3734550" y="2814575"/>
            <a:ext cx="17910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POPULATION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5">
            <a:alphaModFix/>
          </a:blip>
          <a:srcRect b="0" l="12608" r="12608" t="0"/>
          <a:stretch/>
        </p:blipFill>
        <p:spPr>
          <a:xfrm>
            <a:off x="3981400" y="3061648"/>
            <a:ext cx="1618350" cy="12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/>
          <p:nvPr/>
        </p:nvSpPr>
        <p:spPr>
          <a:xfrm>
            <a:off x="3321332" y="25868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17902" y="26649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idx="4294967295" type="subTitle"/>
          </p:nvPr>
        </p:nvSpPr>
        <p:spPr>
          <a:xfrm>
            <a:off x="3373650" y="27563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ctrTitle"/>
          </p:nvPr>
        </p:nvSpPr>
        <p:spPr>
          <a:xfrm>
            <a:off x="619900" y="-93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SOURCES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6426167" y="982531"/>
            <a:ext cx="1406100" cy="1294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1196925" y="982621"/>
            <a:ext cx="1488600" cy="133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>
            <p:ph idx="5" type="ctrTitle"/>
          </p:nvPr>
        </p:nvSpPr>
        <p:spPr>
          <a:xfrm>
            <a:off x="5874525" y="819700"/>
            <a:ext cx="2209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IMMIGRANTS BY NATIONALITY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0" name="Google Shape;320;p32"/>
          <p:cNvSpPr txBox="1"/>
          <p:nvPr>
            <p:ph idx="2" type="ctrTitle"/>
          </p:nvPr>
        </p:nvSpPr>
        <p:spPr>
          <a:xfrm>
            <a:off x="1398124" y="819700"/>
            <a:ext cx="1354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UNEMPLOYMENT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-334075" y="4383900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81" y="1091083"/>
            <a:ext cx="1488519" cy="138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 rotWithShape="1">
          <a:blip r:embed="rId4">
            <a:alphaModFix/>
          </a:blip>
          <a:srcRect b="0" l="20369" r="19613" t="0"/>
          <a:stretch/>
        </p:blipFill>
        <p:spPr>
          <a:xfrm>
            <a:off x="6192344" y="1095746"/>
            <a:ext cx="1511232" cy="134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/>
          <p:nvPr/>
        </p:nvSpPr>
        <p:spPr>
          <a:xfrm>
            <a:off x="578132" y="605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674702" y="683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 txBox="1"/>
          <p:nvPr>
            <p:ph idx="4294967295" type="subTitle"/>
          </p:nvPr>
        </p:nvSpPr>
        <p:spPr>
          <a:xfrm>
            <a:off x="630450" y="775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8045732" y="605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8142302" y="683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 txBox="1"/>
          <p:nvPr>
            <p:ph idx="4294967295" type="subTitle"/>
          </p:nvPr>
        </p:nvSpPr>
        <p:spPr>
          <a:xfrm>
            <a:off x="8098050" y="775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1" name="Google Shape;331;p32"/>
          <p:cNvSpPr txBox="1"/>
          <p:nvPr>
            <p:ph idx="5" type="ctrTitle"/>
          </p:nvPr>
        </p:nvSpPr>
        <p:spPr>
          <a:xfrm>
            <a:off x="3734550" y="2814575"/>
            <a:ext cx="17910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POPULATION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032752" y="1061863"/>
            <a:ext cx="1176000" cy="1165200"/>
          </a:xfrm>
          <a:prstGeom prst="ellipse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>
            <a:off x="2869700" y="1581150"/>
            <a:ext cx="117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2"/>
          <p:cNvCxnSpPr/>
          <p:nvPr/>
        </p:nvCxnSpPr>
        <p:spPr>
          <a:xfrm rot="10800000">
            <a:off x="5215050" y="1573950"/>
            <a:ext cx="975600" cy="144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2"/>
          <p:cNvSpPr txBox="1"/>
          <p:nvPr>
            <p:ph idx="2" type="ctrTitle"/>
          </p:nvPr>
        </p:nvSpPr>
        <p:spPr>
          <a:xfrm>
            <a:off x="4102088" y="1162888"/>
            <a:ext cx="10917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A86E8"/>
                </a:solidFill>
              </a:rPr>
              <a:t>NEIGHBORHOOD</a:t>
            </a:r>
            <a:endParaRPr sz="1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A86E8"/>
                </a:solidFill>
              </a:rPr>
              <a:t>ID</a:t>
            </a:r>
            <a:endParaRPr sz="1400">
              <a:solidFill>
                <a:srgbClr val="4A86E8"/>
              </a:solidFill>
            </a:endParaRPr>
          </a:p>
        </p:txBody>
      </p:sp>
      <p:cxnSp>
        <p:nvCxnSpPr>
          <p:cNvPr id="336" name="Google Shape;336;p32"/>
          <p:cNvCxnSpPr/>
          <p:nvPr/>
        </p:nvCxnSpPr>
        <p:spPr>
          <a:xfrm flipH="1" rot="10800000">
            <a:off x="4620452" y="2303263"/>
            <a:ext cx="300" cy="432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2"/>
          <p:cNvSpPr/>
          <p:nvPr/>
        </p:nvSpPr>
        <p:spPr>
          <a:xfrm>
            <a:off x="4403149" y="2977400"/>
            <a:ext cx="1354800" cy="1247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 txBox="1"/>
          <p:nvPr>
            <p:ph idx="5" type="ctrTitle"/>
          </p:nvPr>
        </p:nvSpPr>
        <p:spPr>
          <a:xfrm>
            <a:off x="3734550" y="2814575"/>
            <a:ext cx="17910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POPULATION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339" name="Google Shape;339;p32"/>
          <p:cNvPicPr preferRelativeResize="0"/>
          <p:nvPr/>
        </p:nvPicPr>
        <p:blipFill rotWithShape="1">
          <a:blip r:embed="rId5">
            <a:alphaModFix/>
          </a:blip>
          <a:srcRect b="0" l="12608" r="12608" t="0"/>
          <a:stretch/>
        </p:blipFill>
        <p:spPr>
          <a:xfrm>
            <a:off x="3981400" y="3061648"/>
            <a:ext cx="1618350" cy="12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321332" y="25868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3417902" y="26649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 txBox="1"/>
          <p:nvPr>
            <p:ph idx="4294967295" type="subTitle"/>
          </p:nvPr>
        </p:nvSpPr>
        <p:spPr>
          <a:xfrm>
            <a:off x="3373650" y="27563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ctrTitle"/>
          </p:nvPr>
        </p:nvSpPr>
        <p:spPr>
          <a:xfrm>
            <a:off x="619900" y="3634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ACCESSING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996400" y="911450"/>
            <a:ext cx="24828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Data cleaning </a:t>
            </a:r>
            <a:endParaRPr sz="24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49" name="Google Shape;349;p33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1003775" y="2726975"/>
            <a:ext cx="54906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IMMIGRATION</a:t>
            </a:r>
            <a:r>
              <a:rPr lang="es" sz="1800">
                <a:solidFill>
                  <a:srgbClr val="4A86E8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DATASET</a:t>
            </a:r>
            <a:endParaRPr u="sng"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tic"/>
                <a:ea typeface="Antic"/>
                <a:cs typeface="Antic"/>
                <a:sym typeface="Antic"/>
              </a:rPr>
              <a:t>dropped approx. 700 rows out of 35224 (1.97%) without</a:t>
            </a:r>
            <a:r>
              <a:rPr lang="es">
                <a:latin typeface="Antic"/>
                <a:ea typeface="Antic"/>
                <a:cs typeface="Antic"/>
                <a:sym typeface="Antic"/>
              </a:rPr>
              <a:t> info on neighborhoods, nationality or where Nationality = Spain</a:t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"/>
              <a:ea typeface="Antic"/>
              <a:cs typeface="Antic"/>
              <a:sym typeface="Antic"/>
            </a:endParaRPr>
          </a:p>
        </p:txBody>
      </p:sp>
      <p:pic>
        <p:nvPicPr>
          <p:cNvPr id="352" name="Google Shape;352;p33"/>
          <p:cNvPicPr preferRelativeResize="0"/>
          <p:nvPr/>
        </p:nvPicPr>
        <p:blipFill rotWithShape="1">
          <a:blip r:embed="rId3">
            <a:alphaModFix/>
          </a:blip>
          <a:srcRect b="47685" l="15860" r="63770" t="0"/>
          <a:stretch/>
        </p:blipFill>
        <p:spPr>
          <a:xfrm>
            <a:off x="6439775" y="2731250"/>
            <a:ext cx="1350849" cy="11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33"/>
          <p:cNvSpPr/>
          <p:nvPr/>
        </p:nvSpPr>
        <p:spPr>
          <a:xfrm>
            <a:off x="6522424" y="3242142"/>
            <a:ext cx="1268100" cy="56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1035100" y="1745400"/>
            <a:ext cx="6360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UNEMPLOYMENT DATASET</a:t>
            </a:r>
            <a:endParaRPr u="sng">
              <a:latin typeface="Antic"/>
              <a:ea typeface="Antic"/>
              <a:cs typeface="Antic"/>
              <a:sym typeface="Antic"/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tic"/>
              <a:buChar char="●"/>
            </a:pPr>
            <a:r>
              <a:rPr lang="es">
                <a:latin typeface="Antic"/>
                <a:ea typeface="Antic"/>
                <a:cs typeface="Antic"/>
                <a:sym typeface="Antic"/>
              </a:rPr>
              <a:t>kept</a:t>
            </a:r>
            <a:r>
              <a:rPr lang="es">
                <a:latin typeface="Antic"/>
                <a:ea typeface="Antic"/>
                <a:cs typeface="Antic"/>
                <a:sym typeface="Antic"/>
              </a:rPr>
              <a:t> January to easily match other datasets</a:t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tic"/>
              <a:buChar char="●"/>
            </a:pPr>
            <a:r>
              <a:rPr lang="es">
                <a:latin typeface="Antic"/>
                <a:ea typeface="Antic"/>
                <a:cs typeface="Antic"/>
                <a:sym typeface="Antic"/>
              </a:rPr>
              <a:t>removed all non </a:t>
            </a:r>
            <a:r>
              <a:rPr lang="es">
                <a:latin typeface="Antic"/>
                <a:ea typeface="Antic"/>
                <a:cs typeface="Antic"/>
                <a:sym typeface="Antic"/>
              </a:rPr>
              <a:t>registered unemployment </a:t>
            </a:r>
            <a:r>
              <a:rPr lang="es">
                <a:latin typeface="Antic"/>
                <a:ea typeface="Antic"/>
                <a:cs typeface="Antic"/>
                <a:sym typeface="Antic"/>
              </a:rPr>
              <a:t>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tic"/>
                <a:ea typeface="Antic"/>
                <a:cs typeface="Antic"/>
                <a:sym typeface="Antic"/>
              </a:rPr>
              <a:t> </a:t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1035100" y="3726600"/>
            <a:ext cx="63603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POPULATION</a:t>
            </a:r>
            <a:r>
              <a:rPr lang="es" sz="1800">
                <a:solidFill>
                  <a:srgbClr val="4A86E8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DATASET</a:t>
            </a:r>
            <a:endParaRPr u="sng"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tic"/>
                <a:ea typeface="Antic"/>
                <a:cs typeface="Antic"/>
                <a:sym typeface="Antic"/>
              </a:rPr>
              <a:t>dropped all age ranges that were not within the w</a:t>
            </a:r>
            <a:r>
              <a:rPr lang="es">
                <a:latin typeface="Antic"/>
                <a:ea typeface="Antic"/>
                <a:cs typeface="Antic"/>
                <a:sym typeface="Antic"/>
              </a:rPr>
              <a:t>orking age (29930 out of </a:t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tic"/>
                <a:ea typeface="Antic"/>
                <a:cs typeface="Antic"/>
                <a:sym typeface="Antic"/>
              </a:rPr>
              <a:t>70080, 42%)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tic"/>
                <a:ea typeface="Antic"/>
                <a:cs typeface="Antic"/>
                <a:sym typeface="Antic"/>
              </a:rPr>
              <a:t> </a:t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"/>
              <a:ea typeface="Antic"/>
              <a:cs typeface="Antic"/>
              <a:sym typeface="Ant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ctrTitle"/>
          </p:nvPr>
        </p:nvSpPr>
        <p:spPr>
          <a:xfrm>
            <a:off x="619900" y="2110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ACCESSING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844000" y="1063850"/>
            <a:ext cx="66039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Data manipulation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thway Gothic One"/>
              <a:buChar char="●"/>
            </a:pPr>
            <a:r>
              <a:rPr lang="es" sz="1500">
                <a:latin typeface="Pathway Gothic One"/>
                <a:ea typeface="Pathway Gothic One"/>
                <a:cs typeface="Pathway Gothic One"/>
                <a:sym typeface="Pathway Gothic One"/>
              </a:rPr>
              <a:t>renaming columns that were not meaningful or comparable over datasets</a:t>
            </a:r>
            <a:endParaRPr sz="15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thway Gothic One"/>
              <a:buChar char="●"/>
            </a:pPr>
            <a:r>
              <a:rPr lang="es" sz="1500">
                <a:latin typeface="Pathway Gothic One"/>
                <a:ea typeface="Pathway Gothic One"/>
                <a:cs typeface="Pathway Gothic One"/>
                <a:sym typeface="Pathway Gothic One"/>
              </a:rPr>
              <a:t>reorder columns</a:t>
            </a:r>
            <a:endParaRPr sz="1500"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thway Gothic One"/>
              <a:buChar char="●"/>
            </a:pPr>
            <a:r>
              <a:rPr lang="es" sz="1500">
                <a:latin typeface="Pathway Gothic One"/>
                <a:ea typeface="Pathway Gothic One"/>
                <a:cs typeface="Pathway Gothic One"/>
                <a:sym typeface="Pathway Gothic One"/>
              </a:rPr>
              <a:t>merge datasets together</a:t>
            </a:r>
            <a:endParaRPr sz="1500"/>
          </a:p>
        </p:txBody>
      </p:sp>
      <p:sp>
        <p:nvSpPr>
          <p:cNvPr id="362" name="Google Shape;362;p34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 txBox="1"/>
          <p:nvPr/>
        </p:nvSpPr>
        <p:spPr>
          <a:xfrm>
            <a:off x="939775" y="2912100"/>
            <a:ext cx="67851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4A86E8"/>
                </a:solidFill>
              </a:rPr>
              <a:t>merged_unemp_immigr = unemployment_agg.merge(immigrants_agg, on= ['Neighborhood Code'])</a:t>
            </a:r>
            <a:endParaRPr i="1"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4A86E8"/>
                </a:solidFill>
              </a:rPr>
              <a:t>Barcelona_Neighborhoods = merged_unemp_immigr.merge(population_agg, on= ['Neighborhood Code'])</a:t>
            </a:r>
            <a:endParaRPr i="1" sz="1000">
              <a:solidFill>
                <a:srgbClr val="4A86E8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3">
            <a:alphaModFix/>
          </a:blip>
          <a:srcRect b="0" l="0" r="26900" t="0"/>
          <a:stretch/>
        </p:blipFill>
        <p:spPr>
          <a:xfrm>
            <a:off x="1023025" y="3408525"/>
            <a:ext cx="5327750" cy="14869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6" name="Google Shape;366;p34"/>
          <p:cNvSpPr/>
          <p:nvPr/>
        </p:nvSpPr>
        <p:spPr>
          <a:xfrm>
            <a:off x="3602450" y="3440175"/>
            <a:ext cx="2748300" cy="1455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1721132" y="12914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1817702" y="13695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ANSWERS TO OUR </a:t>
            </a:r>
            <a:r>
              <a:rPr lang="es">
                <a:solidFill>
                  <a:srgbClr val="4A86E8"/>
                </a:solidFill>
              </a:rPr>
              <a:t>RESEARCH QUESTIONS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74" name="Google Shape;374;p35"/>
          <p:cNvSpPr txBox="1"/>
          <p:nvPr>
            <p:ph idx="9" type="ctrTitle"/>
          </p:nvPr>
        </p:nvSpPr>
        <p:spPr>
          <a:xfrm>
            <a:off x="2479075" y="1531325"/>
            <a:ext cx="5122800" cy="3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 is unemployment highest?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 txBox="1"/>
          <p:nvPr>
            <p:ph idx="13" type="subTitle"/>
          </p:nvPr>
        </p:nvSpPr>
        <p:spPr>
          <a:xfrm>
            <a:off x="1773450" y="14609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-1268325" y="3020500"/>
            <a:ext cx="517800" cy="8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188" y="2426325"/>
            <a:ext cx="6934200" cy="1628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p35"/>
          <p:cNvSpPr/>
          <p:nvPr/>
        </p:nvSpPr>
        <p:spPr>
          <a:xfrm>
            <a:off x="2879875" y="2766525"/>
            <a:ext cx="1570800" cy="29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ANSWERS TO OUR RESEARCH QUESTIONS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1721132" y="12152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1817702" y="12933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"/>
          <p:cNvSpPr txBox="1"/>
          <p:nvPr>
            <p:ph idx="9" type="ctrTitle"/>
          </p:nvPr>
        </p:nvSpPr>
        <p:spPr>
          <a:xfrm>
            <a:off x="2547700" y="1513525"/>
            <a:ext cx="55410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</a:t>
            </a:r>
            <a:r>
              <a:rPr lang="es" sz="1800">
                <a:solidFill>
                  <a:schemeClr val="accent3"/>
                </a:solidFill>
              </a:rPr>
              <a:t> is immigrant population </a:t>
            </a:r>
            <a:r>
              <a:rPr lang="es" sz="1800">
                <a:solidFill>
                  <a:schemeClr val="accent3"/>
                </a:solidFill>
              </a:rPr>
              <a:t>the highest</a:t>
            </a:r>
            <a:r>
              <a:rPr lang="es" sz="1800">
                <a:solidFill>
                  <a:schemeClr val="accent3"/>
                </a:solidFill>
              </a:rPr>
              <a:t>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391" name="Google Shape;391;p36"/>
          <p:cNvSpPr txBox="1"/>
          <p:nvPr>
            <p:ph idx="13" type="subTitle"/>
          </p:nvPr>
        </p:nvSpPr>
        <p:spPr>
          <a:xfrm>
            <a:off x="1773450" y="13847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92" name="Google Shape;3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125" y="2456573"/>
            <a:ext cx="6262147" cy="14626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36"/>
          <p:cNvSpPr/>
          <p:nvPr/>
        </p:nvSpPr>
        <p:spPr>
          <a:xfrm>
            <a:off x="3181525" y="2706350"/>
            <a:ext cx="1507500" cy="21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7"/>
          <p:cNvSpPr/>
          <p:nvPr/>
        </p:nvSpPr>
        <p:spPr>
          <a:xfrm>
            <a:off x="4637075" y="3893100"/>
            <a:ext cx="406800" cy="598800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1949025" y="4053175"/>
            <a:ext cx="515400" cy="598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37"/>
          <p:cNvCxnSpPr/>
          <p:nvPr/>
        </p:nvCxnSpPr>
        <p:spPr>
          <a:xfrm>
            <a:off x="1550975" y="3751500"/>
            <a:ext cx="307200" cy="26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7"/>
          <p:cNvSpPr txBox="1"/>
          <p:nvPr/>
        </p:nvSpPr>
        <p:spPr>
          <a:xfrm>
            <a:off x="867725" y="3440175"/>
            <a:ext cx="12897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0000FF"/>
                </a:highlight>
                <a:latin typeface="Antic"/>
                <a:ea typeface="Antic"/>
                <a:cs typeface="Antic"/>
                <a:sym typeface="Antic"/>
              </a:rPr>
              <a:t>Unemployment</a:t>
            </a:r>
            <a:endParaRPr b="1" sz="1200">
              <a:solidFill>
                <a:srgbClr val="FFFFFF"/>
              </a:solidFill>
              <a:highlight>
                <a:srgbClr val="0000FF"/>
              </a:highlight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403" name="Google Shape;403;p37"/>
          <p:cNvCxnSpPr/>
          <p:nvPr/>
        </p:nvCxnSpPr>
        <p:spPr>
          <a:xfrm flipH="1">
            <a:off x="5105400" y="3539975"/>
            <a:ext cx="353100" cy="291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7"/>
          <p:cNvSpPr txBox="1"/>
          <p:nvPr/>
        </p:nvSpPr>
        <p:spPr>
          <a:xfrm>
            <a:off x="4982525" y="3135375"/>
            <a:ext cx="12897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A64D79"/>
                </a:highlight>
                <a:latin typeface="Antic"/>
                <a:ea typeface="Antic"/>
                <a:cs typeface="Antic"/>
                <a:sym typeface="Antic"/>
              </a:rPr>
              <a:t>Immigrants</a:t>
            </a:r>
            <a:endParaRPr b="1" sz="1200">
              <a:solidFill>
                <a:srgbClr val="FFFFFF"/>
              </a:solidFill>
              <a:highlight>
                <a:srgbClr val="A64D79"/>
              </a:highlight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ANSWERS TO OUR RESEARCH QUESTIONS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1721132" y="12914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1817702" y="13695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"/>
          <p:cNvSpPr txBox="1"/>
          <p:nvPr>
            <p:ph idx="9" type="ctrTitle"/>
          </p:nvPr>
        </p:nvSpPr>
        <p:spPr>
          <a:xfrm>
            <a:off x="2326676" y="1589725"/>
            <a:ext cx="5089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Is there a relation between immigrants and unemployment?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415" name="Google Shape;415;p38"/>
          <p:cNvSpPr txBox="1"/>
          <p:nvPr>
            <p:ph idx="13" type="subTitle"/>
          </p:nvPr>
        </p:nvSpPr>
        <p:spPr>
          <a:xfrm>
            <a:off x="1773450" y="14609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16" name="Google Shape;4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23" y="2183525"/>
            <a:ext cx="5770678" cy="13554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7" name="Google Shape;4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025" y="3648200"/>
            <a:ext cx="5770676" cy="1258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38"/>
          <p:cNvSpPr/>
          <p:nvPr/>
        </p:nvSpPr>
        <p:spPr>
          <a:xfrm>
            <a:off x="1701075" y="2151025"/>
            <a:ext cx="1128600" cy="27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 txBox="1"/>
          <p:nvPr>
            <p:ph type="ctrTitle"/>
          </p:nvPr>
        </p:nvSpPr>
        <p:spPr>
          <a:xfrm>
            <a:off x="514950" y="-39775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MAIN </a:t>
            </a:r>
            <a:r>
              <a:rPr lang="es">
                <a:solidFill>
                  <a:srgbClr val="4A86E8"/>
                </a:solidFill>
              </a:rPr>
              <a:t>INSIGHTS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24" name="Google Shape;424;p39"/>
          <p:cNvSpPr txBox="1"/>
          <p:nvPr>
            <p:ph idx="14" type="title"/>
          </p:nvPr>
        </p:nvSpPr>
        <p:spPr>
          <a:xfrm>
            <a:off x="1554900" y="1774025"/>
            <a:ext cx="6433800" cy="37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A86E8"/>
                </a:solidFill>
              </a:rPr>
              <a:t>The neighborhood with the highest unemployment rate is </a:t>
            </a:r>
            <a:r>
              <a:rPr i="1" lang="es" sz="1600">
                <a:solidFill>
                  <a:srgbClr val="4A86E8"/>
                </a:solidFill>
              </a:rPr>
              <a:t>La Marina del Prat Vermell</a:t>
            </a:r>
            <a:endParaRPr i="1" sz="1600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s" sz="1400">
                <a:solidFill>
                  <a:srgbClr val="4A86E8"/>
                </a:solidFill>
              </a:rPr>
              <a:t>TOP 5</a:t>
            </a:r>
            <a:r>
              <a:rPr lang="es" sz="1400">
                <a:solidFill>
                  <a:srgbClr val="4A86E8"/>
                </a:solidFill>
              </a:rPr>
              <a:t> unemployment neighborhoods consistent over years 2015,2016, &amp; 2017</a:t>
            </a:r>
            <a:endParaRPr sz="1400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s" sz="1400">
                <a:solidFill>
                  <a:srgbClr val="4A86E8"/>
                </a:solidFill>
              </a:rPr>
              <a:t>Unemployment rate decreasing throughout the years in the neighborhoods</a:t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425" name="Google Shape;425;p39"/>
          <p:cNvSpPr txBox="1"/>
          <p:nvPr>
            <p:ph idx="14" type="title"/>
          </p:nvPr>
        </p:nvSpPr>
        <p:spPr>
          <a:xfrm>
            <a:off x="1599900" y="3073175"/>
            <a:ext cx="6496200" cy="3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A86E8"/>
                </a:solidFill>
              </a:rPr>
              <a:t>The neighborhood with the highest immigration rate is </a:t>
            </a:r>
            <a:r>
              <a:rPr i="1" lang="es" sz="1600">
                <a:solidFill>
                  <a:srgbClr val="4A86E8"/>
                </a:solidFill>
              </a:rPr>
              <a:t>El Barri Gotic</a:t>
            </a:r>
            <a:endParaRPr sz="1400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s" sz="1400">
                <a:solidFill>
                  <a:srgbClr val="4A86E8"/>
                </a:solidFill>
              </a:rPr>
              <a:t>TOP 5 </a:t>
            </a:r>
            <a:r>
              <a:rPr lang="es" sz="1400">
                <a:solidFill>
                  <a:srgbClr val="4A86E8"/>
                </a:solidFill>
              </a:rPr>
              <a:t>immigrant neighborhoods almost  consistent over years 2015,2016, &amp; 2017</a:t>
            </a:r>
            <a:endParaRPr sz="1400">
              <a:solidFill>
                <a:srgbClr val="4A86E8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s" sz="1400">
                <a:solidFill>
                  <a:srgbClr val="4A86E8"/>
                </a:solidFill>
              </a:rPr>
              <a:t>Immigrants increasing over the years in the neighborhoods</a:t>
            </a:r>
            <a:endParaRPr sz="1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</p:txBody>
      </p:sp>
      <p:sp>
        <p:nvSpPr>
          <p:cNvPr id="426" name="Google Shape;426;p39"/>
          <p:cNvSpPr txBox="1"/>
          <p:nvPr>
            <p:ph idx="14" type="title"/>
          </p:nvPr>
        </p:nvSpPr>
        <p:spPr>
          <a:xfrm>
            <a:off x="1631100" y="4063775"/>
            <a:ext cx="6496200" cy="3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A86E8"/>
                </a:solidFill>
              </a:rPr>
              <a:t>Immigrants and unemployment do not seem to be related with regards to the neighborhoods</a:t>
            </a:r>
            <a:endParaRPr sz="1600">
              <a:solidFill>
                <a:srgbClr val="4A86E8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514950" y="864975"/>
            <a:ext cx="8895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514950" y="2465175"/>
            <a:ext cx="8895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14950" y="3989175"/>
            <a:ext cx="8895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MORE INSIGHTS AND </a:t>
            </a:r>
            <a:r>
              <a:rPr lang="es">
                <a:solidFill>
                  <a:srgbClr val="4A86E8"/>
                </a:solidFill>
              </a:rPr>
              <a:t>FUTURE RESEARCH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-191025" y="824775"/>
            <a:ext cx="538800" cy="2088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8751725" y="4451100"/>
            <a:ext cx="538800" cy="361200"/>
          </a:xfrm>
          <a:prstGeom prst="rect">
            <a:avLst/>
          </a:prstGeom>
          <a:solidFill>
            <a:srgbClr val="8687D1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1244375" y="986500"/>
            <a:ext cx="69795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Pathway Gothic One"/>
              <a:buChar char="●"/>
            </a:pPr>
            <a:r>
              <a:rPr lang="es" sz="20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Gender differences in unemployment </a:t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Pathway Gothic One"/>
              <a:buChar char="●"/>
            </a:pPr>
            <a:r>
              <a:rPr lang="es" sz="20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Nationality</a:t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      </a:t>
            </a:r>
            <a:endParaRPr sz="3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pic>
        <p:nvPicPr>
          <p:cNvPr id="438" name="Google Shape;438;p40"/>
          <p:cNvPicPr preferRelativeResize="0"/>
          <p:nvPr/>
        </p:nvPicPr>
        <p:blipFill rotWithShape="1">
          <a:blip r:embed="rId3">
            <a:alphaModFix/>
          </a:blip>
          <a:srcRect b="0" l="5885" r="2295" t="0"/>
          <a:stretch/>
        </p:blipFill>
        <p:spPr>
          <a:xfrm>
            <a:off x="1413400" y="1736250"/>
            <a:ext cx="5995176" cy="12916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9" name="Google Shape;439;p40"/>
          <p:cNvSpPr/>
          <p:nvPr/>
        </p:nvSpPr>
        <p:spPr>
          <a:xfrm>
            <a:off x="3684550" y="1736250"/>
            <a:ext cx="1527900" cy="129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400" y="3692775"/>
            <a:ext cx="3218546" cy="1365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1" name="Google Shape;441;p40"/>
          <p:cNvSpPr/>
          <p:nvPr/>
        </p:nvSpPr>
        <p:spPr>
          <a:xfrm>
            <a:off x="3565625" y="3692775"/>
            <a:ext cx="601200" cy="129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FUTURE RESEARCH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-191025" y="824775"/>
            <a:ext cx="538800" cy="2088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8751725" y="4451100"/>
            <a:ext cx="538800" cy="361200"/>
          </a:xfrm>
          <a:prstGeom prst="rect">
            <a:avLst/>
          </a:prstGeom>
          <a:solidFill>
            <a:srgbClr val="8687D1">
              <a:alpha val="53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"/>
          <p:cNvSpPr/>
          <p:nvPr/>
        </p:nvSpPr>
        <p:spPr>
          <a:xfrm>
            <a:off x="1353975" y="1261700"/>
            <a:ext cx="6144300" cy="30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Pathway Gothic One"/>
              <a:buChar char="●"/>
            </a:pPr>
            <a:r>
              <a:rPr lang="es" sz="20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Visualization on  map</a:t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Pathway Gothic One"/>
              <a:buChar char="●"/>
            </a:pPr>
            <a:r>
              <a:rPr lang="es" sz="20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Public Transportation in Neighborhoods </a:t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Pathway Gothic One"/>
              <a:buChar char="●"/>
            </a:pPr>
            <a:r>
              <a:rPr lang="es" sz="20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Schools in Neighborhood</a:t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Pathway Gothic One"/>
              <a:buChar char="●"/>
            </a:pPr>
            <a:r>
              <a:rPr lang="es" sz="2000">
                <a:solidFill>
                  <a:schemeClr val="accent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How to decrease unemployment in affected neighborhoods</a:t>
            </a:r>
            <a:endParaRPr sz="2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4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...</a:t>
            </a:r>
            <a:endParaRPr sz="3000">
              <a:solidFill>
                <a:schemeClr val="accent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>
            <p:ph type="ctrTitle"/>
          </p:nvPr>
        </p:nvSpPr>
        <p:spPr>
          <a:xfrm>
            <a:off x="-2312075" y="3965400"/>
            <a:ext cx="7904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CHALLENGES...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2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3"/>
          <p:cNvPicPr preferRelativeResize="0"/>
          <p:nvPr/>
        </p:nvPicPr>
        <p:blipFill rotWithShape="1">
          <a:blip r:embed="rId3">
            <a:alphaModFix/>
          </a:blip>
          <a:srcRect b="0" l="13412" r="0" t="0"/>
          <a:stretch/>
        </p:blipFill>
        <p:spPr>
          <a:xfrm>
            <a:off x="754900" y="540000"/>
            <a:ext cx="3518475" cy="40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3"/>
          <p:cNvSpPr txBox="1"/>
          <p:nvPr>
            <p:ph type="ctrTitle"/>
          </p:nvPr>
        </p:nvSpPr>
        <p:spPr>
          <a:xfrm>
            <a:off x="4184500" y="161240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QUESTIONS?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3" name="Google Shape;463;p43"/>
          <p:cNvSpPr/>
          <p:nvPr/>
        </p:nvSpPr>
        <p:spPr>
          <a:xfrm>
            <a:off x="4053325" y="1353950"/>
            <a:ext cx="865500" cy="24582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450187" y="4454700"/>
            <a:ext cx="909600" cy="2976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621287" y="449100"/>
            <a:ext cx="364500" cy="2976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8864736" y="4114125"/>
            <a:ext cx="813000" cy="2976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7" type="ctrTitle"/>
          </p:nvPr>
        </p:nvSpPr>
        <p:spPr>
          <a:xfrm>
            <a:off x="1204950" y="1552100"/>
            <a:ext cx="187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4"/>
                </a:solidFill>
              </a:rPr>
              <a:t>DATA SOURCES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41" name="Google Shape;141;p22"/>
          <p:cNvSpPr txBox="1"/>
          <p:nvPr>
            <p:ph idx="8" type="title"/>
          </p:nvPr>
        </p:nvSpPr>
        <p:spPr>
          <a:xfrm>
            <a:off x="805600" y="1111150"/>
            <a:ext cx="371100" cy="337200"/>
          </a:xfrm>
          <a:prstGeom prst="rect">
            <a:avLst/>
          </a:prstGeom>
          <a:solidFill>
            <a:srgbClr val="4A86E8">
              <a:alpha val="43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 txBox="1"/>
          <p:nvPr>
            <p:ph idx="7" type="ctrTitle"/>
          </p:nvPr>
        </p:nvSpPr>
        <p:spPr>
          <a:xfrm>
            <a:off x="1204950" y="1036450"/>
            <a:ext cx="21132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4"/>
                </a:solidFill>
              </a:rPr>
              <a:t>RESEARCH QUESTIONS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43" name="Google Shape;143;p22"/>
          <p:cNvSpPr txBox="1"/>
          <p:nvPr>
            <p:ph idx="6" type="ctrTitle"/>
          </p:nvPr>
        </p:nvSpPr>
        <p:spPr>
          <a:xfrm>
            <a:off x="2828250" y="139192"/>
            <a:ext cx="34875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PRESENTATION STRUCTURE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4" name="Google Shape;144;p22"/>
          <p:cNvSpPr txBox="1"/>
          <p:nvPr>
            <p:ph idx="8" type="title"/>
          </p:nvPr>
        </p:nvSpPr>
        <p:spPr>
          <a:xfrm>
            <a:off x="805600" y="1708025"/>
            <a:ext cx="371100" cy="337200"/>
          </a:xfrm>
          <a:prstGeom prst="rect">
            <a:avLst/>
          </a:prstGeom>
          <a:solidFill>
            <a:srgbClr val="4A86E8">
              <a:alpha val="43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Google Shape;145;p22"/>
          <p:cNvSpPr txBox="1"/>
          <p:nvPr>
            <p:ph idx="7" type="ctrTitle"/>
          </p:nvPr>
        </p:nvSpPr>
        <p:spPr>
          <a:xfrm>
            <a:off x="1204950" y="2161700"/>
            <a:ext cx="187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4"/>
                </a:solidFill>
              </a:rPr>
              <a:t>DATA ACCESSING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46" name="Google Shape;146;p22"/>
          <p:cNvSpPr txBox="1"/>
          <p:nvPr>
            <p:ph idx="7" type="ctrTitle"/>
          </p:nvPr>
        </p:nvSpPr>
        <p:spPr>
          <a:xfrm>
            <a:off x="1204950" y="2771300"/>
            <a:ext cx="187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4"/>
                </a:solidFill>
              </a:rPr>
              <a:t>INSIGHTS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47" name="Google Shape;147;p22"/>
          <p:cNvSpPr txBox="1"/>
          <p:nvPr>
            <p:ph idx="7" type="ctrTitle"/>
          </p:nvPr>
        </p:nvSpPr>
        <p:spPr>
          <a:xfrm>
            <a:off x="1204950" y="3380900"/>
            <a:ext cx="3487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4"/>
                </a:solidFill>
              </a:rPr>
              <a:t>FUTURE RESEARCH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48" name="Google Shape;148;p22"/>
          <p:cNvSpPr txBox="1"/>
          <p:nvPr>
            <p:ph idx="8" type="title"/>
          </p:nvPr>
        </p:nvSpPr>
        <p:spPr>
          <a:xfrm>
            <a:off x="805600" y="2317625"/>
            <a:ext cx="371100" cy="337200"/>
          </a:xfrm>
          <a:prstGeom prst="rect">
            <a:avLst/>
          </a:prstGeom>
          <a:solidFill>
            <a:srgbClr val="4A86E8">
              <a:alpha val="43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" name="Google Shape;149;p22"/>
          <p:cNvSpPr txBox="1"/>
          <p:nvPr>
            <p:ph idx="8" type="title"/>
          </p:nvPr>
        </p:nvSpPr>
        <p:spPr>
          <a:xfrm>
            <a:off x="805600" y="2939950"/>
            <a:ext cx="371100" cy="337200"/>
          </a:xfrm>
          <a:prstGeom prst="rect">
            <a:avLst/>
          </a:prstGeom>
          <a:solidFill>
            <a:srgbClr val="4A86E8">
              <a:alpha val="43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0" name="Google Shape;150;p22"/>
          <p:cNvSpPr txBox="1"/>
          <p:nvPr>
            <p:ph idx="8" type="title"/>
          </p:nvPr>
        </p:nvSpPr>
        <p:spPr>
          <a:xfrm>
            <a:off x="805600" y="3536825"/>
            <a:ext cx="371100" cy="337200"/>
          </a:xfrm>
          <a:prstGeom prst="rect">
            <a:avLst/>
          </a:prstGeom>
          <a:solidFill>
            <a:srgbClr val="4A86E8">
              <a:alpha val="43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5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" name="Google Shape;151;p22"/>
          <p:cNvSpPr txBox="1"/>
          <p:nvPr>
            <p:ph idx="8" type="title"/>
          </p:nvPr>
        </p:nvSpPr>
        <p:spPr>
          <a:xfrm>
            <a:off x="805600" y="4146425"/>
            <a:ext cx="371100" cy="337200"/>
          </a:xfrm>
          <a:prstGeom prst="rect">
            <a:avLst/>
          </a:prstGeom>
          <a:solidFill>
            <a:srgbClr val="4A86E8">
              <a:alpha val="43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6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2" name="Google Shape;152;p22"/>
          <p:cNvSpPr txBox="1"/>
          <p:nvPr>
            <p:ph idx="7" type="ctrTitle"/>
          </p:nvPr>
        </p:nvSpPr>
        <p:spPr>
          <a:xfrm>
            <a:off x="1222250" y="4026125"/>
            <a:ext cx="3487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4"/>
                </a:solidFill>
              </a:rPr>
              <a:t>CHALLENGES</a:t>
            </a:r>
            <a:endParaRPr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1416332" y="12914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512902" y="13695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RESEARCH </a:t>
            </a:r>
            <a:r>
              <a:rPr lang="es">
                <a:solidFill>
                  <a:srgbClr val="4A86E8"/>
                </a:solidFill>
              </a:rPr>
              <a:t>QUESTIONS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0" name="Google Shape;160;p23"/>
          <p:cNvSpPr txBox="1"/>
          <p:nvPr>
            <p:ph idx="9" type="ctrTitle"/>
          </p:nvPr>
        </p:nvSpPr>
        <p:spPr>
          <a:xfrm>
            <a:off x="2021876" y="1589725"/>
            <a:ext cx="512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 is unemployment highest</a:t>
            </a:r>
            <a:r>
              <a:rPr lang="es" sz="1800">
                <a:solidFill>
                  <a:schemeClr val="accent3"/>
                </a:solidFill>
              </a:rPr>
              <a:t>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3" type="subTitle"/>
          </p:nvPr>
        </p:nvSpPr>
        <p:spPr>
          <a:xfrm>
            <a:off x="1468650" y="14609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1416332" y="22820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512902" y="2360113"/>
            <a:ext cx="607200" cy="6072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9" type="ctrTitle"/>
          </p:nvPr>
        </p:nvSpPr>
        <p:spPr>
          <a:xfrm>
            <a:off x="2242900" y="2580325"/>
            <a:ext cx="55410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 is immigrant population the highest?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67" name="Google Shape;167;p23"/>
          <p:cNvSpPr txBox="1"/>
          <p:nvPr>
            <p:ph idx="13" type="subTitle"/>
          </p:nvPr>
        </p:nvSpPr>
        <p:spPr>
          <a:xfrm>
            <a:off x="1468650" y="24515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416332" y="3272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12902" y="3350713"/>
            <a:ext cx="607200" cy="6072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3" type="subTitle"/>
          </p:nvPr>
        </p:nvSpPr>
        <p:spPr>
          <a:xfrm>
            <a:off x="1468650" y="3442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1" name="Google Shape;171;p23"/>
          <p:cNvSpPr txBox="1"/>
          <p:nvPr>
            <p:ph idx="9" type="ctrTitle"/>
          </p:nvPr>
        </p:nvSpPr>
        <p:spPr>
          <a:xfrm>
            <a:off x="2250475" y="3570925"/>
            <a:ext cx="59664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Is there a relation between immigrants and unemployment in the neighborhoods?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1416332" y="12914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512902" y="1369513"/>
            <a:ext cx="607200" cy="6072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RESEARCH QUESTIONS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9" name="Google Shape;179;p24"/>
          <p:cNvSpPr txBox="1"/>
          <p:nvPr>
            <p:ph idx="9" type="ctrTitle"/>
          </p:nvPr>
        </p:nvSpPr>
        <p:spPr>
          <a:xfrm>
            <a:off x="2021876" y="1589725"/>
            <a:ext cx="512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 is unemployment highest?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idx="13" type="subTitle"/>
          </p:nvPr>
        </p:nvSpPr>
        <p:spPr>
          <a:xfrm>
            <a:off x="1468650" y="14609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416332" y="22820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1512902" y="23601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9" type="ctrTitle"/>
          </p:nvPr>
        </p:nvSpPr>
        <p:spPr>
          <a:xfrm>
            <a:off x="2242900" y="2580325"/>
            <a:ext cx="55410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 is immigrant population the highest?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86" name="Google Shape;186;p24"/>
          <p:cNvSpPr txBox="1"/>
          <p:nvPr>
            <p:ph idx="13" type="subTitle"/>
          </p:nvPr>
        </p:nvSpPr>
        <p:spPr>
          <a:xfrm>
            <a:off x="1468650" y="24515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416332" y="3272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512902" y="3350713"/>
            <a:ext cx="607200" cy="6072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3" type="subTitle"/>
          </p:nvPr>
        </p:nvSpPr>
        <p:spPr>
          <a:xfrm>
            <a:off x="1468650" y="3442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24"/>
          <p:cNvSpPr txBox="1"/>
          <p:nvPr>
            <p:ph idx="9" type="ctrTitle"/>
          </p:nvPr>
        </p:nvSpPr>
        <p:spPr>
          <a:xfrm>
            <a:off x="2250475" y="3570925"/>
            <a:ext cx="59664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Is there a relation between immigrants and unemployment in the neighborhoods?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1416332" y="12914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1512902" y="1369513"/>
            <a:ext cx="607200" cy="6072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RESEARCH QUESTIONS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8" name="Google Shape;198;p25"/>
          <p:cNvSpPr txBox="1"/>
          <p:nvPr>
            <p:ph idx="9" type="ctrTitle"/>
          </p:nvPr>
        </p:nvSpPr>
        <p:spPr>
          <a:xfrm>
            <a:off x="2021876" y="1589725"/>
            <a:ext cx="512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 is unemployment highest?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3" type="subTitle"/>
          </p:nvPr>
        </p:nvSpPr>
        <p:spPr>
          <a:xfrm>
            <a:off x="1468650" y="14609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416332" y="22820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1512902" y="2360113"/>
            <a:ext cx="607200" cy="6072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9" type="ctrTitle"/>
          </p:nvPr>
        </p:nvSpPr>
        <p:spPr>
          <a:xfrm>
            <a:off x="2242900" y="2580325"/>
            <a:ext cx="55410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In which neighborhood in Barcelona is immigrant population the highest?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05" name="Google Shape;205;p25"/>
          <p:cNvSpPr txBox="1"/>
          <p:nvPr>
            <p:ph idx="13" type="subTitle"/>
          </p:nvPr>
        </p:nvSpPr>
        <p:spPr>
          <a:xfrm>
            <a:off x="1468650" y="24515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416332" y="32726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512902" y="33507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9" type="ctrTitle"/>
          </p:nvPr>
        </p:nvSpPr>
        <p:spPr>
          <a:xfrm>
            <a:off x="2250475" y="3570925"/>
            <a:ext cx="59664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Is there a relation between immigrants and unemployment in the neighborhoods?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09" name="Google Shape;209;p25"/>
          <p:cNvSpPr txBox="1"/>
          <p:nvPr>
            <p:ph idx="13" type="subTitle"/>
          </p:nvPr>
        </p:nvSpPr>
        <p:spPr>
          <a:xfrm>
            <a:off x="1468650" y="34421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492532" y="12914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1589102" y="13695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SOURCES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7" name="Google Shape;217;p26"/>
          <p:cNvSpPr txBox="1"/>
          <p:nvPr>
            <p:ph idx="9" type="ctrTitle"/>
          </p:nvPr>
        </p:nvSpPr>
        <p:spPr>
          <a:xfrm>
            <a:off x="2250476" y="1589725"/>
            <a:ext cx="512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</a:rPr>
              <a:t>DATASET ON UNEMPLOYMENT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13" type="subTitle"/>
          </p:nvPr>
        </p:nvSpPr>
        <p:spPr>
          <a:xfrm>
            <a:off x="1544850" y="14609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111325" y="2506621"/>
            <a:ext cx="1488600" cy="133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2" type="ctrTitle"/>
          </p:nvPr>
        </p:nvSpPr>
        <p:spPr>
          <a:xfrm>
            <a:off x="2312524" y="2343700"/>
            <a:ext cx="1354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</a:rPr>
              <a:t>UNEMPLOYMENT</a:t>
            </a:r>
            <a:endParaRPr sz="1800">
              <a:solidFill>
                <a:srgbClr val="4A86E8"/>
              </a:solidFill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81" y="2615083"/>
            <a:ext cx="1488518" cy="138071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4407775" y="2639450"/>
            <a:ext cx="2823300" cy="13320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73 Barcelona Neighborhoods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Gender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Years 2015 - 2017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Months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SOURCES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1492532" y="12152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589102" y="12933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9" type="ctrTitle"/>
          </p:nvPr>
        </p:nvSpPr>
        <p:spPr>
          <a:xfrm>
            <a:off x="2319100" y="1513525"/>
            <a:ext cx="55410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</a:rPr>
              <a:t>DATASET ON </a:t>
            </a:r>
            <a:r>
              <a:rPr lang="es" sz="1800">
                <a:solidFill>
                  <a:srgbClr val="4A86E8"/>
                </a:solidFill>
              </a:rPr>
              <a:t>IMMIGRANTS BY NATIONALITY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35" name="Google Shape;235;p27"/>
          <p:cNvSpPr txBox="1"/>
          <p:nvPr>
            <p:ph idx="13" type="subTitle"/>
          </p:nvPr>
        </p:nvSpPr>
        <p:spPr>
          <a:xfrm>
            <a:off x="1544850" y="13847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2387567" y="2506531"/>
            <a:ext cx="1406100" cy="1294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5" type="ctrTitle"/>
          </p:nvPr>
        </p:nvSpPr>
        <p:spPr>
          <a:xfrm>
            <a:off x="2293125" y="2343700"/>
            <a:ext cx="2209800" cy="2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</a:rPr>
              <a:t>IMMIGRANTS BY NATIONALITY</a:t>
            </a:r>
            <a:endParaRPr sz="1800">
              <a:solidFill>
                <a:srgbClr val="4A86E8"/>
              </a:solidFill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20369" r="19613" t="0"/>
          <a:stretch/>
        </p:blipFill>
        <p:spPr>
          <a:xfrm>
            <a:off x="2610944" y="2619746"/>
            <a:ext cx="1511232" cy="134145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27"/>
          <p:cNvSpPr/>
          <p:nvPr/>
        </p:nvSpPr>
        <p:spPr>
          <a:xfrm>
            <a:off x="4636375" y="2639450"/>
            <a:ext cx="2790000" cy="13320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73 </a:t>
            </a: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Barcelona </a:t>
            </a: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Neighborhoods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Nationality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Years 2013 - 2017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ctrTitle"/>
          </p:nvPr>
        </p:nvSpPr>
        <p:spPr>
          <a:xfrm>
            <a:off x="653825" y="114175"/>
            <a:ext cx="7904100" cy="851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DATA SOURCES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8793375" y="2224675"/>
            <a:ext cx="847500" cy="5757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4A86E8">
              <a:alpha val="4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416332" y="1215294"/>
            <a:ext cx="607200" cy="60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1512902" y="1293313"/>
            <a:ext cx="607200" cy="607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>
            <p:ph idx="9" type="ctrTitle"/>
          </p:nvPr>
        </p:nvSpPr>
        <p:spPr>
          <a:xfrm>
            <a:off x="2250475" y="1513525"/>
            <a:ext cx="59664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</a:rPr>
              <a:t>DATASET ON BARCELONA POPULATION 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250" name="Google Shape;250;p28"/>
          <p:cNvSpPr txBox="1"/>
          <p:nvPr>
            <p:ph idx="13" type="subTitle"/>
          </p:nvPr>
        </p:nvSpPr>
        <p:spPr>
          <a:xfrm>
            <a:off x="1468650" y="1384775"/>
            <a:ext cx="6957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086433" y="2476495"/>
            <a:ext cx="1281600" cy="1155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idx="5" type="ctrTitle"/>
          </p:nvPr>
        </p:nvSpPr>
        <p:spPr>
          <a:xfrm>
            <a:off x="1981950" y="2281175"/>
            <a:ext cx="1976100" cy="2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A86E8"/>
                </a:solidFill>
              </a:rPr>
              <a:t>POPULATION</a:t>
            </a:r>
            <a:r>
              <a:rPr lang="es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12608" r="12608" t="0"/>
          <a:stretch/>
        </p:blipFill>
        <p:spPr>
          <a:xfrm>
            <a:off x="2254300" y="2577575"/>
            <a:ext cx="1670350" cy="14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/>
          <p:nvPr/>
        </p:nvSpPr>
        <p:spPr>
          <a:xfrm>
            <a:off x="4407775" y="2639450"/>
            <a:ext cx="2998800" cy="1332000"/>
          </a:xfrm>
          <a:prstGeom prst="rect">
            <a:avLst/>
          </a:prstGeom>
          <a:solidFill>
            <a:srgbClr val="FF99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73 Barcelona neighborhoods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Gender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Years </a:t>
            </a:r>
            <a:endParaRPr sz="1200">
              <a:solidFill>
                <a:srgbClr val="4A86E8"/>
              </a:solidFill>
              <a:latin typeface="Antic"/>
              <a:ea typeface="Antic"/>
              <a:cs typeface="Antic"/>
              <a:sym typeface="Ant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ntic"/>
              <a:buChar char="●"/>
            </a:pPr>
            <a:r>
              <a:rPr lang="es" sz="1200">
                <a:solidFill>
                  <a:srgbClr val="4A86E8"/>
                </a:solidFill>
                <a:latin typeface="Antic"/>
                <a:ea typeface="Antic"/>
                <a:cs typeface="Antic"/>
                <a:sym typeface="Antic"/>
              </a:rPr>
              <a:t>Age ranges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taurant Marketing Plan ">
  <a:themeElements>
    <a:clrScheme name="Simple Light">
      <a:dk1>
        <a:srgbClr val="666666"/>
      </a:dk1>
      <a:lt1>
        <a:srgbClr val="F3F3F3"/>
      </a:lt1>
      <a:dk2>
        <a:srgbClr val="666666"/>
      </a:dk2>
      <a:lt2>
        <a:srgbClr val="EEEEEE"/>
      </a:lt2>
      <a:accent1>
        <a:srgbClr val="8687D1"/>
      </a:accent1>
      <a:accent2>
        <a:srgbClr val="3B5C36"/>
      </a:accent2>
      <a:accent3>
        <a:srgbClr val="FF9900"/>
      </a:accent3>
      <a:accent4>
        <a:srgbClr val="FF990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