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40"/>
  </p:notesMasterIdLst>
  <p:sldIdLst>
    <p:sldId id="256" r:id="rId5"/>
    <p:sldId id="276" r:id="rId6"/>
    <p:sldId id="263" r:id="rId7"/>
    <p:sldId id="257" r:id="rId8"/>
    <p:sldId id="291" r:id="rId9"/>
    <p:sldId id="270" r:id="rId10"/>
    <p:sldId id="296" r:id="rId11"/>
    <p:sldId id="295" r:id="rId12"/>
    <p:sldId id="264" r:id="rId13"/>
    <p:sldId id="265" r:id="rId14"/>
    <p:sldId id="266" r:id="rId15"/>
    <p:sldId id="308" r:id="rId16"/>
    <p:sldId id="306" r:id="rId17"/>
    <p:sldId id="305" r:id="rId18"/>
    <p:sldId id="304" r:id="rId19"/>
    <p:sldId id="303" r:id="rId20"/>
    <p:sldId id="302" r:id="rId21"/>
    <p:sldId id="274" r:id="rId22"/>
    <p:sldId id="262" r:id="rId23"/>
    <p:sldId id="273" r:id="rId24"/>
    <p:sldId id="294" r:id="rId25"/>
    <p:sldId id="271" r:id="rId26"/>
    <p:sldId id="301" r:id="rId27"/>
    <p:sldId id="300" r:id="rId28"/>
    <p:sldId id="299" r:id="rId29"/>
    <p:sldId id="298" r:id="rId30"/>
    <p:sldId id="297" r:id="rId31"/>
    <p:sldId id="278" r:id="rId32"/>
    <p:sldId id="280" r:id="rId33"/>
    <p:sldId id="279" r:id="rId34"/>
    <p:sldId id="277" r:id="rId35"/>
    <p:sldId id="290" r:id="rId36"/>
    <p:sldId id="289" r:id="rId37"/>
    <p:sldId id="310" r:id="rId38"/>
    <p:sldId id="309" r:id="rId39"/>
  </p:sldIdLst>
  <p:sldSz cx="9144000" cy="5143500" type="screen16x9"/>
  <p:notesSz cx="6858000" cy="9144000"/>
  <p:embeddedFontLst>
    <p:embeddedFont>
      <p:font typeface="Barlow" panose="000005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49" roundtripDataSignature="AMtx7mjmxQbf4diyQvH/7XKIdwRTDPn5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B7EC2-5269-CCAA-9CA0-F0BE71AC1407}" v="94" dt="2022-05-13T01:28:26.432"/>
    <p1510:client id="{055525B1-92E9-7A4C-8A3A-D8E25EA2FFF8}" v="791" dt="2022-05-13T02:26:49.362"/>
    <p1510:client id="{138BC5F0-FE1F-A82C-0A82-161BBBBE8111}" v="30" dt="2022-05-12T18:31:38.101"/>
    <p1510:client id="{13CD50B6-CCA5-54B5-5329-F19335A85A6D}" v="123" dt="2022-05-12T16:29:58.083"/>
    <p1510:client id="{142EEAC4-92DD-4704-A952-97A9CCEDE784}" v="187" dt="2022-05-12T17:58:16.246"/>
    <p1510:client id="{2CD4863F-7606-1F50-F7DF-05622E2EDCF6}" v="1997" dt="2022-05-12T21:56:04.132"/>
    <p1510:client id="{4599FE36-7448-7F12-F438-C5E6A45E3893}" v="372" dt="2022-05-12T03:29:26.333"/>
    <p1510:client id="{46740C8C-19B7-A4FC-3F19-927AC9732682}" v="10" dt="2022-05-12T05:40:01.597"/>
    <p1510:client id="{48E6E357-27AB-5E19-F40E-5C14F3C15FB9}" v="55" dt="2022-05-13T01:31:46.677"/>
    <p1510:client id="{4A0616EA-624B-5CAC-6AB0-F45915CFA7B2}" v="4477" dt="2022-05-13T00:51:18.325"/>
    <p1510:client id="{548F822B-79E0-601A-512C-8C442A55262B}" v="10" dt="2022-05-12T07:33:37.677"/>
    <p1510:client id="{60B17E0B-51E7-33C7-03D0-016BAF347096}" v="416" dt="2022-05-13T03:14:00.844"/>
    <p1510:client id="{6A533F42-F997-47EF-3366-2783257B7C7A}" v="211" dt="2022-05-13T02:07:07.400"/>
    <p1510:client id="{88179F36-F25A-4706-BF96-F946DA062ED6}" v="2370" dt="2022-05-13T03:18:40.555"/>
    <p1510:client id="{8D777A25-2972-008A-B707-3FC191CF9EB3}" v="607" dt="2022-05-12T23:42:57.877"/>
    <p1510:client id="{9665A2BF-77C5-BF41-6A31-FD6B54D0966E}" v="1396" dt="2022-05-13T03:13:26.264"/>
    <p1510:client id="{9F86ABF1-7117-BBAC-C801-E70185201B0B}" v="29" dt="2022-05-13T03:23:05.695"/>
    <p1510:client id="{A4C1A0F8-BBA9-E864-42CD-10B4BEEFF9A0}" v="41" dt="2022-05-13T03:19:00.483"/>
    <p1510:client id="{BB78D089-7CC6-8F06-0393-C0952FBA6221}" v="3572" dt="2022-05-12T22:03:38.415"/>
    <p1510:client id="{BEC56924-487E-B81D-3C76-83415F5BAF35}" v="3685" dt="2022-05-12T05:08:59.488"/>
    <p1510:client id="{DCECFD08-FFB0-1393-8339-52933A484DAE}" v="1832" dt="2022-05-12T17:59:53.7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font" Target="fonts/font1.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612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56414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2424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43518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0763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8005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94925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15804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81050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24680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84755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9"/>
          <p:cNvSpPr/>
          <p:nvPr/>
        </p:nvSpPr>
        <p:spPr>
          <a:xfrm>
            <a:off x="7872900" y="-75"/>
            <a:ext cx="1271100" cy="5143500"/>
          </a:xfrm>
          <a:prstGeom prst="rect">
            <a:avLst/>
          </a:prstGeom>
          <a:solidFill>
            <a:schemeClr val="lt1"/>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9"/>
          <p:cNvSpPr/>
          <p:nvPr/>
        </p:nvSpPr>
        <p:spPr>
          <a:xfrm>
            <a:off x="2241225" y="1310875"/>
            <a:ext cx="6509100" cy="25218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9"/>
          <p:cNvSpPr txBox="1">
            <a:spLocks noGrp="1"/>
          </p:cNvSpPr>
          <p:nvPr>
            <p:ph type="ctrTitle"/>
          </p:nvPr>
        </p:nvSpPr>
        <p:spPr>
          <a:xfrm>
            <a:off x="2710225" y="1310850"/>
            <a:ext cx="5476800" cy="252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8"/>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8"/>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8"/>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ith icon space">
  <p:cSld name="BLANK_1">
    <p:spTree>
      <p:nvGrpSpPr>
        <p:cNvPr id="1" name="Shape 78"/>
        <p:cNvGrpSpPr/>
        <p:nvPr/>
      </p:nvGrpSpPr>
      <p:grpSpPr>
        <a:xfrm>
          <a:off x="0" y="0"/>
          <a:ext cx="0" cy="0"/>
          <a:chOff x="0" y="0"/>
          <a:chExt cx="0" cy="0"/>
        </a:xfrm>
      </p:grpSpPr>
      <p:sp>
        <p:nvSpPr>
          <p:cNvPr id="79" name="Google Shape;79;p1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9"/>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82" name="Google Shape;82;p19"/>
          <p:cNvSpPr/>
          <p:nvPr/>
        </p:nvSpPr>
        <p:spPr>
          <a:xfrm>
            <a:off x="867750" y="393425"/>
            <a:ext cx="8067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ull background image">
  <p:cSld name="BLANK_1_1">
    <p:spTree>
      <p:nvGrpSpPr>
        <p:cNvPr id="1" name="Shape 83"/>
        <p:cNvGrpSpPr/>
        <p:nvPr/>
      </p:nvGrpSpPr>
      <p:grpSpPr>
        <a:xfrm>
          <a:off x="0" y="0"/>
          <a:ext cx="0" cy="0"/>
          <a:chOff x="0" y="0"/>
          <a:chExt cx="0" cy="0"/>
        </a:xfrm>
      </p:grpSpPr>
      <p:sp>
        <p:nvSpPr>
          <p:cNvPr id="84" name="Google Shape;84;p20"/>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0"/>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0"/>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p10"/>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0"/>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0"/>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8" name="Google Shape;18;p10"/>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0"/>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sp>
        <p:nvSpPr>
          <p:cNvPr id="21" name="Google Shape;21;p11"/>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1"/>
          <p:cNvSpPr/>
          <p:nvPr/>
        </p:nvSpPr>
        <p:spPr>
          <a:xfrm>
            <a:off x="2241225" y="1770000"/>
            <a:ext cx="6509100" cy="16035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1"/>
          <p:cNvSpPr txBox="1">
            <a:spLocks noGrp="1"/>
          </p:cNvSpPr>
          <p:nvPr>
            <p:ph type="ctrTitle"/>
          </p:nvPr>
        </p:nvSpPr>
        <p:spPr>
          <a:xfrm>
            <a:off x="2935400" y="1846200"/>
            <a:ext cx="5814900" cy="91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4" name="Google Shape;24;p11"/>
          <p:cNvSpPr txBox="1">
            <a:spLocks noGrp="1"/>
          </p:cNvSpPr>
          <p:nvPr>
            <p:ph type="subTitle" idx="1"/>
          </p:nvPr>
        </p:nvSpPr>
        <p:spPr>
          <a:xfrm>
            <a:off x="2935400" y="2604625"/>
            <a:ext cx="5814900" cy="45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5"/>
        <p:cNvGrpSpPr/>
        <p:nvPr/>
      </p:nvGrpSpPr>
      <p:grpSpPr>
        <a:xfrm>
          <a:off x="0" y="0"/>
          <a:ext cx="0" cy="0"/>
          <a:chOff x="0" y="0"/>
          <a:chExt cx="0" cy="0"/>
        </a:xfrm>
      </p:grpSpPr>
      <p:sp>
        <p:nvSpPr>
          <p:cNvPr id="26" name="Google Shape;26;p12"/>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2"/>
          <p:cNvSpPr/>
          <p:nvPr/>
        </p:nvSpPr>
        <p:spPr>
          <a:xfrm>
            <a:off x="2645075" y="393425"/>
            <a:ext cx="8067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2"/>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2"/>
          <p:cNvSpPr txBox="1">
            <a:spLocks noGrp="1"/>
          </p:cNvSpPr>
          <p:nvPr>
            <p:ph type="body" idx="1"/>
          </p:nvPr>
        </p:nvSpPr>
        <p:spPr>
          <a:xfrm>
            <a:off x="3731575" y="393525"/>
            <a:ext cx="4713000" cy="4356000"/>
          </a:xfrm>
          <a:prstGeom prst="rect">
            <a:avLst/>
          </a:prstGeom>
          <a:noFill/>
          <a:ln>
            <a:noFill/>
          </a:ln>
        </p:spPr>
        <p:txBody>
          <a:bodyPr spcFirstLastPara="1" wrap="square" lIns="91425" tIns="91425" rIns="91425" bIns="91425" anchor="t" anchorCtr="0">
            <a:noAutofit/>
          </a:bodyPr>
          <a:lstStyle>
            <a:lvl1pPr marL="457200" lvl="0" indent="-457200" algn="l">
              <a:lnSpc>
                <a:spcPct val="100000"/>
              </a:lnSpc>
              <a:spcBef>
                <a:spcPts val="600"/>
              </a:spcBef>
              <a:spcAft>
                <a:spcPts val="0"/>
              </a:spcAft>
              <a:buSzPts val="3600"/>
              <a:buChar char="▪"/>
              <a:defRPr sz="3600" b="1"/>
            </a:lvl1pPr>
            <a:lvl2pPr marL="914400" lvl="1" indent="-457200" algn="l">
              <a:lnSpc>
                <a:spcPct val="100000"/>
              </a:lnSpc>
              <a:spcBef>
                <a:spcPts val="0"/>
              </a:spcBef>
              <a:spcAft>
                <a:spcPts val="0"/>
              </a:spcAft>
              <a:buSzPts val="3600"/>
              <a:buChar char="▫"/>
              <a:defRPr sz="3600" b="1"/>
            </a:lvl2pPr>
            <a:lvl3pPr marL="1371600" lvl="2" indent="-457200" algn="l">
              <a:lnSpc>
                <a:spcPct val="100000"/>
              </a:lnSpc>
              <a:spcBef>
                <a:spcPts val="0"/>
              </a:spcBef>
              <a:spcAft>
                <a:spcPts val="0"/>
              </a:spcAft>
              <a:buSzPts val="3600"/>
              <a:buChar char="▫"/>
              <a:defRPr sz="3600" b="1"/>
            </a:lvl3pPr>
            <a:lvl4pPr marL="1828800" lvl="3" indent="-457200" algn="l">
              <a:lnSpc>
                <a:spcPct val="100000"/>
              </a:lnSpc>
              <a:spcBef>
                <a:spcPts val="0"/>
              </a:spcBef>
              <a:spcAft>
                <a:spcPts val="0"/>
              </a:spcAft>
              <a:buSzPts val="3600"/>
              <a:buChar char="▫"/>
              <a:defRPr sz="3600" b="1"/>
            </a:lvl4pPr>
            <a:lvl5pPr marL="2286000" lvl="4" indent="-457200" algn="l">
              <a:lnSpc>
                <a:spcPct val="100000"/>
              </a:lnSpc>
              <a:spcBef>
                <a:spcPts val="0"/>
              </a:spcBef>
              <a:spcAft>
                <a:spcPts val="0"/>
              </a:spcAft>
              <a:buSzPts val="3600"/>
              <a:buChar char="○"/>
              <a:defRPr sz="3600" b="1"/>
            </a:lvl5pPr>
            <a:lvl6pPr marL="2743200" lvl="5" indent="-457200" algn="l">
              <a:lnSpc>
                <a:spcPct val="100000"/>
              </a:lnSpc>
              <a:spcBef>
                <a:spcPts val="0"/>
              </a:spcBef>
              <a:spcAft>
                <a:spcPts val="0"/>
              </a:spcAft>
              <a:buSzPts val="3600"/>
              <a:buChar char="■"/>
              <a:defRPr sz="3600" b="1"/>
            </a:lvl6pPr>
            <a:lvl7pPr marL="3200400" lvl="6" indent="-457200" algn="l">
              <a:lnSpc>
                <a:spcPct val="100000"/>
              </a:lnSpc>
              <a:spcBef>
                <a:spcPts val="0"/>
              </a:spcBef>
              <a:spcAft>
                <a:spcPts val="0"/>
              </a:spcAft>
              <a:buSzPts val="3600"/>
              <a:buChar char="●"/>
              <a:defRPr sz="3600" b="1"/>
            </a:lvl7pPr>
            <a:lvl8pPr marL="3657600" lvl="7" indent="-457200" algn="l">
              <a:lnSpc>
                <a:spcPct val="100000"/>
              </a:lnSpc>
              <a:spcBef>
                <a:spcPts val="0"/>
              </a:spcBef>
              <a:spcAft>
                <a:spcPts val="0"/>
              </a:spcAft>
              <a:buSzPts val="3600"/>
              <a:buChar char="○"/>
              <a:defRPr sz="3600" b="1"/>
            </a:lvl8pPr>
            <a:lvl9pPr marL="4114800" lvl="8" indent="-457200" algn="l">
              <a:lnSpc>
                <a:spcPct val="100000"/>
              </a:lnSpc>
              <a:spcBef>
                <a:spcPts val="0"/>
              </a:spcBef>
              <a:spcAft>
                <a:spcPts val="0"/>
              </a:spcAft>
              <a:buSzPts val="3600"/>
              <a:buChar char="■"/>
              <a:defRPr sz="3600" b="1"/>
            </a:lvl9pPr>
          </a:lstStyle>
          <a:p>
            <a:endParaRPr/>
          </a:p>
        </p:txBody>
      </p:sp>
      <p:sp>
        <p:nvSpPr>
          <p:cNvPr id="30" name="Google Shape;30;p12"/>
          <p:cNvSpPr txBox="1"/>
          <p:nvPr/>
        </p:nvSpPr>
        <p:spPr>
          <a:xfrm>
            <a:off x="2654717" y="337850"/>
            <a:ext cx="78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1" i="0" u="none" strike="noStrike" cap="none">
                <a:solidFill>
                  <a:srgbClr val="FFFFFF"/>
                </a:solidFill>
                <a:latin typeface="Arial"/>
                <a:ea typeface="Arial"/>
                <a:cs typeface="Arial"/>
                <a:sym typeface="Arial"/>
              </a:rPr>
              <a:t>“</a:t>
            </a:r>
            <a:endParaRPr sz="7200" b="1" i="0" u="none" strike="noStrike" cap="none">
              <a:solidFill>
                <a:srgbClr val="FFFFFF"/>
              </a:solidFill>
              <a:latin typeface="Arial"/>
              <a:ea typeface="Arial"/>
              <a:cs typeface="Arial"/>
              <a:sym typeface="Arial"/>
            </a:endParaRPr>
          </a:p>
        </p:txBody>
      </p:sp>
      <p:sp>
        <p:nvSpPr>
          <p:cNvPr id="31" name="Google Shape;31;p1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2"/>
        <p:cNvGrpSpPr/>
        <p:nvPr/>
      </p:nvGrpSpPr>
      <p:grpSpPr>
        <a:xfrm>
          <a:off x="0" y="0"/>
          <a:ext cx="0" cy="0"/>
          <a:chOff x="0" y="0"/>
          <a:chExt cx="0" cy="0"/>
        </a:xfrm>
      </p:grpSpPr>
      <p:sp>
        <p:nvSpPr>
          <p:cNvPr id="33" name="Google Shape;33;p13"/>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3"/>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3"/>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3"/>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37" name="Google Shape;37;p13"/>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algn="l">
              <a:lnSpc>
                <a:spcPct val="100000"/>
              </a:lnSpc>
              <a:spcBef>
                <a:spcPts val="600"/>
              </a:spcBef>
              <a:spcAft>
                <a:spcPts val="0"/>
              </a:spcAft>
              <a:buSzPts val="2600"/>
              <a:buChar char="▪"/>
              <a:defRPr/>
            </a:lvl1pPr>
            <a:lvl2pPr marL="914400" lvl="1" indent="-393700" algn="l">
              <a:lnSpc>
                <a:spcPct val="100000"/>
              </a:lnSpc>
              <a:spcBef>
                <a:spcPts val="0"/>
              </a:spcBef>
              <a:spcAft>
                <a:spcPts val="0"/>
              </a:spcAft>
              <a:buSzPts val="2600"/>
              <a:buChar char="▫"/>
              <a:defRPr/>
            </a:lvl2pPr>
            <a:lvl3pPr marL="1371600" lvl="2" indent="-393700" algn="l">
              <a:lnSpc>
                <a:spcPct val="100000"/>
              </a:lnSpc>
              <a:spcBef>
                <a:spcPts val="0"/>
              </a:spcBef>
              <a:spcAft>
                <a:spcPts val="0"/>
              </a:spcAft>
              <a:buSzPts val="2600"/>
              <a:buChar char="▫"/>
              <a:defRPr/>
            </a:lvl3pPr>
            <a:lvl4pPr marL="1828800" lvl="3" indent="-393700" algn="l">
              <a:lnSpc>
                <a:spcPct val="100000"/>
              </a:lnSpc>
              <a:spcBef>
                <a:spcPts val="0"/>
              </a:spcBef>
              <a:spcAft>
                <a:spcPts val="0"/>
              </a:spcAft>
              <a:buSzPts val="2600"/>
              <a:buChar char="▫"/>
              <a:defRPr/>
            </a:lvl4pPr>
            <a:lvl5pPr marL="2286000" lvl="4" indent="-393700" algn="l">
              <a:lnSpc>
                <a:spcPct val="100000"/>
              </a:lnSpc>
              <a:spcBef>
                <a:spcPts val="0"/>
              </a:spcBef>
              <a:spcAft>
                <a:spcPts val="0"/>
              </a:spcAft>
              <a:buSzPts val="2600"/>
              <a:buChar char="○"/>
              <a:defRPr/>
            </a:lvl5pPr>
            <a:lvl6pPr marL="2743200" lvl="5" indent="-393700" algn="l">
              <a:lnSpc>
                <a:spcPct val="100000"/>
              </a:lnSpc>
              <a:spcBef>
                <a:spcPts val="0"/>
              </a:spcBef>
              <a:spcAft>
                <a:spcPts val="0"/>
              </a:spcAft>
              <a:buSzPts val="2600"/>
              <a:buChar char="■"/>
              <a:defRPr/>
            </a:lvl6pPr>
            <a:lvl7pPr marL="3200400" lvl="6" indent="-393700" algn="l">
              <a:lnSpc>
                <a:spcPct val="100000"/>
              </a:lnSpc>
              <a:spcBef>
                <a:spcPts val="0"/>
              </a:spcBef>
              <a:spcAft>
                <a:spcPts val="0"/>
              </a:spcAft>
              <a:buSzPts val="2600"/>
              <a:buChar char="●"/>
              <a:defRPr/>
            </a:lvl7pPr>
            <a:lvl8pPr marL="3657600" lvl="7" indent="-393700" algn="l">
              <a:lnSpc>
                <a:spcPct val="100000"/>
              </a:lnSpc>
              <a:spcBef>
                <a:spcPts val="0"/>
              </a:spcBef>
              <a:spcAft>
                <a:spcPts val="0"/>
              </a:spcAft>
              <a:buSzPts val="2600"/>
              <a:buChar char="○"/>
              <a:defRPr/>
            </a:lvl8pPr>
            <a:lvl9pPr marL="4114800" lvl="8" indent="-393700" algn="l">
              <a:lnSpc>
                <a:spcPct val="100000"/>
              </a:lnSpc>
              <a:spcBef>
                <a:spcPts val="0"/>
              </a:spcBef>
              <a:spcAft>
                <a:spcPts val="0"/>
              </a:spcAft>
              <a:buSzPts val="2600"/>
              <a:buChar char="■"/>
              <a:defRPr/>
            </a:lvl9pPr>
          </a:lstStyle>
          <a:p>
            <a:endParaRPr/>
          </a:p>
        </p:txBody>
      </p:sp>
      <p:sp>
        <p:nvSpPr>
          <p:cNvPr id="38" name="Google Shape;38;p13"/>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39" name="Google Shape;39;p13"/>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half slide">
  <p:cSld name="TITLE_AND_BODY_1">
    <p:spTree>
      <p:nvGrpSpPr>
        <p:cNvPr id="1" name="Shape 40"/>
        <p:cNvGrpSpPr/>
        <p:nvPr/>
      </p:nvGrpSpPr>
      <p:grpSpPr>
        <a:xfrm>
          <a:off x="0" y="0"/>
          <a:ext cx="0" cy="0"/>
          <a:chOff x="0" y="0"/>
          <a:chExt cx="0" cy="0"/>
        </a:xfrm>
      </p:grpSpPr>
      <p:sp>
        <p:nvSpPr>
          <p:cNvPr id="41" name="Google Shape;41;p14"/>
          <p:cNvSpPr/>
          <p:nvPr/>
        </p:nvSpPr>
        <p:spPr>
          <a:xfrm>
            <a:off x="4572000" y="-75"/>
            <a:ext cx="45720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4"/>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
          <p:cNvSpPr/>
          <p:nvPr/>
        </p:nvSpPr>
        <p:spPr>
          <a:xfrm>
            <a:off x="4178396" y="393525"/>
            <a:ext cx="45720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4"/>
          <p:cNvSpPr txBox="1">
            <a:spLocks noGrp="1"/>
          </p:cNvSpPr>
          <p:nvPr>
            <p:ph type="title"/>
          </p:nvPr>
        </p:nvSpPr>
        <p:spPr>
          <a:xfrm>
            <a:off x="4483099" y="393475"/>
            <a:ext cx="34608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5" name="Google Shape;45;p14"/>
          <p:cNvSpPr txBox="1">
            <a:spLocks noGrp="1"/>
          </p:cNvSpPr>
          <p:nvPr>
            <p:ph type="body" idx="1"/>
          </p:nvPr>
        </p:nvSpPr>
        <p:spPr>
          <a:xfrm>
            <a:off x="4865550" y="1349150"/>
            <a:ext cx="3776400" cy="29385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600"/>
              </a:spcBef>
              <a:spcAft>
                <a:spcPts val="0"/>
              </a:spcAft>
              <a:buSzPts val="2200"/>
              <a:buChar char="▪"/>
              <a:defRPr sz="2200"/>
            </a:lvl1pPr>
            <a:lvl2pPr marL="914400" lvl="1" indent="-368300" algn="l">
              <a:lnSpc>
                <a:spcPct val="100000"/>
              </a:lnSpc>
              <a:spcBef>
                <a:spcPts val="0"/>
              </a:spcBef>
              <a:spcAft>
                <a:spcPts val="0"/>
              </a:spcAft>
              <a:buSzPts val="2200"/>
              <a:buChar char="▫"/>
              <a:defRPr sz="2200"/>
            </a:lvl2pPr>
            <a:lvl3pPr marL="1371600" lvl="2" indent="-368300" algn="l">
              <a:lnSpc>
                <a:spcPct val="100000"/>
              </a:lnSpc>
              <a:spcBef>
                <a:spcPts val="0"/>
              </a:spcBef>
              <a:spcAft>
                <a:spcPts val="0"/>
              </a:spcAft>
              <a:buSzPts val="2200"/>
              <a:buChar char="▫"/>
              <a:defRPr sz="2200"/>
            </a:lvl3pPr>
            <a:lvl4pPr marL="1828800" lvl="3" indent="-368300" algn="l">
              <a:lnSpc>
                <a:spcPct val="100000"/>
              </a:lnSpc>
              <a:spcBef>
                <a:spcPts val="0"/>
              </a:spcBef>
              <a:spcAft>
                <a:spcPts val="0"/>
              </a:spcAft>
              <a:buSzPts val="2200"/>
              <a:buChar char="▫"/>
              <a:defRPr sz="2200"/>
            </a:lvl4pPr>
            <a:lvl5pPr marL="2286000" lvl="4" indent="-368300" algn="l">
              <a:lnSpc>
                <a:spcPct val="100000"/>
              </a:lnSpc>
              <a:spcBef>
                <a:spcPts val="0"/>
              </a:spcBef>
              <a:spcAft>
                <a:spcPts val="0"/>
              </a:spcAft>
              <a:buSzPts val="2200"/>
              <a:buChar char="○"/>
              <a:defRPr sz="2200"/>
            </a:lvl5pPr>
            <a:lvl6pPr marL="2743200" lvl="5" indent="-368300" algn="l">
              <a:lnSpc>
                <a:spcPct val="100000"/>
              </a:lnSpc>
              <a:spcBef>
                <a:spcPts val="0"/>
              </a:spcBef>
              <a:spcAft>
                <a:spcPts val="0"/>
              </a:spcAft>
              <a:buSzPts val="2200"/>
              <a:buChar char="■"/>
              <a:defRPr sz="2200"/>
            </a:lvl6pPr>
            <a:lvl7pPr marL="3200400" lvl="6" indent="-368300" algn="l">
              <a:lnSpc>
                <a:spcPct val="100000"/>
              </a:lnSpc>
              <a:spcBef>
                <a:spcPts val="0"/>
              </a:spcBef>
              <a:spcAft>
                <a:spcPts val="0"/>
              </a:spcAft>
              <a:buSzPts val="2200"/>
              <a:buChar char="●"/>
              <a:defRPr sz="2200"/>
            </a:lvl7pPr>
            <a:lvl8pPr marL="3657600" lvl="7" indent="-368300" algn="l">
              <a:lnSpc>
                <a:spcPct val="100000"/>
              </a:lnSpc>
              <a:spcBef>
                <a:spcPts val="0"/>
              </a:spcBef>
              <a:spcAft>
                <a:spcPts val="0"/>
              </a:spcAft>
              <a:buSzPts val="2200"/>
              <a:buChar char="○"/>
              <a:defRPr sz="2200"/>
            </a:lvl8pPr>
            <a:lvl9pPr marL="4114800" lvl="8" indent="-368300" algn="l">
              <a:lnSpc>
                <a:spcPct val="100000"/>
              </a:lnSpc>
              <a:spcBef>
                <a:spcPts val="0"/>
              </a:spcBef>
              <a:spcAft>
                <a:spcPts val="0"/>
              </a:spcAft>
              <a:buSzPts val="2200"/>
              <a:buChar char="■"/>
              <a:defRPr sz="2200"/>
            </a:lvl9pPr>
          </a:lstStyle>
          <a:p>
            <a:endParaRPr/>
          </a:p>
        </p:txBody>
      </p:sp>
      <p:sp>
        <p:nvSpPr>
          <p:cNvPr id="46" name="Google Shape;46;p14"/>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47" name="Google Shape;47;p14"/>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8"/>
        <p:cNvGrpSpPr/>
        <p:nvPr/>
      </p:nvGrpSpPr>
      <p:grpSpPr>
        <a:xfrm>
          <a:off x="0" y="0"/>
          <a:ext cx="0" cy="0"/>
          <a:chOff x="0" y="0"/>
          <a:chExt cx="0" cy="0"/>
        </a:xfrm>
      </p:grpSpPr>
      <p:sp>
        <p:nvSpPr>
          <p:cNvPr id="49" name="Google Shape;49;p1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5"/>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5"/>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53" name="Google Shape;53;p15"/>
          <p:cNvSpPr txBox="1">
            <a:spLocks noGrp="1"/>
          </p:cNvSpPr>
          <p:nvPr>
            <p:ph type="body" idx="1"/>
          </p:nvPr>
        </p:nvSpPr>
        <p:spPr>
          <a:xfrm>
            <a:off x="1576275" y="1367175"/>
            <a:ext cx="3482400" cy="33825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600"/>
              </a:spcBef>
              <a:spcAft>
                <a:spcPts val="0"/>
              </a:spcAft>
              <a:buSzPts val="2200"/>
              <a:buChar char="▪"/>
              <a:defRPr sz="2200"/>
            </a:lvl1pPr>
            <a:lvl2pPr marL="914400" lvl="1" indent="-368300" algn="l">
              <a:lnSpc>
                <a:spcPct val="100000"/>
              </a:lnSpc>
              <a:spcBef>
                <a:spcPts val="0"/>
              </a:spcBef>
              <a:spcAft>
                <a:spcPts val="0"/>
              </a:spcAft>
              <a:buSzPts val="2200"/>
              <a:buChar char="▫"/>
              <a:defRPr sz="2200"/>
            </a:lvl2pPr>
            <a:lvl3pPr marL="1371600" lvl="2" indent="-368300" algn="l">
              <a:lnSpc>
                <a:spcPct val="100000"/>
              </a:lnSpc>
              <a:spcBef>
                <a:spcPts val="0"/>
              </a:spcBef>
              <a:spcAft>
                <a:spcPts val="0"/>
              </a:spcAft>
              <a:buSzPts val="2200"/>
              <a:buChar char="▫"/>
              <a:defRPr sz="2200"/>
            </a:lvl3pPr>
            <a:lvl4pPr marL="1828800" lvl="3" indent="-368300" algn="l">
              <a:lnSpc>
                <a:spcPct val="100000"/>
              </a:lnSpc>
              <a:spcBef>
                <a:spcPts val="0"/>
              </a:spcBef>
              <a:spcAft>
                <a:spcPts val="0"/>
              </a:spcAft>
              <a:buSzPts val="2200"/>
              <a:buChar char="▫"/>
              <a:defRPr sz="2200"/>
            </a:lvl4pPr>
            <a:lvl5pPr marL="2286000" lvl="4" indent="-368300" algn="l">
              <a:lnSpc>
                <a:spcPct val="100000"/>
              </a:lnSpc>
              <a:spcBef>
                <a:spcPts val="0"/>
              </a:spcBef>
              <a:spcAft>
                <a:spcPts val="0"/>
              </a:spcAft>
              <a:buSzPts val="2200"/>
              <a:buChar char="○"/>
              <a:defRPr sz="2200"/>
            </a:lvl5pPr>
            <a:lvl6pPr marL="2743200" lvl="5" indent="-368300" algn="l">
              <a:lnSpc>
                <a:spcPct val="100000"/>
              </a:lnSpc>
              <a:spcBef>
                <a:spcPts val="0"/>
              </a:spcBef>
              <a:spcAft>
                <a:spcPts val="0"/>
              </a:spcAft>
              <a:buSzPts val="2200"/>
              <a:buChar char="■"/>
              <a:defRPr sz="2200"/>
            </a:lvl6pPr>
            <a:lvl7pPr marL="3200400" lvl="6" indent="-368300" algn="l">
              <a:lnSpc>
                <a:spcPct val="100000"/>
              </a:lnSpc>
              <a:spcBef>
                <a:spcPts val="0"/>
              </a:spcBef>
              <a:spcAft>
                <a:spcPts val="0"/>
              </a:spcAft>
              <a:buSzPts val="2200"/>
              <a:buChar char="●"/>
              <a:defRPr sz="2200"/>
            </a:lvl7pPr>
            <a:lvl8pPr marL="3657600" lvl="7" indent="-368300" algn="l">
              <a:lnSpc>
                <a:spcPct val="100000"/>
              </a:lnSpc>
              <a:spcBef>
                <a:spcPts val="0"/>
              </a:spcBef>
              <a:spcAft>
                <a:spcPts val="0"/>
              </a:spcAft>
              <a:buSzPts val="2200"/>
              <a:buChar char="○"/>
              <a:defRPr sz="2200"/>
            </a:lvl8pPr>
            <a:lvl9pPr marL="4114800" lvl="8" indent="-368300" algn="l">
              <a:lnSpc>
                <a:spcPct val="100000"/>
              </a:lnSpc>
              <a:spcBef>
                <a:spcPts val="0"/>
              </a:spcBef>
              <a:spcAft>
                <a:spcPts val="0"/>
              </a:spcAft>
              <a:buSzPts val="2200"/>
              <a:buChar char="■"/>
              <a:defRPr sz="2200"/>
            </a:lvl9pPr>
          </a:lstStyle>
          <a:p>
            <a:endParaRPr/>
          </a:p>
        </p:txBody>
      </p:sp>
      <p:sp>
        <p:nvSpPr>
          <p:cNvPr id="54" name="Google Shape;54;p15"/>
          <p:cNvSpPr txBox="1">
            <a:spLocks noGrp="1"/>
          </p:cNvSpPr>
          <p:nvPr>
            <p:ph type="body" idx="2"/>
          </p:nvPr>
        </p:nvSpPr>
        <p:spPr>
          <a:xfrm>
            <a:off x="5268071" y="1367175"/>
            <a:ext cx="3482400" cy="33825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600"/>
              </a:spcBef>
              <a:spcAft>
                <a:spcPts val="0"/>
              </a:spcAft>
              <a:buSzPts val="2200"/>
              <a:buChar char="▪"/>
              <a:defRPr sz="2200"/>
            </a:lvl1pPr>
            <a:lvl2pPr marL="914400" lvl="1" indent="-368300" algn="l">
              <a:lnSpc>
                <a:spcPct val="100000"/>
              </a:lnSpc>
              <a:spcBef>
                <a:spcPts val="0"/>
              </a:spcBef>
              <a:spcAft>
                <a:spcPts val="0"/>
              </a:spcAft>
              <a:buSzPts val="2200"/>
              <a:buChar char="▫"/>
              <a:defRPr sz="2200"/>
            </a:lvl2pPr>
            <a:lvl3pPr marL="1371600" lvl="2" indent="-368300" algn="l">
              <a:lnSpc>
                <a:spcPct val="100000"/>
              </a:lnSpc>
              <a:spcBef>
                <a:spcPts val="0"/>
              </a:spcBef>
              <a:spcAft>
                <a:spcPts val="0"/>
              </a:spcAft>
              <a:buSzPts val="2200"/>
              <a:buChar char="▫"/>
              <a:defRPr sz="2200"/>
            </a:lvl3pPr>
            <a:lvl4pPr marL="1828800" lvl="3" indent="-368300" algn="l">
              <a:lnSpc>
                <a:spcPct val="100000"/>
              </a:lnSpc>
              <a:spcBef>
                <a:spcPts val="0"/>
              </a:spcBef>
              <a:spcAft>
                <a:spcPts val="0"/>
              </a:spcAft>
              <a:buSzPts val="2200"/>
              <a:buChar char="▫"/>
              <a:defRPr sz="2200"/>
            </a:lvl4pPr>
            <a:lvl5pPr marL="2286000" lvl="4" indent="-368300" algn="l">
              <a:lnSpc>
                <a:spcPct val="100000"/>
              </a:lnSpc>
              <a:spcBef>
                <a:spcPts val="0"/>
              </a:spcBef>
              <a:spcAft>
                <a:spcPts val="0"/>
              </a:spcAft>
              <a:buSzPts val="2200"/>
              <a:buChar char="○"/>
              <a:defRPr sz="2200"/>
            </a:lvl5pPr>
            <a:lvl6pPr marL="2743200" lvl="5" indent="-368300" algn="l">
              <a:lnSpc>
                <a:spcPct val="100000"/>
              </a:lnSpc>
              <a:spcBef>
                <a:spcPts val="0"/>
              </a:spcBef>
              <a:spcAft>
                <a:spcPts val="0"/>
              </a:spcAft>
              <a:buSzPts val="2200"/>
              <a:buChar char="■"/>
              <a:defRPr sz="2200"/>
            </a:lvl6pPr>
            <a:lvl7pPr marL="3200400" lvl="6" indent="-368300" algn="l">
              <a:lnSpc>
                <a:spcPct val="100000"/>
              </a:lnSpc>
              <a:spcBef>
                <a:spcPts val="0"/>
              </a:spcBef>
              <a:spcAft>
                <a:spcPts val="0"/>
              </a:spcAft>
              <a:buSzPts val="2200"/>
              <a:buChar char="●"/>
              <a:defRPr sz="2200"/>
            </a:lvl7pPr>
            <a:lvl8pPr marL="3657600" lvl="7" indent="-368300" algn="l">
              <a:lnSpc>
                <a:spcPct val="100000"/>
              </a:lnSpc>
              <a:spcBef>
                <a:spcPts val="0"/>
              </a:spcBef>
              <a:spcAft>
                <a:spcPts val="0"/>
              </a:spcAft>
              <a:buSzPts val="2200"/>
              <a:buChar char="○"/>
              <a:defRPr sz="2200"/>
            </a:lvl8pPr>
            <a:lvl9pPr marL="4114800" lvl="8" indent="-368300" algn="l">
              <a:lnSpc>
                <a:spcPct val="100000"/>
              </a:lnSpc>
              <a:spcBef>
                <a:spcPts val="0"/>
              </a:spcBef>
              <a:spcAft>
                <a:spcPts val="0"/>
              </a:spcAft>
              <a:buSzPts val="2200"/>
              <a:buChar char="■"/>
              <a:defRPr sz="2200"/>
            </a:lvl9pPr>
          </a:lstStyle>
          <a:p>
            <a:endParaRPr/>
          </a:p>
        </p:txBody>
      </p:sp>
      <p:sp>
        <p:nvSpPr>
          <p:cNvPr id="55" name="Google Shape;55;p15"/>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15"/>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7"/>
        <p:cNvGrpSpPr/>
        <p:nvPr/>
      </p:nvGrpSpPr>
      <p:grpSpPr>
        <a:xfrm>
          <a:off x="0" y="0"/>
          <a:ext cx="0" cy="0"/>
          <a:chOff x="0" y="0"/>
          <a:chExt cx="0" cy="0"/>
        </a:xfrm>
      </p:grpSpPr>
      <p:sp>
        <p:nvSpPr>
          <p:cNvPr id="58" name="Google Shape;58;p16"/>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6"/>
          <p:cNvSpPr/>
          <p:nvPr/>
        </p:nvSpPr>
        <p:spPr>
          <a:xfrm>
            <a:off x="8750300" y="4356125"/>
            <a:ext cx="393600" cy="3936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6"/>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6"/>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62" name="Google Shape;62;p16"/>
          <p:cNvSpPr txBox="1">
            <a:spLocks noGrp="1"/>
          </p:cNvSpPr>
          <p:nvPr>
            <p:ph type="body" idx="1"/>
          </p:nvPr>
        </p:nvSpPr>
        <p:spPr>
          <a:xfrm>
            <a:off x="1560175" y="1375225"/>
            <a:ext cx="2317500" cy="3374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63" name="Google Shape;63;p16"/>
          <p:cNvSpPr txBox="1">
            <a:spLocks noGrp="1"/>
          </p:cNvSpPr>
          <p:nvPr>
            <p:ph type="body" idx="2"/>
          </p:nvPr>
        </p:nvSpPr>
        <p:spPr>
          <a:xfrm>
            <a:off x="3996525" y="1375225"/>
            <a:ext cx="2317500" cy="3374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64" name="Google Shape;64;p16"/>
          <p:cNvSpPr txBox="1">
            <a:spLocks noGrp="1"/>
          </p:cNvSpPr>
          <p:nvPr>
            <p:ph type="body" idx="3"/>
          </p:nvPr>
        </p:nvSpPr>
        <p:spPr>
          <a:xfrm>
            <a:off x="6432874" y="1375225"/>
            <a:ext cx="2317500" cy="3374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65" name="Google Shape;65;p16"/>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16"/>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7"/>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7"/>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7"/>
          <p:cNvSpPr/>
          <p:nvPr/>
        </p:nvSpPr>
        <p:spPr>
          <a:xfrm>
            <a:off x="877500" y="4356125"/>
            <a:ext cx="7479300" cy="3936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7"/>
          <p:cNvSpPr txBox="1">
            <a:spLocks noGrp="1"/>
          </p:cNvSpPr>
          <p:nvPr>
            <p:ph type="body" idx="1"/>
          </p:nvPr>
        </p:nvSpPr>
        <p:spPr>
          <a:xfrm>
            <a:off x="1182200" y="4356200"/>
            <a:ext cx="7174500" cy="393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FFFFFF"/>
              </a:buClr>
              <a:buSzPts val="1600"/>
              <a:buNone/>
              <a:defRPr sz="1600">
                <a:solidFill>
                  <a:srgbClr val="FFFFFF"/>
                </a:solidFill>
              </a:defRPr>
            </a:lvl1pPr>
          </a:lstStyle>
          <a:p>
            <a:endParaRPr/>
          </a:p>
        </p:txBody>
      </p:sp>
      <p:sp>
        <p:nvSpPr>
          <p:cNvPr id="72" name="Google Shape;72;p17"/>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
        <p:nvSpPr>
          <p:cNvPr id="73" name="Google Shape;73;p17"/>
          <p:cNvSpPr/>
          <p:nvPr/>
        </p:nvSpPr>
        <p:spPr>
          <a:xfrm>
            <a:off x="7963200" y="4356125"/>
            <a:ext cx="393600" cy="3936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1pPr>
            <a:lvl2pPr marR="0" lvl="1"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2pPr>
            <a:lvl3pPr marR="0" lvl="2"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3pPr>
            <a:lvl4pPr marR="0" lvl="3"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4pPr>
            <a:lvl5pPr marR="0" lvl="4"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5pPr>
            <a:lvl6pPr marR="0" lvl="5"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6pPr>
            <a:lvl7pPr marR="0" lvl="6"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7pPr>
            <a:lvl8pPr marR="0" lvl="7"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8pPr>
            <a:lvl9pPr marR="0" lvl="8"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9pPr>
          </a:lstStyle>
          <a:p>
            <a:endParaRPr/>
          </a:p>
        </p:txBody>
      </p:sp>
      <p:sp>
        <p:nvSpPr>
          <p:cNvPr id="7" name="Google Shape;7;p8"/>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endParaRPr/>
          </a:p>
        </p:txBody>
      </p:sp>
      <p:sp>
        <p:nvSpPr>
          <p:cNvPr id="8" name="Google Shape;8;p8"/>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ensortower.com/blog/dating-apps-2022/" TargetMode="External"/><Relationship Id="rId2" Type="http://schemas.openxmlformats.org/officeDocument/2006/relationships/hyperlink" Target="https://healthyframework.com/dating/review/bumble/"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2710225" y="1310850"/>
            <a:ext cx="5476800" cy="252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sz="3600">
                <a:latin typeface="Arial"/>
              </a:rPr>
              <a:t>Applying Text Analytics in Dating App Reviews</a:t>
            </a:r>
          </a:p>
          <a:p>
            <a:pPr marL="0" lvl="0" indent="0" algn="l" rtl="0">
              <a:lnSpc>
                <a:spcPct val="100000"/>
              </a:lnSpc>
              <a:spcBef>
                <a:spcPts val="0"/>
              </a:spcBef>
              <a:spcAft>
                <a:spcPts val="0"/>
              </a:spcAft>
              <a:buSzPts val="4800"/>
              <a:buNone/>
            </a:pPr>
            <a:endParaRPr lang="en-US" sz="3600">
              <a:latin typeface="Arial"/>
            </a:endParaRPr>
          </a:p>
          <a:p>
            <a:r>
              <a:rPr lang="en-US" sz="1800">
                <a:latin typeface="Arial"/>
              </a:rPr>
              <a:t>Yufeng Xie, </a:t>
            </a:r>
            <a:r>
              <a:rPr lang="en-US" sz="1800" err="1">
                <a:latin typeface="Arial"/>
              </a:rPr>
              <a:t>Zongqian</a:t>
            </a:r>
            <a:r>
              <a:rPr lang="en-US" sz="1800">
                <a:latin typeface="Arial"/>
              </a:rPr>
              <a:t> Wu, </a:t>
            </a:r>
            <a:r>
              <a:rPr lang="en-US" sz="1800" err="1">
                <a:latin typeface="Arial"/>
              </a:rPr>
              <a:t>Shuran</a:t>
            </a:r>
            <a:r>
              <a:rPr lang="en-US" sz="1800">
                <a:latin typeface="Arial"/>
              </a:rPr>
              <a:t> Fu, </a:t>
            </a:r>
          </a:p>
          <a:p>
            <a:pPr marL="0" lvl="0" indent="0" algn="l" rtl="0">
              <a:lnSpc>
                <a:spcPct val="100000"/>
              </a:lnSpc>
              <a:spcBef>
                <a:spcPts val="0"/>
              </a:spcBef>
              <a:spcAft>
                <a:spcPts val="0"/>
              </a:spcAft>
              <a:buSzPts val="4800"/>
              <a:buNone/>
            </a:pPr>
            <a:r>
              <a:rPr lang="en-US" sz="1800" err="1">
                <a:latin typeface="Arial"/>
              </a:rPr>
              <a:t>Xiaomeng</a:t>
            </a:r>
            <a:r>
              <a:rPr lang="en-US" sz="1800">
                <a:latin typeface="Arial"/>
              </a:rPr>
              <a:t> (Laura) Yu, Xinyi (Pansy) Zhang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750400" y="4356004"/>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10</a:t>
            </a:fld>
            <a:endParaRPr/>
          </a:p>
        </p:txBody>
      </p:sp>
      <p:sp>
        <p:nvSpPr>
          <p:cNvPr id="106" name="Google Shape;106;p2"/>
          <p:cNvSpPr txBox="1">
            <a:spLocks noGrp="1"/>
          </p:cNvSpPr>
          <p:nvPr>
            <p:ph type="title"/>
          </p:nvPr>
        </p:nvSpPr>
        <p:spPr>
          <a:xfrm>
            <a:off x="1202250" y="3651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latin typeface="Arial" panose="020B0604020202020204" pitchFamily="34" charset="0"/>
                <a:cs typeface="Arial" panose="020B0604020202020204" pitchFamily="34" charset="0"/>
              </a:rPr>
              <a:t>Filtering Data</a:t>
            </a:r>
          </a:p>
        </p:txBody>
      </p:sp>
      <p:sp>
        <p:nvSpPr>
          <p:cNvPr id="4" name="TextBox 3">
            <a:extLst>
              <a:ext uri="{FF2B5EF4-FFF2-40B4-BE49-F238E27FC236}">
                <a16:creationId xmlns:a16="http://schemas.microsoft.com/office/drawing/2014/main" id="{46FCB25F-7A86-9B4B-9EEC-12BF165ED53B}"/>
              </a:ext>
            </a:extLst>
          </p:cNvPr>
          <p:cNvSpPr txBox="1"/>
          <p:nvPr/>
        </p:nvSpPr>
        <p:spPr>
          <a:xfrm>
            <a:off x="1725673" y="1615670"/>
            <a:ext cx="5740602" cy="2308324"/>
          </a:xfrm>
          <a:prstGeom prst="rect">
            <a:avLst/>
          </a:prstGeom>
          <a:noFill/>
        </p:spPr>
        <p:txBody>
          <a:bodyPr wrap="square" lIns="91440" tIns="45720" rIns="91440" bIns="45720" rtlCol="0" anchor="t">
            <a:spAutoFit/>
          </a:bodyPr>
          <a:lstStyle/>
          <a:p>
            <a:pPr marL="285750" indent="-285750">
              <a:lnSpc>
                <a:spcPct val="200000"/>
              </a:lnSpc>
              <a:buFont typeface="Arial" panose="020B0604020202020204" pitchFamily="34" charset="0"/>
              <a:buChar char="•"/>
            </a:pPr>
            <a:r>
              <a:rPr lang="en-US" sz="1600">
                <a:latin typeface="Arial" panose="020B0604020202020204" pitchFamily="34" charset="0"/>
                <a:cs typeface="Arial" panose="020B0604020202020204" pitchFamily="34" charset="0"/>
              </a:rPr>
              <a:t>We did language detection for all the data and kept those reviews which are written in </a:t>
            </a:r>
            <a:r>
              <a:rPr lang="en-US" sz="1600" b="1">
                <a:latin typeface="Arial" panose="020B0604020202020204" pitchFamily="34" charset="0"/>
                <a:cs typeface="Arial" panose="020B0604020202020204" pitchFamily="34" charset="0"/>
              </a:rPr>
              <a:t>English</a:t>
            </a:r>
          </a:p>
          <a:p>
            <a:pPr marL="285750" indent="-285750">
              <a:lnSpc>
                <a:spcPct val="200000"/>
              </a:lnSpc>
              <a:buFont typeface="Arial" panose="020B0604020202020204" pitchFamily="34" charset="0"/>
              <a:buChar char="•"/>
            </a:pPr>
            <a:r>
              <a:rPr lang="en-US" sz="1600">
                <a:latin typeface="Arial" panose="020B0604020202020204" pitchFamily="34" charset="0"/>
                <a:cs typeface="Arial" panose="020B0604020202020204" pitchFamily="34" charset="0"/>
              </a:rPr>
              <a:t>Because our target App is </a:t>
            </a:r>
            <a:r>
              <a:rPr lang="en-US" sz="1600" b="1">
                <a:latin typeface="Arial" panose="020B0604020202020204" pitchFamily="34" charset="0"/>
                <a:cs typeface="Arial" panose="020B0604020202020204" pitchFamily="34" charset="0"/>
              </a:rPr>
              <a:t>Bumble</a:t>
            </a:r>
            <a:r>
              <a:rPr lang="en-US" sz="1600">
                <a:latin typeface="Arial" panose="020B0604020202020204" pitchFamily="34" charset="0"/>
                <a:cs typeface="Arial" panose="020B0604020202020204" pitchFamily="34" charset="0"/>
              </a:rPr>
              <a:t>, we filtered out the reviews for the other two Apps</a:t>
            </a:r>
          </a:p>
          <a:p>
            <a:pPr marL="285750" indent="-285750">
              <a:buFont typeface="Arial" panose="020B0604020202020204" pitchFamily="34" charset="0"/>
              <a:buChar char="•"/>
            </a:pPr>
            <a:endParaRPr 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0116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750400" y="4352116"/>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11</a:t>
            </a:fld>
            <a:endParaRPr/>
          </a:p>
        </p:txBody>
      </p:sp>
      <p:sp>
        <p:nvSpPr>
          <p:cNvPr id="106" name="Google Shape;106;p2"/>
          <p:cNvSpPr txBox="1">
            <a:spLocks noGrp="1"/>
          </p:cNvSpPr>
          <p:nvPr>
            <p:ph type="title"/>
          </p:nvPr>
        </p:nvSpPr>
        <p:spPr>
          <a:xfrm>
            <a:off x="1202250" y="3651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latin typeface="Arial" panose="020B0604020202020204" pitchFamily="34" charset="0"/>
                <a:cs typeface="Arial" panose="020B0604020202020204" pitchFamily="34" charset="0"/>
              </a:rPr>
              <a:t>EDA: # </a:t>
            </a:r>
            <a:r>
              <a:rPr lang="en-US" err="1">
                <a:latin typeface="Arial" panose="020B0604020202020204" pitchFamily="34" charset="0"/>
                <a:cs typeface="Arial" panose="020B0604020202020204" pitchFamily="34" charset="0"/>
              </a:rPr>
              <a:t>ThumbsUp</a:t>
            </a:r>
            <a:r>
              <a:rPr lang="en-US">
                <a:latin typeface="Arial" panose="020B0604020202020204" pitchFamily="34" charset="0"/>
                <a:cs typeface="Arial" panose="020B0604020202020204" pitchFamily="34" charset="0"/>
              </a:rPr>
              <a:t> &amp; </a:t>
            </a:r>
            <a:r>
              <a:rPr lang="en-US" altLang="zh-CN">
                <a:latin typeface="Arial" panose="020B0604020202020204" pitchFamily="34" charset="0"/>
                <a:cs typeface="Arial" panose="020B0604020202020204" pitchFamily="34" charset="0"/>
              </a:rPr>
              <a:t>Rating</a:t>
            </a: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6FCB25F-7A86-9B4B-9EEC-12BF165ED53B}"/>
              </a:ext>
            </a:extLst>
          </p:cNvPr>
          <p:cNvSpPr txBox="1"/>
          <p:nvPr/>
        </p:nvSpPr>
        <p:spPr>
          <a:xfrm>
            <a:off x="1628137" y="3390314"/>
            <a:ext cx="3451142" cy="1923604"/>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a:latin typeface="+mn-lt"/>
              </a:rPr>
              <a:t>62% of the reviews did not get any thumb up</a:t>
            </a:r>
          </a:p>
          <a:p>
            <a:pPr marL="285750" indent="-285750">
              <a:lnSpc>
                <a:spcPct val="150000"/>
              </a:lnSpc>
              <a:buFont typeface="Arial" panose="020B0604020202020204" pitchFamily="34" charset="0"/>
              <a:buChar char="•"/>
            </a:pPr>
            <a:r>
              <a:rPr lang="en-US">
                <a:latin typeface="+mn-lt"/>
              </a:rPr>
              <a:t>The maximum number of thumbs up of a single review is 1276</a:t>
            </a:r>
          </a:p>
          <a:p>
            <a:pPr marL="285750" indent="-285750">
              <a:lnSpc>
                <a:spcPct val="150000"/>
              </a:lnSpc>
              <a:buFont typeface="Arial" panose="020B0604020202020204" pitchFamily="34" charset="0"/>
              <a:buChar char="•"/>
            </a:pPr>
            <a:endParaRPr lang="en-US">
              <a:latin typeface="+mn-lt"/>
            </a:endParaRPr>
          </a:p>
          <a:p>
            <a:pPr marL="285750" indent="-285750">
              <a:buFont typeface="Arial" panose="020B0604020202020204" pitchFamily="34" charset="0"/>
              <a:buChar char="•"/>
            </a:pPr>
            <a:endParaRPr lang="en-US">
              <a:latin typeface="+mn-lt"/>
            </a:endParaRPr>
          </a:p>
        </p:txBody>
      </p:sp>
      <p:sp>
        <p:nvSpPr>
          <p:cNvPr id="10" name="TextBox 9">
            <a:extLst>
              <a:ext uri="{FF2B5EF4-FFF2-40B4-BE49-F238E27FC236}">
                <a16:creationId xmlns:a16="http://schemas.microsoft.com/office/drawing/2014/main" id="{9577BC81-0C00-D00D-79DE-84E445FE99B4}"/>
              </a:ext>
            </a:extLst>
          </p:cNvPr>
          <p:cNvSpPr txBox="1"/>
          <p:nvPr/>
        </p:nvSpPr>
        <p:spPr>
          <a:xfrm>
            <a:off x="1344099" y="4881890"/>
            <a:ext cx="5073889" cy="230832"/>
          </a:xfrm>
          <a:prstGeom prst="rect">
            <a:avLst/>
          </a:prstGeom>
          <a:noFill/>
        </p:spPr>
        <p:txBody>
          <a:bodyPr wrap="square" rtlCol="0">
            <a:spAutoFit/>
          </a:bodyPr>
          <a:lstStyle/>
          <a:p>
            <a:r>
              <a:rPr lang="en-US" sz="900" b="1">
                <a:latin typeface="Arial" panose="020B0604020202020204" pitchFamily="34" charset="0"/>
                <a:cs typeface="Arial" panose="020B0604020202020204" pitchFamily="34" charset="0"/>
              </a:rPr>
              <a:t>Note</a:t>
            </a:r>
            <a:r>
              <a:rPr lang="en-US" sz="900">
                <a:latin typeface="Arial" panose="020B0604020202020204" pitchFamily="34" charset="0"/>
                <a:cs typeface="Arial" panose="020B0604020202020204" pitchFamily="34" charset="0"/>
              </a:rPr>
              <a:t>: The EDA result is only from the data after filtering </a:t>
            </a:r>
          </a:p>
        </p:txBody>
      </p:sp>
      <p:pic>
        <p:nvPicPr>
          <p:cNvPr id="9" name="Picture 8">
            <a:extLst>
              <a:ext uri="{FF2B5EF4-FFF2-40B4-BE49-F238E27FC236}">
                <a16:creationId xmlns:a16="http://schemas.microsoft.com/office/drawing/2014/main" id="{69FA91A7-7AFF-1336-FD86-FB9A04E80E10}"/>
              </a:ext>
            </a:extLst>
          </p:cNvPr>
          <p:cNvPicPr>
            <a:picLocks noChangeAspect="1"/>
          </p:cNvPicPr>
          <p:nvPr/>
        </p:nvPicPr>
        <p:blipFill>
          <a:blip r:embed="rId3"/>
          <a:stretch>
            <a:fillRect/>
          </a:stretch>
        </p:blipFill>
        <p:spPr>
          <a:xfrm>
            <a:off x="2031767" y="1555179"/>
            <a:ext cx="2643882" cy="1882086"/>
          </a:xfrm>
          <a:prstGeom prst="rect">
            <a:avLst/>
          </a:prstGeom>
          <a:ln w="15875">
            <a:solidFill>
              <a:srgbClr val="FFB000"/>
            </a:solidFill>
          </a:ln>
        </p:spPr>
      </p:pic>
      <p:pic>
        <p:nvPicPr>
          <p:cNvPr id="7" name="Picture 6">
            <a:extLst>
              <a:ext uri="{FF2B5EF4-FFF2-40B4-BE49-F238E27FC236}">
                <a16:creationId xmlns:a16="http://schemas.microsoft.com/office/drawing/2014/main" id="{50D17B2C-0AAF-BC87-FCD2-3A832A0C322A}"/>
              </a:ext>
            </a:extLst>
          </p:cNvPr>
          <p:cNvPicPr>
            <a:picLocks noChangeAspect="1"/>
          </p:cNvPicPr>
          <p:nvPr/>
        </p:nvPicPr>
        <p:blipFill>
          <a:blip r:embed="rId4"/>
          <a:stretch>
            <a:fillRect/>
          </a:stretch>
        </p:blipFill>
        <p:spPr>
          <a:xfrm>
            <a:off x="5243472" y="1569247"/>
            <a:ext cx="2987048" cy="1865630"/>
          </a:xfrm>
          <a:prstGeom prst="rect">
            <a:avLst/>
          </a:prstGeom>
          <a:ln w="15875">
            <a:solidFill>
              <a:srgbClr val="FFB000"/>
            </a:solidFill>
          </a:ln>
        </p:spPr>
      </p:pic>
      <p:sp>
        <p:nvSpPr>
          <p:cNvPr id="8" name="TextBox 7">
            <a:extLst>
              <a:ext uri="{FF2B5EF4-FFF2-40B4-BE49-F238E27FC236}">
                <a16:creationId xmlns:a16="http://schemas.microsoft.com/office/drawing/2014/main" id="{BB74E292-83DB-3731-DFA6-5345439FF225}"/>
              </a:ext>
            </a:extLst>
          </p:cNvPr>
          <p:cNvSpPr txBox="1"/>
          <p:nvPr/>
        </p:nvSpPr>
        <p:spPr>
          <a:xfrm>
            <a:off x="4984337" y="3390314"/>
            <a:ext cx="3505319" cy="1923604"/>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a:latin typeface="+mn-lt"/>
              </a:rPr>
              <a:t>Most people scored 1 point for those dating app </a:t>
            </a:r>
          </a:p>
          <a:p>
            <a:pPr marL="285750" indent="-285750">
              <a:lnSpc>
                <a:spcPct val="150000"/>
              </a:lnSpc>
              <a:buFont typeface="Arial" panose="020B0604020202020204" pitchFamily="34" charset="0"/>
              <a:buChar char="•"/>
            </a:pPr>
            <a:r>
              <a:rPr lang="en-US" altLang="zh-CN">
                <a:latin typeface="+mn-lt"/>
              </a:rPr>
              <a:t>There is a polarization</a:t>
            </a:r>
            <a:r>
              <a:rPr lang="en-US">
                <a:latin typeface="+mn-lt"/>
              </a:rPr>
              <a:t> of scoring. Over 65% of users scored 1 or 5 point</a:t>
            </a:r>
          </a:p>
          <a:p>
            <a:pPr marL="285750" indent="-285750">
              <a:lnSpc>
                <a:spcPct val="150000"/>
              </a:lnSpc>
              <a:buFont typeface="Arial" panose="020B0604020202020204" pitchFamily="34" charset="0"/>
              <a:buChar char="•"/>
            </a:pPr>
            <a:endParaRPr lang="en-US">
              <a:latin typeface="+mn-lt"/>
            </a:endParaRPr>
          </a:p>
          <a:p>
            <a:pPr marL="285750" indent="-285750">
              <a:buFont typeface="Arial" panose="020B0604020202020204" pitchFamily="34" charset="0"/>
              <a:buChar char="•"/>
            </a:pPr>
            <a:endParaRPr lang="en-US">
              <a:latin typeface="+mn-lt"/>
            </a:endParaRPr>
          </a:p>
        </p:txBody>
      </p:sp>
      <p:sp>
        <p:nvSpPr>
          <p:cNvPr id="2" name="TextBox 1">
            <a:extLst>
              <a:ext uri="{FF2B5EF4-FFF2-40B4-BE49-F238E27FC236}">
                <a16:creationId xmlns:a16="http://schemas.microsoft.com/office/drawing/2014/main" id="{607EB4C3-355C-662C-71EE-0EE8451178A3}"/>
              </a:ext>
            </a:extLst>
          </p:cNvPr>
          <p:cNvSpPr txBox="1"/>
          <p:nvPr/>
        </p:nvSpPr>
        <p:spPr>
          <a:xfrm>
            <a:off x="2436794" y="1247402"/>
            <a:ext cx="1581076" cy="307777"/>
          </a:xfrm>
          <a:prstGeom prst="rect">
            <a:avLst/>
          </a:prstGeom>
          <a:noFill/>
        </p:spPr>
        <p:txBody>
          <a:bodyPr wrap="square" rtlCol="0">
            <a:spAutoFit/>
          </a:bodyPr>
          <a:lstStyle/>
          <a:p>
            <a:pPr algn="ctr"/>
            <a:r>
              <a:rPr lang="en-US">
                <a:latin typeface="+mj-lt"/>
              </a:rPr>
              <a:t># </a:t>
            </a:r>
            <a:r>
              <a:rPr lang="en-US" err="1">
                <a:latin typeface="+mj-lt"/>
              </a:rPr>
              <a:t>ThumbsUp</a:t>
            </a:r>
            <a:endParaRPr lang="en-US">
              <a:latin typeface="+mj-lt"/>
            </a:endParaRPr>
          </a:p>
        </p:txBody>
      </p:sp>
      <p:sp>
        <p:nvSpPr>
          <p:cNvPr id="11" name="TextBox 10">
            <a:extLst>
              <a:ext uri="{FF2B5EF4-FFF2-40B4-BE49-F238E27FC236}">
                <a16:creationId xmlns:a16="http://schemas.microsoft.com/office/drawing/2014/main" id="{9602B277-3DF4-809C-E013-BA7F26978DB9}"/>
              </a:ext>
            </a:extLst>
          </p:cNvPr>
          <p:cNvSpPr txBox="1"/>
          <p:nvPr/>
        </p:nvSpPr>
        <p:spPr>
          <a:xfrm>
            <a:off x="5946458" y="1231971"/>
            <a:ext cx="1581076" cy="307777"/>
          </a:xfrm>
          <a:prstGeom prst="rect">
            <a:avLst/>
          </a:prstGeom>
          <a:noFill/>
        </p:spPr>
        <p:txBody>
          <a:bodyPr wrap="square" rtlCol="0">
            <a:spAutoFit/>
          </a:bodyPr>
          <a:lstStyle/>
          <a:p>
            <a:pPr algn="ctr"/>
            <a:r>
              <a:rPr lang="en-US">
                <a:latin typeface="+mj-lt"/>
              </a:rPr>
              <a:t>Rating</a:t>
            </a:r>
          </a:p>
        </p:txBody>
      </p:sp>
    </p:spTree>
    <p:extLst>
      <p:ext uri="{BB962C8B-B14F-4D97-AF65-F5344CB8AC3E}">
        <p14:creationId xmlns:p14="http://schemas.microsoft.com/office/powerpoint/2010/main" val="3128549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3DAB-AFF9-C159-7E53-2D42ADE81F56}"/>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Text Preprocessing</a:t>
            </a:r>
            <a:endParaRPr lang="en-US"/>
          </a:p>
        </p:txBody>
      </p:sp>
      <p:sp>
        <p:nvSpPr>
          <p:cNvPr id="3" name="Slide Number Placeholder 2">
            <a:extLst>
              <a:ext uri="{FF2B5EF4-FFF2-40B4-BE49-F238E27FC236}">
                <a16:creationId xmlns:a16="http://schemas.microsoft.com/office/drawing/2014/main" id="{3548FFEF-AEB4-1928-F6DD-A49EAF4C4F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grpSp>
        <p:nvGrpSpPr>
          <p:cNvPr id="4" name="组合 2">
            <a:extLst>
              <a:ext uri="{FF2B5EF4-FFF2-40B4-BE49-F238E27FC236}">
                <a16:creationId xmlns:a16="http://schemas.microsoft.com/office/drawing/2014/main" id="{B0650AD5-C789-0126-0994-F449FCF481CC}"/>
              </a:ext>
            </a:extLst>
          </p:cNvPr>
          <p:cNvGrpSpPr/>
          <p:nvPr/>
        </p:nvGrpSpPr>
        <p:grpSpPr>
          <a:xfrm>
            <a:off x="1336517" y="2027087"/>
            <a:ext cx="7749718" cy="1958997"/>
            <a:chOff x="658258" y="3006252"/>
            <a:chExt cx="11508270" cy="3132673"/>
          </a:xfrm>
        </p:grpSpPr>
        <p:sp>
          <p:nvSpPr>
            <p:cNvPr id="6" name="ïṩ1ídê">
              <a:extLst>
                <a:ext uri="{FF2B5EF4-FFF2-40B4-BE49-F238E27FC236}">
                  <a16:creationId xmlns:a16="http://schemas.microsoft.com/office/drawing/2014/main" id="{42FB2D29-2FE5-4837-DC84-63C699B0945D}"/>
                </a:ext>
              </a:extLst>
            </p:cNvPr>
            <p:cNvSpPr txBox="1"/>
            <p:nvPr/>
          </p:nvSpPr>
          <p:spPr>
            <a:xfrm>
              <a:off x="658258" y="3299510"/>
              <a:ext cx="585418" cy="836692"/>
            </a:xfrm>
            <a:prstGeom prst="rect">
              <a:avLst/>
            </a:prstGeom>
            <a:noFill/>
          </p:spPr>
          <p:txBody>
            <a:bodyPr wrap="square" lIns="91440" tIns="45720" rIns="91440" bIns="45720" anchor="t">
              <a:spAutoFit/>
            </a:bodyPr>
            <a:lstStyle>
              <a:defPPr>
                <a:defRPr lang="zh-CN"/>
              </a:defPPr>
              <a:lvl1pPr marR="0" lvl="0" indent="0" defTabSz="913765" fontAlgn="auto">
                <a:lnSpc>
                  <a:spcPct val="100000"/>
                </a:lnSpc>
                <a:spcBef>
                  <a:spcPts val="0"/>
                </a:spcBef>
                <a:spcAft>
                  <a:spcPts val="0"/>
                </a:spcAft>
                <a:buClrTx/>
                <a:buSzPct val="25000"/>
                <a:buFontTx/>
                <a:buNone/>
                <a:defRPr kumimoji="0" sz="2800" b="1" i="0" u="none" strike="noStrike" cap="none" spc="0" normalizeH="0" baseline="0">
                  <a:ln>
                    <a:noFill/>
                  </a:ln>
                  <a:solidFill>
                    <a:schemeClr val="accent1"/>
                  </a:solidFill>
                  <a:effectLst/>
                  <a:uLnTx/>
                  <a:uFillTx/>
                </a:defRPr>
              </a:lvl1pPr>
            </a:lstStyle>
            <a:p>
              <a:r>
                <a:rPr lang="en-GB"/>
                <a:t>1</a:t>
              </a:r>
            </a:p>
          </p:txBody>
        </p:sp>
        <p:sp>
          <p:nvSpPr>
            <p:cNvPr id="7" name="íślïde">
              <a:extLst>
                <a:ext uri="{FF2B5EF4-FFF2-40B4-BE49-F238E27FC236}">
                  <a16:creationId xmlns:a16="http://schemas.microsoft.com/office/drawing/2014/main" id="{633C7C50-2BE4-69DE-34C8-CF2A1F230387}"/>
                </a:ext>
              </a:extLst>
            </p:cNvPr>
            <p:cNvSpPr txBox="1"/>
            <p:nvPr/>
          </p:nvSpPr>
          <p:spPr>
            <a:xfrm>
              <a:off x="1113810" y="3006252"/>
              <a:ext cx="3141682" cy="1117332"/>
            </a:xfrm>
            <a:prstGeom prst="rect">
              <a:avLst/>
            </a:prstGeom>
            <a:noFill/>
          </p:spPr>
          <p:txBody>
            <a:bodyPr wrap="square" rtlCol="0">
              <a:spAutoFit/>
            </a:bodyPr>
            <a:lstStyle/>
            <a:p>
              <a:pPr>
                <a:lnSpc>
                  <a:spcPct val="150000"/>
                </a:lnSpc>
              </a:pPr>
              <a:r>
                <a:rPr lang="en-US" b="1">
                  <a:latin typeface="Arial" panose="020B0604020202020204" pitchFamily="34" charset="0"/>
                  <a:cs typeface="Arial" panose="020B0604020202020204" pitchFamily="34" charset="0"/>
                </a:rPr>
                <a:t>Remove hashtags, emoji, URL, </a:t>
              </a:r>
              <a:r>
                <a:rPr lang="en-US" b="1" err="1">
                  <a:latin typeface="Arial" panose="020B0604020202020204" pitchFamily="34" charset="0"/>
                  <a:cs typeface="Arial" panose="020B0604020202020204" pitchFamily="34" charset="0"/>
                </a:rPr>
                <a:t>etc</a:t>
              </a:r>
              <a:endParaRPr lang="en-US" b="1">
                <a:latin typeface="Arial" panose="020B0604020202020204" pitchFamily="34" charset="0"/>
                <a:cs typeface="Arial" panose="020B0604020202020204" pitchFamily="34" charset="0"/>
              </a:endParaRPr>
            </a:p>
          </p:txBody>
        </p:sp>
        <p:cxnSp>
          <p:nvCxnSpPr>
            <p:cNvPr id="8" name="íṥlîďè">
              <a:extLst>
                <a:ext uri="{FF2B5EF4-FFF2-40B4-BE49-F238E27FC236}">
                  <a16:creationId xmlns:a16="http://schemas.microsoft.com/office/drawing/2014/main" id="{B893EBAE-C513-0D74-4FDF-AADBEB096D12}"/>
                </a:ext>
              </a:extLst>
            </p:cNvPr>
            <p:cNvCxnSpPr>
              <a:cxnSpLocks/>
            </p:cNvCxnSpPr>
            <p:nvPr/>
          </p:nvCxnSpPr>
          <p:spPr>
            <a:xfrm>
              <a:off x="871158" y="4310310"/>
              <a:ext cx="10647742" cy="0"/>
            </a:xfrm>
            <a:prstGeom prst="line">
              <a:avLst/>
            </a:prstGeom>
            <a:ln>
              <a:solidFill>
                <a:schemeClr val="tx1">
                  <a:lumMod val="95000"/>
                  <a:lumOff val="5000"/>
                  <a:alpha val="20000"/>
                </a:schemeClr>
              </a:solidFill>
            </a:ln>
          </p:spPr>
          <p:style>
            <a:lnRef idx="1">
              <a:schemeClr val="accent1"/>
            </a:lnRef>
            <a:fillRef idx="0">
              <a:schemeClr val="accent1"/>
            </a:fillRef>
            <a:effectRef idx="0">
              <a:schemeClr val="accent1"/>
            </a:effectRef>
            <a:fontRef idx="minor">
              <a:schemeClr val="tx1"/>
            </a:fontRef>
          </p:style>
        </p:cxnSp>
        <p:sp>
          <p:nvSpPr>
            <p:cNvPr id="10" name="îšliḋe">
              <a:extLst>
                <a:ext uri="{FF2B5EF4-FFF2-40B4-BE49-F238E27FC236}">
                  <a16:creationId xmlns:a16="http://schemas.microsoft.com/office/drawing/2014/main" id="{570646A2-F5B5-A6DE-DDAF-E6BD5683C682}"/>
                </a:ext>
              </a:extLst>
            </p:cNvPr>
            <p:cNvSpPr txBox="1"/>
            <p:nvPr/>
          </p:nvSpPr>
          <p:spPr>
            <a:xfrm>
              <a:off x="3351593" y="4569556"/>
              <a:ext cx="585418" cy="836692"/>
            </a:xfrm>
            <a:prstGeom prst="rect">
              <a:avLst/>
            </a:prstGeom>
            <a:noFill/>
          </p:spPr>
          <p:txBody>
            <a:bodyPr wrap="square" lIns="91440" tIns="45720" rIns="91440" bIns="45720" anchor="t">
              <a:spAutoFit/>
            </a:bodyPr>
            <a:lstStyle>
              <a:defPPr>
                <a:defRPr lang="zh-CN"/>
              </a:defPPr>
              <a:lvl1pPr marR="0" lvl="0" indent="0" defTabSz="913765" fontAlgn="auto">
                <a:lnSpc>
                  <a:spcPct val="100000"/>
                </a:lnSpc>
                <a:spcBef>
                  <a:spcPts val="0"/>
                </a:spcBef>
                <a:spcAft>
                  <a:spcPts val="0"/>
                </a:spcAft>
                <a:buClrTx/>
                <a:buSzPct val="25000"/>
                <a:buFontTx/>
                <a:buNone/>
                <a:defRPr kumimoji="0" sz="2800" b="1" i="0" u="none" strike="noStrike" cap="none" spc="0" normalizeH="0" baseline="0">
                  <a:ln>
                    <a:noFill/>
                  </a:ln>
                  <a:solidFill>
                    <a:schemeClr val="accent1"/>
                  </a:solidFill>
                  <a:effectLst/>
                  <a:uLnTx/>
                  <a:uFillTx/>
                </a:defRPr>
              </a:lvl1pPr>
            </a:lstStyle>
            <a:p>
              <a:r>
                <a:rPr lang="en-GB">
                  <a:solidFill>
                    <a:srgbClr val="FFB000"/>
                  </a:solidFill>
                </a:rPr>
                <a:t>2</a:t>
              </a:r>
            </a:p>
          </p:txBody>
        </p:sp>
        <p:sp>
          <p:nvSpPr>
            <p:cNvPr id="11" name="ïṧḻîďé">
              <a:extLst>
                <a:ext uri="{FF2B5EF4-FFF2-40B4-BE49-F238E27FC236}">
                  <a16:creationId xmlns:a16="http://schemas.microsoft.com/office/drawing/2014/main" id="{0593B142-9AEE-9437-A935-3AF732D22C4A}"/>
                </a:ext>
              </a:extLst>
            </p:cNvPr>
            <p:cNvSpPr txBox="1"/>
            <p:nvPr/>
          </p:nvSpPr>
          <p:spPr>
            <a:xfrm>
              <a:off x="3863365" y="4544179"/>
              <a:ext cx="2785354" cy="406351"/>
            </a:xfrm>
            <a:prstGeom prst="rect">
              <a:avLst/>
            </a:prstGeom>
            <a:noFill/>
          </p:spPr>
          <p:txBody>
            <a:bodyPr wrap="square" rtlCol="0">
              <a:spAutoFit/>
            </a:bodyPr>
            <a:lstStyle>
              <a:defPPr marR="0" lvl="0" algn="l" rtl="0">
                <a:lnSpc>
                  <a:spcPct val="100000"/>
                </a:lnSpc>
                <a:spcBef>
                  <a:spcPts val="0"/>
                </a:spcBef>
                <a:spcAft>
                  <a:spcPts val="0"/>
                </a:spcAft>
              </a:defPPr>
              <a:lvl1pPr>
                <a:lnSpc>
                  <a:spcPct val="150000"/>
                </a:lnSpc>
                <a:defRPr b="1">
                  <a:latin typeface="Arial" panose="020B0604020202020204" pitchFamily="34" charset="0"/>
                  <a:cs typeface="Arial" panose="020B0604020202020204" pitchFamily="34" charset="0"/>
                </a:defRPr>
              </a:lvl1pPr>
            </a:lstStyle>
            <a:p>
              <a:r>
                <a:rPr lang="en-US"/>
                <a:t>Lowercase all the character</a:t>
              </a:r>
            </a:p>
          </p:txBody>
        </p:sp>
        <p:sp>
          <p:nvSpPr>
            <p:cNvPr id="13" name="ïṩ1íďê">
              <a:extLst>
                <a:ext uri="{FF2B5EF4-FFF2-40B4-BE49-F238E27FC236}">
                  <a16:creationId xmlns:a16="http://schemas.microsoft.com/office/drawing/2014/main" id="{52EFFBD2-A5C0-FEA2-39B8-F71E39FC0018}"/>
                </a:ext>
              </a:extLst>
            </p:cNvPr>
            <p:cNvSpPr txBox="1"/>
            <p:nvPr/>
          </p:nvSpPr>
          <p:spPr>
            <a:xfrm>
              <a:off x="6080802" y="3318353"/>
              <a:ext cx="585418" cy="836692"/>
            </a:xfrm>
            <a:prstGeom prst="rect">
              <a:avLst/>
            </a:prstGeom>
            <a:noFill/>
          </p:spPr>
          <p:txBody>
            <a:bodyPr wrap="square" lIns="91440" tIns="45720" rIns="91440" bIns="45720" anchor="t">
              <a:spAutoFit/>
            </a:bodyPr>
            <a:lstStyle>
              <a:defPPr>
                <a:defRPr lang="zh-CN"/>
              </a:defPPr>
              <a:lvl1pPr marR="0" lvl="0" indent="0" defTabSz="913765" fontAlgn="auto">
                <a:lnSpc>
                  <a:spcPct val="100000"/>
                </a:lnSpc>
                <a:spcBef>
                  <a:spcPts val="0"/>
                </a:spcBef>
                <a:spcAft>
                  <a:spcPts val="0"/>
                </a:spcAft>
                <a:buClrTx/>
                <a:buSzPct val="25000"/>
                <a:buFontTx/>
                <a:buNone/>
                <a:defRPr kumimoji="0" sz="2800" b="1" i="0" u="none" strike="noStrike" cap="none" spc="0" normalizeH="0" baseline="0">
                  <a:ln>
                    <a:noFill/>
                  </a:ln>
                  <a:solidFill>
                    <a:schemeClr val="accent1"/>
                  </a:solidFill>
                  <a:effectLst/>
                  <a:uLnTx/>
                  <a:uFillTx/>
                </a:defRPr>
              </a:lvl1pPr>
            </a:lstStyle>
            <a:p>
              <a:r>
                <a:rPr lang="en-GB">
                  <a:solidFill>
                    <a:srgbClr val="FFB000"/>
                  </a:solidFill>
                </a:rPr>
                <a:t>3</a:t>
              </a:r>
            </a:p>
          </p:txBody>
        </p:sp>
        <p:sp>
          <p:nvSpPr>
            <p:cNvPr id="14" name="ïSḷíḋé">
              <a:extLst>
                <a:ext uri="{FF2B5EF4-FFF2-40B4-BE49-F238E27FC236}">
                  <a16:creationId xmlns:a16="http://schemas.microsoft.com/office/drawing/2014/main" id="{DD3C1F9C-90B3-5800-9C94-0C60D97A7BF4}"/>
                </a:ext>
              </a:extLst>
            </p:cNvPr>
            <p:cNvSpPr txBox="1"/>
            <p:nvPr/>
          </p:nvSpPr>
          <p:spPr>
            <a:xfrm>
              <a:off x="6525825" y="3388600"/>
              <a:ext cx="2785354" cy="600551"/>
            </a:xfrm>
            <a:prstGeom prst="rect">
              <a:avLst/>
            </a:prstGeom>
            <a:noFill/>
          </p:spPr>
          <p:txBody>
            <a:bodyPr wrap="square" rtlCol="0">
              <a:spAutoFit/>
            </a:bodyPr>
            <a:lstStyle>
              <a:defPPr>
                <a:defRPr lang="zh-CN"/>
              </a:defPPr>
              <a:lvl1pPr>
                <a:lnSpc>
                  <a:spcPct val="150000"/>
                </a:lnSpc>
                <a:defRPr kumimoji="0" sz="1050" b="0" i="0" u="none" strike="noStrike" cap="none" spc="0" normalizeH="0" baseline="0">
                  <a:ln>
                    <a:noFill/>
                  </a:ln>
                  <a:solidFill>
                    <a:schemeClr val="tx1">
                      <a:alpha val="60000"/>
                    </a:schemeClr>
                  </a:solidFill>
                  <a:effectLst/>
                  <a:uLnTx/>
                  <a:uFillTx/>
                </a:defRPr>
              </a:lvl1pPr>
            </a:lstStyle>
            <a:p>
              <a:r>
                <a:rPr lang="en-US" sz="1400" b="1">
                  <a:solidFill>
                    <a:srgbClr val="000000"/>
                  </a:solidFill>
                  <a:latin typeface="Arial" panose="020B0604020202020204" pitchFamily="34" charset="0"/>
                  <a:cs typeface="Arial" panose="020B0604020202020204" pitchFamily="34" charset="0"/>
                </a:rPr>
                <a:t>Lemmatization</a:t>
              </a:r>
              <a:endParaRPr lang="en-US"/>
            </a:p>
          </p:txBody>
        </p:sp>
        <p:sp>
          <p:nvSpPr>
            <p:cNvPr id="16" name="î$1idè">
              <a:extLst>
                <a:ext uri="{FF2B5EF4-FFF2-40B4-BE49-F238E27FC236}">
                  <a16:creationId xmlns:a16="http://schemas.microsoft.com/office/drawing/2014/main" id="{851B23D5-E187-D480-0D7A-954D88A83961}"/>
                </a:ext>
              </a:extLst>
            </p:cNvPr>
            <p:cNvSpPr txBox="1"/>
            <p:nvPr/>
          </p:nvSpPr>
          <p:spPr>
            <a:xfrm>
              <a:off x="8883945" y="4569556"/>
              <a:ext cx="585418" cy="836692"/>
            </a:xfrm>
            <a:prstGeom prst="rect">
              <a:avLst/>
            </a:prstGeom>
            <a:noFill/>
          </p:spPr>
          <p:txBody>
            <a:bodyPr wrap="square" lIns="91440" tIns="45720" rIns="91440" bIns="45720" anchor="t">
              <a:spAutoFit/>
            </a:bodyPr>
            <a:lstStyle>
              <a:defPPr>
                <a:defRPr lang="zh-CN"/>
              </a:defPPr>
              <a:lvl1pPr marR="0" lvl="0" indent="0" defTabSz="913765" fontAlgn="auto">
                <a:lnSpc>
                  <a:spcPct val="100000"/>
                </a:lnSpc>
                <a:spcBef>
                  <a:spcPts val="0"/>
                </a:spcBef>
                <a:spcAft>
                  <a:spcPts val="0"/>
                </a:spcAft>
                <a:buClrTx/>
                <a:buSzPct val="25000"/>
                <a:buFontTx/>
                <a:buNone/>
                <a:defRPr kumimoji="0" sz="2800" b="1" i="0" u="none" strike="noStrike" cap="none" spc="0" normalizeH="0" baseline="0">
                  <a:ln>
                    <a:noFill/>
                  </a:ln>
                  <a:solidFill>
                    <a:schemeClr val="accent1"/>
                  </a:solidFill>
                  <a:effectLst/>
                  <a:uLnTx/>
                  <a:uFillTx/>
                </a:defRPr>
              </a:lvl1pPr>
            </a:lstStyle>
            <a:p>
              <a:r>
                <a:rPr lang="en-GB">
                  <a:solidFill>
                    <a:srgbClr val="FFB000"/>
                  </a:solidFill>
                </a:rPr>
                <a:t>4</a:t>
              </a:r>
            </a:p>
          </p:txBody>
        </p:sp>
        <p:sp>
          <p:nvSpPr>
            <p:cNvPr id="17" name="iṣļîḋê">
              <a:extLst>
                <a:ext uri="{FF2B5EF4-FFF2-40B4-BE49-F238E27FC236}">
                  <a16:creationId xmlns:a16="http://schemas.microsoft.com/office/drawing/2014/main" id="{DBA18E2D-8E3F-2259-30D5-86EB9BC9FC77}"/>
                </a:ext>
              </a:extLst>
            </p:cNvPr>
            <p:cNvSpPr txBox="1"/>
            <p:nvPr/>
          </p:nvSpPr>
          <p:spPr>
            <a:xfrm>
              <a:off x="9381174" y="4504812"/>
              <a:ext cx="2785354" cy="1634113"/>
            </a:xfrm>
            <a:prstGeom prst="rect">
              <a:avLst/>
            </a:prstGeom>
            <a:noFill/>
          </p:spPr>
          <p:txBody>
            <a:bodyPr wrap="square" rtlCol="0">
              <a:spAutoFit/>
            </a:bodyPr>
            <a:lstStyle>
              <a:defPPr>
                <a:defRPr lang="zh-CN"/>
              </a:defPPr>
              <a:lvl1pPr>
                <a:lnSpc>
                  <a:spcPct val="150000"/>
                </a:lnSpc>
                <a:defRPr kumimoji="0" sz="1050" b="0" i="0" u="none" strike="noStrike" cap="none" spc="0" normalizeH="0" baseline="0">
                  <a:ln>
                    <a:noFill/>
                  </a:ln>
                  <a:solidFill>
                    <a:schemeClr val="tx1">
                      <a:alpha val="60000"/>
                    </a:schemeClr>
                  </a:solidFill>
                  <a:effectLst/>
                  <a:uLnTx/>
                  <a:uFillTx/>
                </a:defRPr>
              </a:lvl1pPr>
            </a:lstStyle>
            <a:p>
              <a:r>
                <a:rPr lang="en-US" sz="1400" b="1">
                  <a:solidFill>
                    <a:srgbClr val="000000"/>
                  </a:solidFill>
                  <a:latin typeface="Arial" panose="020B0604020202020204" pitchFamily="34" charset="0"/>
                  <a:cs typeface="Arial" panose="020B0604020202020204" pitchFamily="34" charset="0"/>
                </a:rPr>
                <a:t>Use Regex to group some words with similar meanings</a:t>
              </a:r>
            </a:p>
          </p:txBody>
        </p:sp>
        <p:sp>
          <p:nvSpPr>
            <p:cNvPr id="18" name="işļiḋe">
              <a:extLst>
                <a:ext uri="{FF2B5EF4-FFF2-40B4-BE49-F238E27FC236}">
                  <a16:creationId xmlns:a16="http://schemas.microsoft.com/office/drawing/2014/main" id="{866CECE7-2817-B8B7-DFA1-DD9AE4281393}"/>
                </a:ext>
              </a:extLst>
            </p:cNvPr>
            <p:cNvSpPr/>
            <p:nvPr/>
          </p:nvSpPr>
          <p:spPr>
            <a:xfrm>
              <a:off x="872478" y="4231078"/>
              <a:ext cx="147734" cy="1477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î$ḻíḋe">
              <a:extLst>
                <a:ext uri="{FF2B5EF4-FFF2-40B4-BE49-F238E27FC236}">
                  <a16:creationId xmlns:a16="http://schemas.microsoft.com/office/drawing/2014/main" id="{3BF8A855-4B63-8446-2BB5-808D12A0FC2F}"/>
                </a:ext>
              </a:extLst>
            </p:cNvPr>
            <p:cNvSpPr/>
            <p:nvPr/>
          </p:nvSpPr>
          <p:spPr>
            <a:xfrm>
              <a:off x="3569168" y="4231078"/>
              <a:ext cx="147734" cy="147735"/>
            </a:xfrm>
            <a:prstGeom prst="ellipse">
              <a:avLst/>
            </a:prstGeom>
            <a:solidFill>
              <a:srgbClr val="FFB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B000"/>
                </a:solidFill>
              </a:endParaRPr>
            </a:p>
          </p:txBody>
        </p:sp>
        <p:sp>
          <p:nvSpPr>
            <p:cNvPr id="20" name="íṣļídè">
              <a:extLst>
                <a:ext uri="{FF2B5EF4-FFF2-40B4-BE49-F238E27FC236}">
                  <a16:creationId xmlns:a16="http://schemas.microsoft.com/office/drawing/2014/main" id="{C9C229EC-4CEE-D71F-220B-A3E881F18E46}"/>
                </a:ext>
              </a:extLst>
            </p:cNvPr>
            <p:cNvSpPr/>
            <p:nvPr/>
          </p:nvSpPr>
          <p:spPr>
            <a:xfrm>
              <a:off x="6277525" y="4231078"/>
              <a:ext cx="147734" cy="147734"/>
            </a:xfrm>
            <a:prstGeom prst="ellipse">
              <a:avLst/>
            </a:prstGeom>
            <a:solidFill>
              <a:srgbClr val="FFB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B000"/>
                </a:solidFill>
              </a:endParaRPr>
            </a:p>
          </p:txBody>
        </p:sp>
        <p:sp>
          <p:nvSpPr>
            <p:cNvPr id="21" name="ïş1iḑê">
              <a:extLst>
                <a:ext uri="{FF2B5EF4-FFF2-40B4-BE49-F238E27FC236}">
                  <a16:creationId xmlns:a16="http://schemas.microsoft.com/office/drawing/2014/main" id="{47E38DE6-CE12-8BF7-72A0-F12C782B073A}"/>
                </a:ext>
              </a:extLst>
            </p:cNvPr>
            <p:cNvSpPr/>
            <p:nvPr/>
          </p:nvSpPr>
          <p:spPr>
            <a:xfrm>
              <a:off x="9100833" y="4231078"/>
              <a:ext cx="147734" cy="147734"/>
            </a:xfrm>
            <a:prstGeom prst="ellipse">
              <a:avLst/>
            </a:prstGeom>
            <a:solidFill>
              <a:srgbClr val="FFB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B000"/>
                </a:solidFill>
              </a:endParaRPr>
            </a:p>
          </p:txBody>
        </p:sp>
      </p:grpSp>
    </p:spTree>
    <p:custDataLst>
      <p:tags r:id="rId1"/>
    </p:custDataLst>
    <p:extLst>
      <p:ext uri="{BB962C8B-B14F-4D97-AF65-F5344CB8AC3E}">
        <p14:creationId xmlns:p14="http://schemas.microsoft.com/office/powerpoint/2010/main" val="410273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935400" y="1953598"/>
            <a:ext cx="6476732" cy="910800"/>
          </a:xfrm>
          <a:prstGeom prst="rect">
            <a:avLst/>
          </a:prstGeom>
          <a:noFill/>
          <a:ln>
            <a:noFill/>
          </a:ln>
        </p:spPr>
        <p:txBody>
          <a:bodyPr spcFirstLastPara="1" wrap="square" lIns="91425" tIns="91425" rIns="91425" bIns="91425" anchor="b" anchorCtr="0">
            <a:noAutofit/>
          </a:bodyPr>
          <a:lstStyle/>
          <a:p>
            <a:r>
              <a:rPr lang="en-US" sz="3200">
                <a:latin typeface="Arial"/>
                <a:cs typeface="Arial"/>
              </a:rPr>
              <a:t>Regression: Ratings Model</a:t>
            </a:r>
            <a:endParaRPr lang="en-US"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9139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70FB6-4AE9-35DE-7B44-47DD981C2272}"/>
              </a:ext>
            </a:extLst>
          </p:cNvPr>
          <p:cNvSpPr>
            <a:spLocks noGrp="1"/>
          </p:cNvSpPr>
          <p:nvPr>
            <p:ph type="title"/>
          </p:nvPr>
        </p:nvSpPr>
        <p:spPr/>
        <p:txBody>
          <a:bodyPr/>
          <a:lstStyle/>
          <a:p>
            <a:r>
              <a:rPr lang="en-US">
                <a:latin typeface="Arial"/>
                <a:cs typeface="Arial"/>
              </a:rPr>
              <a:t>Regression: Ratings Models</a:t>
            </a:r>
          </a:p>
        </p:txBody>
      </p:sp>
      <p:sp>
        <p:nvSpPr>
          <p:cNvPr id="3" name="Slide Number Placeholder 2">
            <a:extLst>
              <a:ext uri="{FF2B5EF4-FFF2-40B4-BE49-F238E27FC236}">
                <a16:creationId xmlns:a16="http://schemas.microsoft.com/office/drawing/2014/main" id="{DFE12005-0679-C351-CC8D-C1CF631A509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14</a:t>
            </a:fld>
            <a:endParaRPr lang="en"/>
          </a:p>
        </p:txBody>
      </p:sp>
      <p:sp>
        <p:nvSpPr>
          <p:cNvPr id="5" name="Google Shape;138;p6">
            <a:extLst>
              <a:ext uri="{FF2B5EF4-FFF2-40B4-BE49-F238E27FC236}">
                <a16:creationId xmlns:a16="http://schemas.microsoft.com/office/drawing/2014/main" id="{67AC9F83-EF76-EF07-ACC6-A6B830F91357}"/>
              </a:ext>
            </a:extLst>
          </p:cNvPr>
          <p:cNvSpPr txBox="1"/>
          <p:nvPr/>
        </p:nvSpPr>
        <p:spPr>
          <a:xfrm>
            <a:off x="1317300" y="1239184"/>
            <a:ext cx="7433100" cy="3847177"/>
          </a:xfrm>
          <a:prstGeom prst="rect">
            <a:avLst/>
          </a:prstGeom>
          <a:noFill/>
          <a:ln>
            <a:noFill/>
          </a:ln>
        </p:spPr>
        <p:txBody>
          <a:bodyPr spcFirstLastPara="1" wrap="square" lIns="91425" tIns="91425" rIns="91425" bIns="91425" anchor="t" anchorCtr="0">
            <a:spAutoFit/>
          </a:bodyPr>
          <a:lstStyle/>
          <a:p>
            <a:pPr algn="just">
              <a:buSzPts val="1400"/>
            </a:pPr>
            <a:r>
              <a:rPr lang="en" b="1">
                <a:latin typeface="+mn-lt"/>
                <a:ea typeface="Barlow"/>
                <a:cs typeface="Barlow"/>
              </a:rPr>
              <a:t>Goal</a:t>
            </a:r>
            <a:r>
              <a:rPr lang="en">
                <a:latin typeface="+mn-lt"/>
                <a:ea typeface="Barlow"/>
                <a:cs typeface="Barlow"/>
              </a:rPr>
              <a:t>: </a:t>
            </a:r>
            <a:endParaRPr lang="en-US">
              <a:latin typeface="+mn-lt"/>
              <a:ea typeface="Barlow"/>
            </a:endParaRPr>
          </a:p>
          <a:p>
            <a:pPr algn="just">
              <a:buSzPts val="1400"/>
            </a:pPr>
            <a:endParaRPr lang="en">
              <a:latin typeface="+mn-lt"/>
              <a:ea typeface="Barlow"/>
              <a:cs typeface="Barlow"/>
            </a:endParaRPr>
          </a:p>
          <a:p>
            <a:pPr algn="just">
              <a:buSzPts val="1400"/>
            </a:pPr>
            <a:r>
              <a:rPr lang="en">
                <a:latin typeface="+mn-lt"/>
                <a:ea typeface="Barlow"/>
                <a:cs typeface="Barlow"/>
              </a:rPr>
              <a:t>Build a regression model to predict the reviewers' rating based on reviews they provide. We assume that the description and words they use have a relationship with the rating scores, and most people have similar grading rubrics.</a:t>
            </a:r>
            <a:endParaRPr lang="en">
              <a:latin typeface="+mn-lt"/>
              <a:ea typeface="Barlow"/>
            </a:endParaRPr>
          </a:p>
          <a:p>
            <a:pPr algn="just">
              <a:buSzPts val="1400"/>
            </a:pPr>
            <a:endParaRPr lang="en">
              <a:latin typeface="+mn-lt"/>
              <a:ea typeface="Barlow"/>
              <a:cs typeface="Barlow"/>
            </a:endParaRPr>
          </a:p>
          <a:p>
            <a:pPr algn="just">
              <a:buSzPts val="1400"/>
            </a:pPr>
            <a:r>
              <a:rPr lang="en" b="1">
                <a:latin typeface="+mn-lt"/>
                <a:ea typeface="Barlow"/>
                <a:cs typeface="Barlow"/>
              </a:rPr>
              <a:t>Business Use Case: </a:t>
            </a:r>
          </a:p>
          <a:p>
            <a:pPr algn="just">
              <a:buSzPts val="1400"/>
            </a:pPr>
            <a:endParaRPr lang="en" b="1">
              <a:latin typeface="+mn-lt"/>
              <a:ea typeface="Barlow"/>
              <a:cs typeface="Barlow"/>
            </a:endParaRPr>
          </a:p>
          <a:p>
            <a:pPr algn="just">
              <a:buSzPts val="1400"/>
            </a:pPr>
            <a:r>
              <a:rPr lang="en">
                <a:latin typeface="+mn-lt"/>
                <a:ea typeface="Barlow"/>
                <a:cs typeface="Barlow"/>
              </a:rPr>
              <a:t>This model will help to adjust rating scores for apps and correct errors caused by malicious scoring and mismatch between reviews and rating. For example, some users who have negative feelings about the app would incorrectly rate highest scores and this model can be used to find it. This model may also add reviews data to subsequent topic modeling model.</a:t>
            </a:r>
          </a:p>
          <a:p>
            <a:pPr>
              <a:buSzPts val="1400"/>
            </a:pPr>
            <a:endParaRPr lang="en">
              <a:latin typeface="+mn-lt"/>
              <a:ea typeface="Barlow"/>
              <a:cs typeface="Barlow"/>
            </a:endParaRPr>
          </a:p>
          <a:p>
            <a:pPr>
              <a:buSzPts val="1400"/>
            </a:pPr>
            <a:r>
              <a:rPr lang="en" b="1">
                <a:latin typeface="+mn-lt"/>
                <a:ea typeface="Barlow"/>
                <a:cs typeface="Barlow"/>
              </a:rPr>
              <a:t>Training Data:</a:t>
            </a:r>
          </a:p>
          <a:p>
            <a:pPr>
              <a:buSzPts val="1400"/>
            </a:pPr>
            <a:endParaRPr lang="en" b="1">
              <a:latin typeface="+mn-lt"/>
              <a:ea typeface="Barlow"/>
              <a:cs typeface="Barlow"/>
            </a:endParaRPr>
          </a:p>
          <a:p>
            <a:pPr>
              <a:buSzPts val="1400"/>
            </a:pPr>
            <a:r>
              <a:rPr lang="en">
                <a:latin typeface="+mn-lt"/>
                <a:ea typeface="Barlow"/>
                <a:cs typeface="Barlow"/>
              </a:rPr>
              <a:t>In the training dataset, we use rating scores as the dependent variables and reviews as the independent variables.</a:t>
            </a:r>
          </a:p>
        </p:txBody>
      </p:sp>
    </p:spTree>
    <p:extLst>
      <p:ext uri="{BB962C8B-B14F-4D97-AF65-F5344CB8AC3E}">
        <p14:creationId xmlns:p14="http://schemas.microsoft.com/office/powerpoint/2010/main" val="2112334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15AC-D5B2-7301-ADCE-3BC925C585D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Regression: Model Performance</a:t>
            </a:r>
            <a:endParaRPr lang="en-US" b="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5CCB443-2D76-B8DE-FC3A-68CA933045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15</a:t>
            </a:fld>
            <a:endParaRPr lang="en"/>
          </a:p>
        </p:txBody>
      </p:sp>
      <p:graphicFrame>
        <p:nvGraphicFramePr>
          <p:cNvPr id="5" name="Table 6">
            <a:extLst>
              <a:ext uri="{FF2B5EF4-FFF2-40B4-BE49-F238E27FC236}">
                <a16:creationId xmlns:a16="http://schemas.microsoft.com/office/drawing/2014/main" id="{4072AF30-1A05-8E92-6BFD-60F540FB2F24}"/>
              </a:ext>
            </a:extLst>
          </p:cNvPr>
          <p:cNvGraphicFramePr>
            <a:graphicFrameLocks noGrp="1"/>
          </p:cNvGraphicFramePr>
          <p:nvPr>
            <p:extLst>
              <p:ext uri="{D42A27DB-BD31-4B8C-83A1-F6EECF244321}">
                <p14:modId xmlns:p14="http://schemas.microsoft.com/office/powerpoint/2010/main" val="1972073042"/>
              </p:ext>
            </p:extLst>
          </p:nvPr>
        </p:nvGraphicFramePr>
        <p:xfrm>
          <a:off x="1982931" y="1740477"/>
          <a:ext cx="6873148" cy="1827268"/>
        </p:xfrm>
        <a:graphic>
          <a:graphicData uri="http://schemas.openxmlformats.org/drawingml/2006/table">
            <a:tbl>
              <a:tblPr firstRow="1" bandRow="1">
                <a:tableStyleId>{5C22544A-7EE6-4342-B048-85BDC9FD1C3A}</a:tableStyleId>
              </a:tblPr>
              <a:tblGrid>
                <a:gridCol w="1894175">
                  <a:extLst>
                    <a:ext uri="{9D8B030D-6E8A-4147-A177-3AD203B41FA5}">
                      <a16:colId xmlns:a16="http://schemas.microsoft.com/office/drawing/2014/main" val="2038170002"/>
                    </a:ext>
                  </a:extLst>
                </a:gridCol>
                <a:gridCol w="1231214">
                  <a:extLst>
                    <a:ext uri="{9D8B030D-6E8A-4147-A177-3AD203B41FA5}">
                      <a16:colId xmlns:a16="http://schemas.microsoft.com/office/drawing/2014/main" val="2107457488"/>
                    </a:ext>
                  </a:extLst>
                </a:gridCol>
                <a:gridCol w="1325923">
                  <a:extLst>
                    <a:ext uri="{9D8B030D-6E8A-4147-A177-3AD203B41FA5}">
                      <a16:colId xmlns:a16="http://schemas.microsoft.com/office/drawing/2014/main" val="3425974714"/>
                    </a:ext>
                  </a:extLst>
                </a:gridCol>
                <a:gridCol w="2421836">
                  <a:extLst>
                    <a:ext uri="{9D8B030D-6E8A-4147-A177-3AD203B41FA5}">
                      <a16:colId xmlns:a16="http://schemas.microsoft.com/office/drawing/2014/main" val="3251216788"/>
                    </a:ext>
                  </a:extLst>
                </a:gridCol>
              </a:tblGrid>
              <a:tr h="370840">
                <a:tc>
                  <a:txBody>
                    <a:bodyPr/>
                    <a:lstStyle/>
                    <a:p>
                      <a:endParaRPr lang="en-US" sz="1400">
                        <a:latin typeface="+mn-lt"/>
                      </a:endParaRP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MSE</a:t>
                      </a: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R_Squared</a:t>
                      </a:r>
                      <a:endParaRPr lang="en-US" sz="1400" b="1" i="0" u="none" strike="noStrike" noProof="0" err="1">
                        <a:solidFill>
                          <a:srgbClr val="000000"/>
                        </a:solidFill>
                        <a:latin typeface="+mn-lt"/>
                      </a:endParaRP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Training time / epoch</a:t>
                      </a:r>
                    </a:p>
                  </a:txBody>
                  <a:tcPr anchor="ctr">
                    <a:solidFill>
                      <a:schemeClr val="accent1">
                        <a:lumMod val="60000"/>
                        <a:lumOff val="40000"/>
                      </a:schemeClr>
                    </a:solidFill>
                  </a:tcPr>
                </a:tc>
                <a:extLst>
                  <a:ext uri="{0D108BD9-81ED-4DB2-BD59-A6C34878D82A}">
                    <a16:rowId xmlns:a16="http://schemas.microsoft.com/office/drawing/2014/main" val="1458438378"/>
                  </a:ext>
                </a:extLst>
              </a:tr>
              <a:tr h="343911">
                <a:tc>
                  <a:txBody>
                    <a:bodyPr/>
                    <a:lstStyle/>
                    <a:p>
                      <a:pPr lvl="0" algn="ctr">
                        <a:buNone/>
                      </a:pPr>
                      <a:r>
                        <a:rPr lang="en-US" sz="1400" b="1" i="0" u="none" strike="noStrike" cap="none">
                          <a:solidFill>
                            <a:srgbClr val="000000"/>
                          </a:solidFill>
                          <a:latin typeface="+mn-lt"/>
                          <a:cs typeface="Arial"/>
                        </a:rPr>
                        <a:t>TF-IDF+LightGBM</a:t>
                      </a:r>
                      <a:endParaRPr lang="en-US" sz="1400" b="1" i="0" u="none" strike="noStrike" cap="none" err="1">
                        <a:solidFill>
                          <a:srgbClr val="000000"/>
                        </a:solidFill>
                        <a:latin typeface="+mn-lt"/>
                        <a:cs typeface="Arial"/>
                        <a:sym typeface="Arial"/>
                      </a:endParaRPr>
                    </a:p>
                  </a:txBody>
                  <a:tcPr anchor="ctr"/>
                </a:tc>
                <a:tc>
                  <a:txBody>
                    <a:bodyPr/>
                    <a:lstStyle/>
                    <a:p>
                      <a:pPr algn="ctr"/>
                      <a:r>
                        <a:rPr lang="en-US" sz="1400">
                          <a:latin typeface="+mn-lt"/>
                        </a:rPr>
                        <a:t>1.0433</a:t>
                      </a:r>
                    </a:p>
                  </a:txBody>
                  <a:tcPr anchor="ctr"/>
                </a:tc>
                <a:tc>
                  <a:txBody>
                    <a:bodyPr/>
                    <a:lstStyle/>
                    <a:p>
                      <a:pPr algn="ctr"/>
                      <a:r>
                        <a:rPr lang="en-US" sz="1400">
                          <a:latin typeface="+mn-lt"/>
                        </a:rPr>
                        <a:t>0.5968</a:t>
                      </a:r>
                    </a:p>
                  </a:txBody>
                  <a:tcPr anchor="ctr"/>
                </a:tc>
                <a:tc>
                  <a:txBody>
                    <a:bodyPr/>
                    <a:lstStyle/>
                    <a:p>
                      <a:pPr lvl="0" algn="ctr">
                        <a:buNone/>
                      </a:pPr>
                      <a:r>
                        <a:rPr lang="en-US" sz="1400">
                          <a:latin typeface="+mn-lt"/>
                        </a:rPr>
                        <a:t>4 min</a:t>
                      </a:r>
                    </a:p>
                  </a:txBody>
                  <a:tcPr anchor="ctr"/>
                </a:tc>
                <a:extLst>
                  <a:ext uri="{0D108BD9-81ED-4DB2-BD59-A6C34878D82A}">
                    <a16:rowId xmlns:a16="http://schemas.microsoft.com/office/drawing/2014/main" val="1576040202"/>
                  </a:ext>
                </a:extLst>
              </a:tr>
              <a:tr h="370840">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Word2vec+NN</a:t>
                      </a:r>
                    </a:p>
                  </a:txBody>
                  <a:tcPr anchor="ctr"/>
                </a:tc>
                <a:tc>
                  <a:txBody>
                    <a:bodyPr/>
                    <a:lstStyle/>
                    <a:p>
                      <a:pPr algn="ctr"/>
                      <a:r>
                        <a:rPr lang="en-US" sz="1400">
                          <a:latin typeface="+mn-lt"/>
                        </a:rPr>
                        <a:t>0.9864</a:t>
                      </a:r>
                    </a:p>
                  </a:txBody>
                  <a:tcPr anchor="ctr"/>
                </a:tc>
                <a:tc>
                  <a:txBody>
                    <a:bodyPr/>
                    <a:lstStyle/>
                    <a:p>
                      <a:pPr algn="ctr"/>
                      <a:r>
                        <a:rPr lang="en-US" sz="1400">
                          <a:latin typeface="+mn-lt"/>
                        </a:rPr>
                        <a:t>0.6122</a:t>
                      </a:r>
                    </a:p>
                  </a:txBody>
                  <a:tcPr anchor="ctr"/>
                </a:tc>
                <a:tc>
                  <a:txBody>
                    <a:bodyPr/>
                    <a:lstStyle/>
                    <a:p>
                      <a:pPr lvl="0" algn="ctr">
                        <a:buNone/>
                      </a:pPr>
                      <a:r>
                        <a:rPr lang="en-US" sz="1400">
                          <a:latin typeface="+mn-lt"/>
                        </a:rPr>
                        <a:t>14 min</a:t>
                      </a:r>
                    </a:p>
                  </a:txBody>
                  <a:tcPr anchor="ctr"/>
                </a:tc>
                <a:extLst>
                  <a:ext uri="{0D108BD9-81ED-4DB2-BD59-A6C34878D82A}">
                    <a16:rowId xmlns:a16="http://schemas.microsoft.com/office/drawing/2014/main" val="3520011675"/>
                  </a:ext>
                </a:extLst>
              </a:tr>
              <a:tr h="370839">
                <a:tc>
                  <a:txBody>
                    <a:bodyPr/>
                    <a:lstStyle/>
                    <a:p>
                      <a:pPr lvl="0" algn="ctr">
                        <a:lnSpc>
                          <a:spcPct val="100000"/>
                        </a:lnSpc>
                        <a:spcBef>
                          <a:spcPts val="0"/>
                        </a:spcBef>
                        <a:spcAft>
                          <a:spcPts val="0"/>
                        </a:spcAft>
                        <a:buNone/>
                      </a:pPr>
                      <a:r>
                        <a:rPr lang="en-US" sz="1400" b="1" i="0" u="none" strike="noStrike" noProof="0">
                          <a:latin typeface="+mn-lt"/>
                        </a:rPr>
                        <a:t>DistilBERT</a:t>
                      </a:r>
                      <a:endParaRPr lang="en-US" sz="1400" b="1" i="0" u="none" strike="noStrike" noProof="0" err="1">
                        <a:solidFill>
                          <a:srgbClr val="000000"/>
                        </a:solidFill>
                        <a:latin typeface="+mn-lt"/>
                      </a:endParaRPr>
                    </a:p>
                  </a:txBody>
                  <a:tcPr anchor="ctr"/>
                </a:tc>
                <a:tc>
                  <a:txBody>
                    <a:bodyPr/>
                    <a:lstStyle/>
                    <a:p>
                      <a:pPr lvl="0" algn="ctr">
                        <a:buNone/>
                      </a:pPr>
                      <a:r>
                        <a:rPr lang="en-US" sz="1400" b="0" i="0" u="none" strike="noStrike" noProof="0">
                          <a:latin typeface="+mn-lt"/>
                        </a:rPr>
                        <a:t>0.7161</a:t>
                      </a:r>
                      <a:endParaRPr lang="en-US" sz="1400">
                        <a:latin typeface="+mn-lt"/>
                      </a:endParaRPr>
                    </a:p>
                  </a:txBody>
                  <a:tcPr anchor="ctr"/>
                </a:tc>
                <a:tc>
                  <a:txBody>
                    <a:bodyPr/>
                    <a:lstStyle/>
                    <a:p>
                      <a:pPr lvl="0" algn="ctr">
                        <a:buNone/>
                      </a:pPr>
                      <a:r>
                        <a:rPr lang="en-US" sz="1400" b="0" i="0" u="none" strike="noStrike" noProof="0">
                          <a:latin typeface="+mn-lt"/>
                        </a:rPr>
                        <a:t>0.7296</a:t>
                      </a:r>
                      <a:endParaRPr lang="en-US" sz="1400">
                        <a:latin typeface="+mn-lt"/>
                      </a:endParaRPr>
                    </a:p>
                  </a:txBody>
                  <a:tcPr anchor="ctr"/>
                </a:tc>
                <a:tc>
                  <a:txBody>
                    <a:bodyPr/>
                    <a:lstStyle/>
                    <a:p>
                      <a:pPr lvl="0" algn="ctr">
                        <a:buNone/>
                      </a:pPr>
                      <a:r>
                        <a:rPr lang="en-US" sz="1400" b="0" i="0" u="none" strike="noStrike" noProof="0">
                          <a:latin typeface="+mn-lt"/>
                        </a:rPr>
                        <a:t>25 min</a:t>
                      </a:r>
                    </a:p>
                  </a:txBody>
                  <a:tcPr anchor="ctr"/>
                </a:tc>
                <a:extLst>
                  <a:ext uri="{0D108BD9-81ED-4DB2-BD59-A6C34878D82A}">
                    <a16:rowId xmlns:a16="http://schemas.microsoft.com/office/drawing/2014/main" val="2704870673"/>
                  </a:ext>
                </a:extLst>
              </a:tr>
              <a:tr h="370838">
                <a:tc>
                  <a:txBody>
                    <a:bodyPr/>
                    <a:lstStyle/>
                    <a:p>
                      <a:pPr lvl="0" algn="ctr">
                        <a:lnSpc>
                          <a:spcPct val="100000"/>
                        </a:lnSpc>
                        <a:spcBef>
                          <a:spcPts val="0"/>
                        </a:spcBef>
                        <a:spcAft>
                          <a:spcPts val="0"/>
                        </a:spcAft>
                        <a:buNone/>
                      </a:pPr>
                      <a:r>
                        <a:rPr lang="en-US" sz="1400" b="1" i="0" u="none" strike="noStrike" noProof="0">
                          <a:solidFill>
                            <a:srgbClr val="FF0000"/>
                          </a:solidFill>
                          <a:latin typeface="+mn-lt"/>
                        </a:rPr>
                        <a:t>ALBERT</a:t>
                      </a:r>
                      <a:endParaRPr lang="en-US" sz="1400" b="1">
                        <a:solidFill>
                          <a:srgbClr val="FF0000"/>
                        </a:solidFill>
                        <a:latin typeface="+mn-lt"/>
                      </a:endParaRPr>
                    </a:p>
                  </a:txBody>
                  <a:tcPr anchor="ctr"/>
                </a:tc>
                <a:tc>
                  <a:txBody>
                    <a:bodyPr/>
                    <a:lstStyle/>
                    <a:p>
                      <a:pPr lvl="0" algn="ctr">
                        <a:buNone/>
                      </a:pPr>
                      <a:r>
                        <a:rPr lang="en-US" sz="1400" b="1" i="0" u="none" strike="noStrike" noProof="0">
                          <a:solidFill>
                            <a:srgbClr val="FF0000"/>
                          </a:solidFill>
                          <a:latin typeface="+mn-lt"/>
                        </a:rPr>
                        <a:t>0.6735</a:t>
                      </a:r>
                      <a:endParaRPr lang="en-US" sz="1400" b="1">
                        <a:solidFill>
                          <a:srgbClr val="FF0000"/>
                        </a:solidFill>
                        <a:latin typeface="+mn-lt"/>
                      </a:endParaRPr>
                    </a:p>
                  </a:txBody>
                  <a:tcPr anchor="ctr"/>
                </a:tc>
                <a:tc>
                  <a:txBody>
                    <a:bodyPr/>
                    <a:lstStyle/>
                    <a:p>
                      <a:pPr lvl="0" algn="ctr">
                        <a:buNone/>
                      </a:pPr>
                      <a:r>
                        <a:rPr lang="en-US" sz="1400" b="1" i="0" u="none" strike="noStrike" noProof="0">
                          <a:solidFill>
                            <a:srgbClr val="FF0000"/>
                          </a:solidFill>
                          <a:latin typeface="+mn-lt"/>
                        </a:rPr>
                        <a:t>0.7457</a:t>
                      </a:r>
                      <a:endParaRPr lang="en-US" sz="1400" b="1">
                        <a:solidFill>
                          <a:srgbClr val="FF0000"/>
                        </a:solidFill>
                        <a:latin typeface="+mn-lt"/>
                      </a:endParaRPr>
                    </a:p>
                  </a:txBody>
                  <a:tcPr anchor="ctr"/>
                </a:tc>
                <a:tc>
                  <a:txBody>
                    <a:bodyPr/>
                    <a:lstStyle/>
                    <a:p>
                      <a:pPr lvl="0" algn="ctr">
                        <a:buNone/>
                      </a:pPr>
                      <a:r>
                        <a:rPr lang="en-US" sz="1400" b="1" i="0" u="none" strike="noStrike" noProof="0">
                          <a:solidFill>
                            <a:srgbClr val="FF0000"/>
                          </a:solidFill>
                          <a:latin typeface="+mn-lt"/>
                        </a:rPr>
                        <a:t>43 min</a:t>
                      </a:r>
                    </a:p>
                  </a:txBody>
                  <a:tcPr anchor="ctr"/>
                </a:tc>
                <a:extLst>
                  <a:ext uri="{0D108BD9-81ED-4DB2-BD59-A6C34878D82A}">
                    <a16:rowId xmlns:a16="http://schemas.microsoft.com/office/drawing/2014/main" val="1059683305"/>
                  </a:ext>
                </a:extLst>
              </a:tr>
            </a:tbl>
          </a:graphicData>
        </a:graphic>
      </p:graphicFrame>
      <p:sp>
        <p:nvSpPr>
          <p:cNvPr id="4" name="TextBox 3">
            <a:extLst>
              <a:ext uri="{FF2B5EF4-FFF2-40B4-BE49-F238E27FC236}">
                <a16:creationId xmlns:a16="http://schemas.microsoft.com/office/drawing/2014/main" id="{C496AB84-7E00-A182-7C8F-91E6F80FE832}"/>
              </a:ext>
            </a:extLst>
          </p:cNvPr>
          <p:cNvSpPr txBox="1"/>
          <p:nvPr/>
        </p:nvSpPr>
        <p:spPr>
          <a:xfrm>
            <a:off x="1712570" y="3919002"/>
            <a:ext cx="6648066" cy="17297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a:t>After training each model, we found that the fine-tuned </a:t>
            </a:r>
            <a:r>
              <a:rPr lang="en-US" b="1"/>
              <a:t>ALBERT </a:t>
            </a:r>
            <a:r>
              <a:rPr lang="en-US"/>
              <a:t>model will achieve lowest mean squared error and highest R-squared scores compared with other models, which are 0.6735 and 0.7457 respectively.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0937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15AC-D5B2-7301-ADCE-3BC925C585D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Regression: ALBERT Model Architecture</a:t>
            </a:r>
            <a:endParaRPr lang="en-US" b="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5CCB443-2D76-B8DE-FC3A-68CA933045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16</a:t>
            </a:fld>
            <a:endParaRPr lang="en"/>
          </a:p>
        </p:txBody>
      </p:sp>
      <p:pic>
        <p:nvPicPr>
          <p:cNvPr id="4" name="Picture 4" descr="Diagram&#10;&#10;Description automatically generated">
            <a:extLst>
              <a:ext uri="{FF2B5EF4-FFF2-40B4-BE49-F238E27FC236}">
                <a16:creationId xmlns:a16="http://schemas.microsoft.com/office/drawing/2014/main" id="{85622299-3B4D-EF7D-C3DE-B8350DF84327}"/>
              </a:ext>
            </a:extLst>
          </p:cNvPr>
          <p:cNvPicPr>
            <a:picLocks noChangeAspect="1"/>
          </p:cNvPicPr>
          <p:nvPr/>
        </p:nvPicPr>
        <p:blipFill>
          <a:blip r:embed="rId2"/>
          <a:stretch>
            <a:fillRect/>
          </a:stretch>
        </p:blipFill>
        <p:spPr>
          <a:xfrm>
            <a:off x="1942763" y="1643442"/>
            <a:ext cx="2365570" cy="3206974"/>
          </a:xfrm>
          <a:prstGeom prst="rect">
            <a:avLst/>
          </a:prstGeom>
        </p:spPr>
      </p:pic>
      <p:sp>
        <p:nvSpPr>
          <p:cNvPr id="7" name="TextBox 6">
            <a:extLst>
              <a:ext uri="{FF2B5EF4-FFF2-40B4-BE49-F238E27FC236}">
                <a16:creationId xmlns:a16="http://schemas.microsoft.com/office/drawing/2014/main" id="{89FBF249-9BC3-1213-A5B9-56A9DF76E9D9}"/>
              </a:ext>
            </a:extLst>
          </p:cNvPr>
          <p:cNvSpPr txBox="1"/>
          <p:nvPr/>
        </p:nvSpPr>
        <p:spPr>
          <a:xfrm>
            <a:off x="4487717" y="1586922"/>
            <a:ext cx="4215245" cy="1576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Model Structure:</a:t>
            </a:r>
          </a:p>
          <a:p>
            <a:pPr marL="285750" indent="-285750">
              <a:lnSpc>
                <a:spcPct val="120000"/>
              </a:lnSpc>
              <a:buChar char="•"/>
            </a:pPr>
            <a:r>
              <a:rPr lang="en-US" b="1"/>
              <a:t>Backbone: </a:t>
            </a:r>
            <a:r>
              <a:rPr lang="en-US"/>
              <a:t>encoder layers with GELU (Gaussian Error Linear Unit) activation function</a:t>
            </a:r>
          </a:p>
          <a:p>
            <a:pPr marL="285750" indent="-285750">
              <a:lnSpc>
                <a:spcPct val="120000"/>
              </a:lnSpc>
              <a:buChar char="•"/>
            </a:pPr>
            <a:r>
              <a:rPr lang="en-US" b="1"/>
              <a:t>Changes from BERT: </a:t>
            </a:r>
            <a:r>
              <a:rPr lang="en-US"/>
              <a:t>Factorization of the Embedding matrix; Cross-layer parameter sharing; Inter Sentence Coherence Prediction</a:t>
            </a:r>
          </a:p>
        </p:txBody>
      </p:sp>
      <p:sp>
        <p:nvSpPr>
          <p:cNvPr id="9" name="TextBox 8">
            <a:extLst>
              <a:ext uri="{FF2B5EF4-FFF2-40B4-BE49-F238E27FC236}">
                <a16:creationId xmlns:a16="http://schemas.microsoft.com/office/drawing/2014/main" id="{8A90C126-EC0C-2E5B-8020-BC8CA3DE9990}"/>
              </a:ext>
            </a:extLst>
          </p:cNvPr>
          <p:cNvSpPr txBox="1"/>
          <p:nvPr/>
        </p:nvSpPr>
        <p:spPr>
          <a:xfrm>
            <a:off x="4487717" y="2973066"/>
            <a:ext cx="421524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Model Parameters: </a:t>
            </a:r>
          </a:p>
          <a:p>
            <a:pPr marL="285750" indent="-285750">
              <a:lnSpc>
                <a:spcPct val="120000"/>
              </a:lnSpc>
              <a:buChar char="•"/>
            </a:pPr>
            <a:r>
              <a:rPr lang="en-US" b="1">
                <a:latin typeface="Arial" panose="020B0604020202020204" pitchFamily="34" charset="0"/>
                <a:cs typeface="Arial" panose="020B0604020202020204" pitchFamily="34" charset="0"/>
              </a:rPr>
              <a:t>Base model:</a:t>
            </a:r>
            <a:r>
              <a:rPr lang="en-US">
                <a:latin typeface="Arial" panose="020B0604020202020204" pitchFamily="34" charset="0"/>
                <a:cs typeface="Arial" panose="020B0604020202020204" pitchFamily="34" charset="0"/>
              </a:rPr>
              <a:t> albert-base-v2</a:t>
            </a:r>
          </a:p>
          <a:p>
            <a:pPr marL="285750" indent="-285750">
              <a:lnSpc>
                <a:spcPct val="120000"/>
              </a:lnSpc>
              <a:buChar char="•"/>
            </a:pPr>
            <a:r>
              <a:rPr lang="en-US" b="1">
                <a:latin typeface="Arial" panose="020B0604020202020204" pitchFamily="34" charset="0"/>
                <a:cs typeface="Arial" panose="020B0604020202020204" pitchFamily="34" charset="0"/>
              </a:rPr>
              <a:t>Learning rate: </a:t>
            </a:r>
            <a:r>
              <a:rPr lang="en-US">
                <a:latin typeface="Arial" panose="020B0604020202020204" pitchFamily="34" charset="0"/>
                <a:cs typeface="Arial" panose="020B0604020202020204" pitchFamily="34" charset="0"/>
              </a:rPr>
              <a:t>2e-5</a:t>
            </a:r>
          </a:p>
          <a:p>
            <a:pPr marL="285750" indent="-285750">
              <a:lnSpc>
                <a:spcPct val="120000"/>
              </a:lnSpc>
              <a:buChar char="•"/>
            </a:pPr>
            <a:r>
              <a:rPr lang="en-US" b="1">
                <a:latin typeface="Arial" panose="020B0604020202020204" pitchFamily="34" charset="0"/>
                <a:cs typeface="Arial" panose="020B0604020202020204" pitchFamily="34" charset="0"/>
              </a:rPr>
              <a:t>Max length for input: </a:t>
            </a:r>
            <a:r>
              <a:rPr lang="en-US">
                <a:latin typeface="Arial" panose="020B0604020202020204" pitchFamily="34" charset="0"/>
                <a:cs typeface="Arial" panose="020B0604020202020204" pitchFamily="34" charset="0"/>
              </a:rPr>
              <a:t>256</a:t>
            </a:r>
          </a:p>
          <a:p>
            <a:pPr marL="285750" indent="-285750">
              <a:lnSpc>
                <a:spcPct val="120000"/>
              </a:lnSpc>
              <a:buChar char="•"/>
            </a:pPr>
            <a:r>
              <a:rPr lang="en-US" b="1">
                <a:latin typeface="Arial" panose="020B0604020202020204" pitchFamily="34" charset="0"/>
                <a:cs typeface="Arial" panose="020B0604020202020204" pitchFamily="34" charset="0"/>
              </a:rPr>
              <a:t>Batch size: </a:t>
            </a:r>
            <a:r>
              <a:rPr lang="en-US">
                <a:latin typeface="Arial" panose="020B0604020202020204" pitchFamily="34" charset="0"/>
                <a:cs typeface="Arial" panose="020B0604020202020204" pitchFamily="34" charset="0"/>
              </a:rPr>
              <a:t>32</a:t>
            </a:r>
          </a:p>
          <a:p>
            <a:pPr marL="285750" indent="-285750">
              <a:lnSpc>
                <a:spcPct val="120000"/>
              </a:lnSpc>
              <a:buChar char="•"/>
            </a:pPr>
            <a:r>
              <a:rPr lang="en-US" b="1">
                <a:latin typeface="Arial" panose="020B0604020202020204" pitchFamily="34" charset="0"/>
                <a:cs typeface="Arial" panose="020B0604020202020204" pitchFamily="34" charset="0"/>
              </a:rPr>
              <a:t>Training epoch: </a:t>
            </a:r>
            <a:r>
              <a:rPr lang="en-US">
                <a:latin typeface="Arial" panose="020B0604020202020204" pitchFamily="34" charset="0"/>
                <a:cs typeface="Arial" panose="020B0604020202020204" pitchFamily="34" charset="0"/>
              </a:rPr>
              <a:t>6</a:t>
            </a:r>
          </a:p>
          <a:p>
            <a:pPr marL="285750" indent="-285750">
              <a:buChar char="•"/>
            </a:pPr>
            <a:endParaRPr lang="en-US">
              <a:latin typeface="Arial" panose="020B0604020202020204" pitchFamily="34" charset="0"/>
              <a:cs typeface="Arial" panose="020B0604020202020204" pitchFamily="34" charset="0"/>
            </a:endParaRPr>
          </a:p>
          <a:p>
            <a:pPr marL="285750" indent="-285750">
              <a:buChar char="•"/>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7438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50BD-1317-4C49-C9C9-5A9154BD729E}"/>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Regression: Adjustment Examples</a:t>
            </a:r>
            <a:endParaRPr lang="en-US" b="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1E01EFBD-527F-08B1-6809-78071487AB5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17</a:t>
            </a:fld>
            <a:endParaRPr lang="en"/>
          </a:p>
        </p:txBody>
      </p:sp>
      <p:graphicFrame>
        <p:nvGraphicFramePr>
          <p:cNvPr id="7" name="Table 6">
            <a:extLst>
              <a:ext uri="{FF2B5EF4-FFF2-40B4-BE49-F238E27FC236}">
                <a16:creationId xmlns:a16="http://schemas.microsoft.com/office/drawing/2014/main" id="{B5C28706-8517-816C-7AEE-FF34413A2286}"/>
              </a:ext>
            </a:extLst>
          </p:cNvPr>
          <p:cNvGraphicFramePr>
            <a:graphicFrameLocks noGrp="1"/>
          </p:cNvGraphicFramePr>
          <p:nvPr>
            <p:extLst>
              <p:ext uri="{D42A27DB-BD31-4B8C-83A1-F6EECF244321}">
                <p14:modId xmlns:p14="http://schemas.microsoft.com/office/powerpoint/2010/main" val="3421726707"/>
              </p:ext>
            </p:extLst>
          </p:nvPr>
        </p:nvGraphicFramePr>
        <p:xfrm>
          <a:off x="2052204" y="1809749"/>
          <a:ext cx="6051135" cy="2658989"/>
        </p:xfrm>
        <a:graphic>
          <a:graphicData uri="http://schemas.openxmlformats.org/drawingml/2006/table">
            <a:tbl>
              <a:tblPr firstRow="1" bandRow="1">
                <a:tableStyleId>{5C22544A-7EE6-4342-B048-85BDC9FD1C3A}</a:tableStyleId>
              </a:tblPr>
              <a:tblGrid>
                <a:gridCol w="3888867">
                  <a:extLst>
                    <a:ext uri="{9D8B030D-6E8A-4147-A177-3AD203B41FA5}">
                      <a16:colId xmlns:a16="http://schemas.microsoft.com/office/drawing/2014/main" val="2762197234"/>
                    </a:ext>
                  </a:extLst>
                </a:gridCol>
                <a:gridCol w="992331">
                  <a:extLst>
                    <a:ext uri="{9D8B030D-6E8A-4147-A177-3AD203B41FA5}">
                      <a16:colId xmlns:a16="http://schemas.microsoft.com/office/drawing/2014/main" val="4060483275"/>
                    </a:ext>
                  </a:extLst>
                </a:gridCol>
                <a:gridCol w="1169937">
                  <a:extLst>
                    <a:ext uri="{9D8B030D-6E8A-4147-A177-3AD203B41FA5}">
                      <a16:colId xmlns:a16="http://schemas.microsoft.com/office/drawing/2014/main" val="3356314372"/>
                    </a:ext>
                  </a:extLst>
                </a:gridCol>
              </a:tblGrid>
              <a:tr h="292290">
                <a:tc>
                  <a:txBody>
                    <a:bodyPr/>
                    <a:lstStyle/>
                    <a:p>
                      <a:pPr algn="ctr" rtl="0" fontAlgn="auto"/>
                      <a:r>
                        <a:rPr lang="en-US">
                          <a:effectLst/>
                          <a:latin typeface="Arial"/>
                          <a:cs typeface="Arial"/>
                        </a:rPr>
                        <a:t>​Reviews</a:t>
                      </a:r>
                      <a:endParaRPr lang="en-US" b="1">
                        <a:solidFill>
                          <a:srgbClr val="FFFFFF"/>
                        </a:solidFill>
                        <a:effectLst/>
                        <a:latin typeface="Arial"/>
                        <a:cs typeface="Arial"/>
                      </a:endParaRPr>
                    </a:p>
                  </a:txBody>
                  <a:tcPr anchor="ctr"/>
                </a:tc>
                <a:tc>
                  <a:txBody>
                    <a:bodyPr/>
                    <a:lstStyle/>
                    <a:p>
                      <a:pPr algn="ctr" rtl="0" fontAlgn="base"/>
                      <a:r>
                        <a:rPr lang="en-US">
                          <a:effectLst/>
                          <a:latin typeface="Arial"/>
                          <a:cs typeface="Arial"/>
                        </a:rPr>
                        <a:t>Rating</a:t>
                      </a:r>
                      <a:endParaRPr lang="en-US" b="1">
                        <a:solidFill>
                          <a:srgbClr val="FFFFFF"/>
                        </a:solidFill>
                        <a:effectLst/>
                        <a:latin typeface="Arial"/>
                        <a:cs typeface="Arial"/>
                      </a:endParaRPr>
                    </a:p>
                  </a:txBody>
                  <a:tcPr anchor="ctr"/>
                </a:tc>
                <a:tc>
                  <a:txBody>
                    <a:bodyPr/>
                    <a:lstStyle/>
                    <a:p>
                      <a:pPr algn="ctr" rtl="0" fontAlgn="base"/>
                      <a:r>
                        <a:rPr lang="en-US">
                          <a:effectLst/>
                          <a:latin typeface="Arial"/>
                          <a:cs typeface="Arial"/>
                        </a:rPr>
                        <a:t>Prediction</a:t>
                      </a:r>
                    </a:p>
                  </a:txBody>
                  <a:tcPr anchor="ctr"/>
                </a:tc>
                <a:extLst>
                  <a:ext uri="{0D108BD9-81ED-4DB2-BD59-A6C34878D82A}">
                    <a16:rowId xmlns:a16="http://schemas.microsoft.com/office/drawing/2014/main" val="1456534370"/>
                  </a:ext>
                </a:extLst>
              </a:tr>
              <a:tr h="744140">
                <a:tc>
                  <a:txBody>
                    <a:bodyPr/>
                    <a:lstStyle/>
                    <a:p>
                      <a:pPr rtl="0" fontAlgn="auto"/>
                      <a:r>
                        <a:rPr lang="en-US">
                          <a:effectLst/>
                          <a:latin typeface="Arial"/>
                          <a:cs typeface="Arial"/>
                        </a:rPr>
                        <a:t>​</a:t>
                      </a:r>
                      <a:r>
                        <a:rPr lang="en-US" sz="1400" b="0" i="0" u="none" strike="noStrike" noProof="0">
                          <a:effectLst/>
                          <a:latin typeface="Arial"/>
                          <a:cs typeface="Arial"/>
                        </a:rPr>
                        <a:t>fabulous experience could refer many more for such a lovely journey</a:t>
                      </a:r>
                    </a:p>
                  </a:txBody>
                  <a:tcPr anchor="ctr"/>
                </a:tc>
                <a:tc>
                  <a:txBody>
                    <a:bodyPr/>
                    <a:lstStyle/>
                    <a:p>
                      <a:pPr algn="ctr" rtl="0" fontAlgn="auto"/>
                      <a:r>
                        <a:rPr lang="en-US">
                          <a:effectLst/>
                          <a:latin typeface="Arial"/>
                          <a:cs typeface="Arial"/>
                        </a:rPr>
                        <a:t>​1</a:t>
                      </a:r>
                    </a:p>
                  </a:txBody>
                  <a:tcPr anchor="ctr"/>
                </a:tc>
                <a:tc>
                  <a:txBody>
                    <a:bodyPr/>
                    <a:lstStyle/>
                    <a:p>
                      <a:pPr algn="ctr" rtl="0" fontAlgn="auto"/>
                      <a:r>
                        <a:rPr lang="en-US">
                          <a:effectLst/>
                          <a:latin typeface="Arial"/>
                          <a:cs typeface="Arial"/>
                        </a:rPr>
                        <a:t>​4.77</a:t>
                      </a:r>
                      <a:endParaRPr lang="en-US">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982229719"/>
                  </a:ext>
                </a:extLst>
              </a:tr>
              <a:tr h="1055326">
                <a:tc>
                  <a:txBody>
                    <a:bodyPr/>
                    <a:lstStyle/>
                    <a:p>
                      <a:pPr rtl="0" fontAlgn="auto"/>
                      <a:r>
                        <a:rPr lang="en-US">
                          <a:effectLst/>
                          <a:latin typeface="Arial"/>
                          <a:cs typeface="Arial"/>
                        </a:rPr>
                        <a:t>​</a:t>
                      </a:r>
                      <a:r>
                        <a:rPr lang="en-US" sz="1400" b="0" i="0" u="none" strike="noStrike" noProof="0">
                          <a:effectLst/>
                          <a:latin typeface="Arial"/>
                          <a:cs typeface="Arial"/>
                        </a:rPr>
                        <a:t>I don't know why y'all keep blocking my account. Even when u have verified myself.. I didn't even know what I did..you keep blocking me . So annoying</a:t>
                      </a:r>
                      <a:endParaRPr lang="en-US">
                        <a:solidFill>
                          <a:srgbClr val="000000"/>
                        </a:solidFill>
                        <a:effectLst/>
                        <a:latin typeface="Arial"/>
                        <a:cs typeface="Arial"/>
                      </a:endParaRPr>
                    </a:p>
                  </a:txBody>
                  <a:tcPr anchor="ctr"/>
                </a:tc>
                <a:tc>
                  <a:txBody>
                    <a:bodyPr/>
                    <a:lstStyle/>
                    <a:p>
                      <a:pPr algn="ctr" rtl="0" fontAlgn="auto"/>
                      <a:r>
                        <a:rPr lang="en-US">
                          <a:effectLst/>
                          <a:latin typeface="Arial"/>
                          <a:cs typeface="Arial"/>
                        </a:rPr>
                        <a:t>​5</a:t>
                      </a:r>
                    </a:p>
                  </a:txBody>
                  <a:tcPr anchor="ctr"/>
                </a:tc>
                <a:tc>
                  <a:txBody>
                    <a:bodyPr/>
                    <a:lstStyle/>
                    <a:p>
                      <a:pPr algn="ctr" rtl="0" fontAlgn="auto"/>
                      <a:r>
                        <a:rPr lang="en-US">
                          <a:effectLst/>
                          <a:latin typeface="Arial"/>
                          <a:cs typeface="Arial"/>
                        </a:rPr>
                        <a:t>​1.12</a:t>
                      </a:r>
                    </a:p>
                  </a:txBody>
                  <a:tcPr anchor="ctr"/>
                </a:tc>
                <a:extLst>
                  <a:ext uri="{0D108BD9-81ED-4DB2-BD59-A6C34878D82A}">
                    <a16:rowId xmlns:a16="http://schemas.microsoft.com/office/drawing/2014/main" val="2255606167"/>
                  </a:ext>
                </a:extLst>
              </a:tr>
              <a:tr h="554723">
                <a:tc>
                  <a:txBody>
                    <a:bodyPr/>
                    <a:lstStyle/>
                    <a:p>
                      <a:pPr lvl="0">
                        <a:buNone/>
                      </a:pPr>
                      <a:r>
                        <a:rPr lang="en-US" sz="1400" b="0" i="0" u="none" strike="noStrike" noProof="0">
                          <a:effectLst/>
                          <a:latin typeface="Arial"/>
                          <a:cs typeface="Arial"/>
                        </a:rPr>
                        <a:t>have not use yet</a:t>
                      </a:r>
                      <a:endParaRPr lang="en-US">
                        <a:latin typeface="Arial"/>
                        <a:cs typeface="Arial"/>
                      </a:endParaRPr>
                    </a:p>
                  </a:txBody>
                  <a:tcPr anchor="ctr"/>
                </a:tc>
                <a:tc>
                  <a:txBody>
                    <a:bodyPr/>
                    <a:lstStyle/>
                    <a:p>
                      <a:pPr lvl="0" algn="ctr">
                        <a:buNone/>
                      </a:pPr>
                      <a:r>
                        <a:rPr lang="en-US">
                          <a:effectLst/>
                          <a:latin typeface="Arial"/>
                          <a:cs typeface="Arial"/>
                        </a:rPr>
                        <a:t>1</a:t>
                      </a:r>
                    </a:p>
                  </a:txBody>
                  <a:tcPr anchor="ctr"/>
                </a:tc>
                <a:tc>
                  <a:txBody>
                    <a:bodyPr/>
                    <a:lstStyle/>
                    <a:p>
                      <a:pPr lvl="0" algn="ctr">
                        <a:buNone/>
                      </a:pPr>
                      <a:r>
                        <a:rPr lang="en-US">
                          <a:effectLst/>
                          <a:latin typeface="Arial"/>
                          <a:cs typeface="Arial"/>
                        </a:rPr>
                        <a:t>3.26</a:t>
                      </a:r>
                    </a:p>
                  </a:txBody>
                  <a:tcPr anchor="ctr"/>
                </a:tc>
                <a:extLst>
                  <a:ext uri="{0D108BD9-81ED-4DB2-BD59-A6C34878D82A}">
                    <a16:rowId xmlns:a16="http://schemas.microsoft.com/office/drawing/2014/main" val="1623917297"/>
                  </a:ext>
                </a:extLst>
              </a:tr>
            </a:tbl>
          </a:graphicData>
        </a:graphic>
      </p:graphicFrame>
    </p:spTree>
    <p:extLst>
      <p:ext uri="{BB962C8B-B14F-4D97-AF65-F5344CB8AC3E}">
        <p14:creationId xmlns:p14="http://schemas.microsoft.com/office/powerpoint/2010/main" val="1845255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160558" y="1968146"/>
            <a:ext cx="6632595" cy="910800"/>
          </a:xfrm>
          <a:prstGeom prst="rect">
            <a:avLst/>
          </a:prstGeom>
          <a:noFill/>
          <a:ln>
            <a:noFill/>
          </a:ln>
        </p:spPr>
        <p:txBody>
          <a:bodyPr spcFirstLastPara="1" wrap="square" lIns="91425" tIns="91425" rIns="91425" bIns="91425" anchor="b" anchorCtr="0">
            <a:noAutofit/>
          </a:bodyPr>
          <a:lstStyle/>
          <a:p>
            <a:pPr algn="ctr"/>
            <a:r>
              <a:rPr lang="en-US" sz="3200">
                <a:latin typeface="Arial"/>
                <a:cs typeface="Arial"/>
              </a:rPr>
              <a:t>Classification: Thumbs Up Model</a:t>
            </a:r>
            <a:endParaRPr lang="en-US"/>
          </a:p>
        </p:txBody>
      </p:sp>
    </p:spTree>
    <p:extLst>
      <p:ext uri="{BB962C8B-B14F-4D97-AF65-F5344CB8AC3E}">
        <p14:creationId xmlns:p14="http://schemas.microsoft.com/office/powerpoint/2010/main" val="2887388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1182200" y="393475"/>
            <a:ext cx="6849183" cy="824018"/>
          </a:xfrm>
          <a:prstGeom prst="rect">
            <a:avLst/>
          </a:prstGeom>
          <a:noFill/>
          <a:ln>
            <a:noFill/>
          </a:ln>
        </p:spPr>
        <p:txBody>
          <a:bodyPr spcFirstLastPara="1" wrap="square" lIns="91425" tIns="91425" rIns="91425" bIns="91425" anchor="ctr" anchorCtr="0">
            <a:noAutofit/>
          </a:bodyPr>
          <a:lstStyle/>
          <a:p>
            <a:r>
              <a:rPr lang="en-US">
                <a:latin typeface="Arial"/>
                <a:cs typeface="Arial"/>
              </a:rPr>
              <a:t>Classification: Predicting Important Reviews</a:t>
            </a:r>
          </a:p>
        </p:txBody>
      </p:sp>
      <p:sp>
        <p:nvSpPr>
          <p:cNvPr id="144" name="Google Shape;144;p7"/>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19</a:t>
            </a:fld>
            <a:endParaRPr/>
          </a:p>
        </p:txBody>
      </p:sp>
      <p:sp>
        <p:nvSpPr>
          <p:cNvPr id="2" name="Google Shape;138;p6">
            <a:extLst>
              <a:ext uri="{FF2B5EF4-FFF2-40B4-BE49-F238E27FC236}">
                <a16:creationId xmlns:a16="http://schemas.microsoft.com/office/drawing/2014/main" id="{09712F17-3D0D-AE28-DE32-ED0B2F4BAEF6}"/>
              </a:ext>
            </a:extLst>
          </p:cNvPr>
          <p:cNvSpPr txBox="1"/>
          <p:nvPr/>
        </p:nvSpPr>
        <p:spPr>
          <a:xfrm>
            <a:off x="1317300" y="1239184"/>
            <a:ext cx="7433100" cy="3631733"/>
          </a:xfrm>
          <a:prstGeom prst="rect">
            <a:avLst/>
          </a:prstGeom>
          <a:noFill/>
          <a:ln>
            <a:noFill/>
          </a:ln>
        </p:spPr>
        <p:txBody>
          <a:bodyPr spcFirstLastPara="1" wrap="square" lIns="91425" tIns="91425" rIns="91425" bIns="91425" anchor="t" anchorCtr="0">
            <a:spAutoFit/>
          </a:bodyPr>
          <a:lstStyle/>
          <a:p>
            <a:pPr algn="just">
              <a:buSzPts val="1400"/>
            </a:pPr>
            <a:r>
              <a:rPr lang="en" b="1">
                <a:latin typeface="+mn-lt"/>
                <a:ea typeface="Barlow"/>
                <a:cs typeface="Barlow"/>
              </a:rPr>
              <a:t>Goal</a:t>
            </a:r>
            <a:r>
              <a:rPr lang="en">
                <a:latin typeface="+mn-lt"/>
                <a:ea typeface="Barlow"/>
                <a:cs typeface="Barlow"/>
              </a:rPr>
              <a:t>: </a:t>
            </a:r>
            <a:endParaRPr lang="en-US">
              <a:latin typeface="+mn-lt"/>
              <a:ea typeface="Barlow"/>
            </a:endParaRPr>
          </a:p>
          <a:p>
            <a:pPr algn="just">
              <a:buSzPts val="1400"/>
            </a:pPr>
            <a:endParaRPr lang="en">
              <a:latin typeface="+mn-lt"/>
              <a:ea typeface="Barlow"/>
              <a:cs typeface="Barlow"/>
            </a:endParaRPr>
          </a:p>
          <a:p>
            <a:pPr algn="just">
              <a:buSzPts val="1400"/>
            </a:pPr>
            <a:r>
              <a:rPr lang="en">
                <a:latin typeface="+mn-lt"/>
                <a:ea typeface="Barlow"/>
                <a:cs typeface="Barlow"/>
              </a:rPr>
              <a:t>Build a classification model to predict whether an App review will get more than 1 Thumbup. We assume those reviews with many Thumbs up are the "key opinions" from users and deserve more attention from the publisher or developer of the Dating App. </a:t>
            </a:r>
            <a:endParaRPr lang="en">
              <a:latin typeface="+mn-lt"/>
            </a:endParaRPr>
          </a:p>
          <a:p>
            <a:pPr algn="just">
              <a:buSzPts val="1400"/>
            </a:pPr>
            <a:endParaRPr lang="en">
              <a:latin typeface="+mn-lt"/>
              <a:ea typeface="Barlow"/>
              <a:cs typeface="Barlow"/>
            </a:endParaRPr>
          </a:p>
          <a:p>
            <a:pPr algn="just">
              <a:buSzPts val="1400"/>
            </a:pPr>
            <a:r>
              <a:rPr lang="en" b="1">
                <a:latin typeface="+mn-lt"/>
                <a:ea typeface="Barlow"/>
                <a:cs typeface="Barlow"/>
              </a:rPr>
              <a:t>Business Use Case: </a:t>
            </a:r>
          </a:p>
          <a:p>
            <a:pPr algn="just">
              <a:buSzPts val="1400"/>
            </a:pPr>
            <a:endParaRPr lang="en" b="1">
              <a:latin typeface="+mn-lt"/>
              <a:ea typeface="Barlow"/>
              <a:cs typeface="Barlow"/>
            </a:endParaRPr>
          </a:p>
          <a:p>
            <a:pPr algn="just">
              <a:buSzPts val="1400"/>
            </a:pPr>
            <a:r>
              <a:rPr lang="en">
                <a:latin typeface="+mn-lt"/>
                <a:ea typeface="Barlow"/>
                <a:cs typeface="Barlow"/>
              </a:rPr>
              <a:t>It may take up to a month for an "important" review to accumulate to 100 Thumbups. However, with this classification model, we can predict how many Thumbs up a review will get in the future immediately. </a:t>
            </a:r>
          </a:p>
          <a:p>
            <a:pPr>
              <a:buSzPts val="1400"/>
            </a:pPr>
            <a:endParaRPr lang="en">
              <a:latin typeface="+mn-lt"/>
              <a:ea typeface="Barlow"/>
              <a:cs typeface="Barlow"/>
            </a:endParaRPr>
          </a:p>
          <a:p>
            <a:pPr>
              <a:buSzPts val="1400"/>
            </a:pPr>
            <a:r>
              <a:rPr lang="en" b="1">
                <a:latin typeface="+mn-lt"/>
                <a:ea typeface="Barlow"/>
                <a:cs typeface="Barlow"/>
              </a:rPr>
              <a:t>Training Data:</a:t>
            </a:r>
          </a:p>
          <a:p>
            <a:pPr>
              <a:buSzPts val="1400"/>
            </a:pPr>
            <a:endParaRPr lang="en" b="1">
              <a:latin typeface="+mn-lt"/>
              <a:ea typeface="Barlow"/>
              <a:cs typeface="Barlow"/>
            </a:endParaRPr>
          </a:p>
          <a:p>
            <a:pPr>
              <a:buSzPts val="1400"/>
            </a:pPr>
            <a:r>
              <a:rPr lang="en">
                <a:latin typeface="+mn-lt"/>
                <a:ea typeface="Barlow"/>
                <a:cs typeface="Barlow"/>
              </a:rPr>
              <a:t>In the training dataset, we label all the reviews with 1 or more Thumbs up are "positive" and reviews with 0 or 1 Thumbups as "negative".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098D-11E5-6034-95F5-90F5F20A4551}"/>
              </a:ext>
            </a:extLst>
          </p:cNvPr>
          <p:cNvSpPr>
            <a:spLocks noGrp="1"/>
          </p:cNvSpPr>
          <p:nvPr>
            <p:ph type="title"/>
          </p:nvPr>
        </p:nvSpPr>
        <p:spPr/>
        <p:txBody>
          <a:bodyPr/>
          <a:lstStyle/>
          <a:p>
            <a:r>
              <a:rPr lang="en-US" sz="2400">
                <a:latin typeface="Arial"/>
              </a:rPr>
              <a:t>Contents</a:t>
            </a:r>
          </a:p>
        </p:txBody>
      </p:sp>
      <p:sp>
        <p:nvSpPr>
          <p:cNvPr id="4" name="Text Placeholder 3">
            <a:extLst>
              <a:ext uri="{FF2B5EF4-FFF2-40B4-BE49-F238E27FC236}">
                <a16:creationId xmlns:a16="http://schemas.microsoft.com/office/drawing/2014/main" id="{0F8659B7-571A-6F17-0067-89C186DD239D}"/>
              </a:ext>
            </a:extLst>
          </p:cNvPr>
          <p:cNvSpPr>
            <a:spLocks noGrp="1"/>
          </p:cNvSpPr>
          <p:nvPr>
            <p:ph type="body" idx="1"/>
          </p:nvPr>
        </p:nvSpPr>
        <p:spPr>
          <a:xfrm>
            <a:off x="4727005" y="1418423"/>
            <a:ext cx="4282912" cy="2938500"/>
          </a:xfrm>
        </p:spPr>
        <p:txBody>
          <a:bodyPr/>
          <a:lstStyle/>
          <a:p>
            <a:r>
              <a:rPr lang="en-US" sz="1800">
                <a:latin typeface="Arial"/>
              </a:rPr>
              <a:t>1. Overview</a:t>
            </a:r>
          </a:p>
          <a:p>
            <a:r>
              <a:rPr lang="en-US" sz="1800">
                <a:latin typeface="Arial"/>
              </a:rPr>
              <a:t>2. EDA &amp; Data Processing</a:t>
            </a:r>
          </a:p>
          <a:p>
            <a:r>
              <a:rPr lang="en-US" sz="1800">
                <a:latin typeface="Arial"/>
              </a:rPr>
              <a:t>3. Regression: Ratings Model</a:t>
            </a:r>
          </a:p>
          <a:p>
            <a:r>
              <a:rPr lang="en-US" sz="1800">
                <a:latin typeface="Arial"/>
              </a:rPr>
              <a:t>4. Classification: Thumbs Up Model</a:t>
            </a:r>
          </a:p>
          <a:p>
            <a:r>
              <a:rPr lang="en-US" sz="1800">
                <a:latin typeface="Arial"/>
              </a:rPr>
              <a:t>5. Topic Modeling</a:t>
            </a:r>
          </a:p>
          <a:p>
            <a:r>
              <a:rPr lang="en-US" sz="1800">
                <a:latin typeface="Arial"/>
              </a:rPr>
              <a:t>6. ROI Analysis</a:t>
            </a:r>
          </a:p>
          <a:p>
            <a:r>
              <a:rPr lang="en-US" sz="1800">
                <a:latin typeface="Arial"/>
              </a:rPr>
              <a:t>7. Conclusion </a:t>
            </a:r>
            <a:endParaRPr lang="en-US">
              <a:latin typeface="Arial"/>
            </a:endParaRPr>
          </a:p>
          <a:p>
            <a:endParaRPr lang="en-US">
              <a:latin typeface="Arial"/>
            </a:endParaRPr>
          </a:p>
        </p:txBody>
      </p:sp>
      <p:sp>
        <p:nvSpPr>
          <p:cNvPr id="3" name="Slide Number Placeholder 2">
            <a:extLst>
              <a:ext uri="{FF2B5EF4-FFF2-40B4-BE49-F238E27FC236}">
                <a16:creationId xmlns:a16="http://schemas.microsoft.com/office/drawing/2014/main" id="{0CEC6A57-D25A-16CC-09C1-63A60471F5E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a:t>
            </a:fld>
            <a:endParaRPr lang="en"/>
          </a:p>
        </p:txBody>
      </p:sp>
    </p:spTree>
    <p:extLst>
      <p:ext uri="{BB962C8B-B14F-4D97-AF65-F5344CB8AC3E}">
        <p14:creationId xmlns:p14="http://schemas.microsoft.com/office/powerpoint/2010/main" val="19341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r>
              <a:rPr lang="en-US">
                <a:latin typeface="Arial"/>
                <a:cs typeface="Arial"/>
              </a:rPr>
              <a:t>Classification: Down-sampling</a:t>
            </a:r>
          </a:p>
        </p:txBody>
      </p:sp>
      <p:sp>
        <p:nvSpPr>
          <p:cNvPr id="144" name="Google Shape;144;p7"/>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20</a:t>
            </a:fld>
            <a:endParaRPr/>
          </a:p>
        </p:txBody>
      </p:sp>
      <p:sp>
        <p:nvSpPr>
          <p:cNvPr id="2" name="Google Shape;138;p6">
            <a:extLst>
              <a:ext uri="{FF2B5EF4-FFF2-40B4-BE49-F238E27FC236}">
                <a16:creationId xmlns:a16="http://schemas.microsoft.com/office/drawing/2014/main" id="{09712F17-3D0D-AE28-DE32-ED0B2F4BAEF6}"/>
              </a:ext>
            </a:extLst>
          </p:cNvPr>
          <p:cNvSpPr txBox="1"/>
          <p:nvPr/>
        </p:nvSpPr>
        <p:spPr>
          <a:xfrm>
            <a:off x="1363483" y="1360411"/>
            <a:ext cx="7433100" cy="3933354"/>
          </a:xfrm>
          <a:prstGeom prst="rect">
            <a:avLst/>
          </a:prstGeom>
          <a:noFill/>
          <a:ln>
            <a:noFill/>
          </a:ln>
        </p:spPr>
        <p:txBody>
          <a:bodyPr spcFirstLastPara="1" wrap="square" lIns="91425" tIns="91425" rIns="91425" bIns="91425" anchor="t" anchorCtr="0">
            <a:spAutoFit/>
          </a:bodyPr>
          <a:lstStyle/>
          <a:p>
            <a:pPr algn="just">
              <a:buSzPts val="1400"/>
            </a:pPr>
            <a:r>
              <a:rPr lang="en-US" b="1">
                <a:latin typeface="+mn-lt"/>
              </a:rPr>
              <a:t>Encoding:</a:t>
            </a:r>
          </a:p>
          <a:p>
            <a:pPr marL="285750" indent="-285750" algn="just">
              <a:lnSpc>
                <a:spcPct val="120000"/>
              </a:lnSpc>
              <a:buSzPts val="1400"/>
              <a:buChar char="•"/>
            </a:pPr>
            <a:r>
              <a:rPr lang="en-US">
                <a:latin typeface="+mn-lt"/>
              </a:rPr>
              <a:t>Positive(1): </a:t>
            </a:r>
            <a:r>
              <a:rPr lang="en-US" err="1">
                <a:latin typeface="+mn-lt"/>
              </a:rPr>
              <a:t>Thumbups</a:t>
            </a:r>
            <a:r>
              <a:rPr lang="en-US">
                <a:latin typeface="+mn-lt"/>
              </a:rPr>
              <a:t> &gt; 1</a:t>
            </a:r>
            <a:endParaRPr lang="en-US"/>
          </a:p>
          <a:p>
            <a:pPr marL="285750" indent="-285750" algn="just">
              <a:lnSpc>
                <a:spcPct val="120000"/>
              </a:lnSpc>
              <a:buSzPts val="1400"/>
              <a:buChar char="•"/>
            </a:pPr>
            <a:r>
              <a:rPr lang="en-US">
                <a:latin typeface="+mn-lt"/>
              </a:rPr>
              <a:t>Negative(0): </a:t>
            </a:r>
            <a:r>
              <a:rPr lang="en-US" err="1">
                <a:latin typeface="+mn-lt"/>
              </a:rPr>
              <a:t>Thumbups</a:t>
            </a:r>
            <a:r>
              <a:rPr lang="en-US">
                <a:latin typeface="+mn-lt"/>
              </a:rPr>
              <a:t> = 0 or </a:t>
            </a:r>
            <a:r>
              <a:rPr lang="en-US" err="1">
                <a:latin typeface="+mn-lt"/>
              </a:rPr>
              <a:t>Thumbups</a:t>
            </a:r>
            <a:r>
              <a:rPr lang="en-US">
                <a:latin typeface="+mn-lt"/>
              </a:rPr>
              <a:t> = 1</a:t>
            </a:r>
          </a:p>
          <a:p>
            <a:pPr algn="just">
              <a:buSzPts val="1400"/>
            </a:pPr>
            <a:endParaRPr lang="en" b="1">
              <a:latin typeface="+mn-lt"/>
            </a:endParaRPr>
          </a:p>
          <a:p>
            <a:pPr algn="just">
              <a:buSzPts val="1400"/>
            </a:pPr>
            <a:r>
              <a:rPr lang="en" b="1">
                <a:latin typeface="+mn-lt"/>
                <a:ea typeface="Barlow"/>
                <a:cs typeface="Barlow"/>
              </a:rPr>
              <a:t>Original Proportion:</a:t>
            </a:r>
          </a:p>
          <a:p>
            <a:pPr marL="285750" indent="-285750" algn="just">
              <a:buSzPts val="1400"/>
              <a:buChar char="•"/>
            </a:pPr>
            <a:r>
              <a:rPr lang="en">
                <a:latin typeface="+mn-lt"/>
                <a:ea typeface="Barlow"/>
                <a:cs typeface="Barlow"/>
              </a:rPr>
              <a:t>size of class 0 : size of class 1 = 4.17 : 1</a:t>
            </a:r>
            <a:endParaRPr lang="en">
              <a:latin typeface="+mn-lt"/>
            </a:endParaRPr>
          </a:p>
          <a:p>
            <a:pPr algn="just">
              <a:buSzPts val="1400"/>
            </a:pPr>
            <a:endParaRPr lang="en">
              <a:latin typeface="+mn-lt"/>
              <a:ea typeface="Barlow"/>
              <a:cs typeface="Barlow"/>
            </a:endParaRPr>
          </a:p>
          <a:p>
            <a:pPr algn="just">
              <a:buSzPts val="1400"/>
            </a:pPr>
            <a:r>
              <a:rPr lang="en" b="1">
                <a:latin typeface="+mn-lt"/>
                <a:ea typeface="Barlow"/>
                <a:cs typeface="Barlow"/>
              </a:rPr>
              <a:t>Problem: </a:t>
            </a:r>
          </a:p>
          <a:p>
            <a:pPr marL="285750" indent="-285750" algn="just">
              <a:lnSpc>
                <a:spcPct val="120000"/>
              </a:lnSpc>
              <a:buSzPts val="1400"/>
              <a:buChar char="•"/>
            </a:pPr>
            <a:r>
              <a:rPr lang="en">
                <a:latin typeface="+mn-lt"/>
              </a:rPr>
              <a:t>the training model will spend most of its time on negative examples and not learn enough from positive ones</a:t>
            </a:r>
          </a:p>
          <a:p>
            <a:pPr marL="285750" indent="-285750" algn="just">
              <a:lnSpc>
                <a:spcPct val="120000"/>
              </a:lnSpc>
              <a:buSzPts val="1400"/>
              <a:buChar char="•"/>
            </a:pPr>
            <a:r>
              <a:rPr lang="en">
                <a:latin typeface="+mn-lt"/>
              </a:rPr>
              <a:t>We have tried to train on the true distribution, but the recall was extremely low.</a:t>
            </a:r>
          </a:p>
          <a:p>
            <a:pPr marL="285750" indent="-285750" algn="just">
              <a:buSzPts val="1400"/>
              <a:buChar char="•"/>
            </a:pPr>
            <a:endParaRPr lang="en">
              <a:latin typeface="+mn-lt"/>
            </a:endParaRPr>
          </a:p>
          <a:p>
            <a:pPr algn="just">
              <a:buSzPts val="1400"/>
            </a:pPr>
            <a:r>
              <a:rPr lang="en" b="1">
                <a:latin typeface="+mn-lt"/>
              </a:rPr>
              <a:t>Down-Sampling: </a:t>
            </a:r>
          </a:p>
          <a:p>
            <a:pPr marL="285750" indent="-285750" algn="just">
              <a:lnSpc>
                <a:spcPct val="120000"/>
              </a:lnSpc>
              <a:buSzPts val="1400"/>
              <a:buChar char="•"/>
            </a:pPr>
            <a:r>
              <a:rPr lang="en">
                <a:latin typeface="+mn-lt"/>
              </a:rPr>
              <a:t>We used the 15258 rows of positive rows plus another 15258 negative rows sampled from 60k+ entire negative cases to make a balanced dataset.</a:t>
            </a:r>
          </a:p>
          <a:p>
            <a:pPr algn="just">
              <a:buSzPts val="1400"/>
            </a:pPr>
            <a:endParaRPr lang="en">
              <a:latin typeface="+mn-lt"/>
            </a:endParaRPr>
          </a:p>
        </p:txBody>
      </p:sp>
    </p:spTree>
    <p:extLst>
      <p:ext uri="{BB962C8B-B14F-4D97-AF65-F5344CB8AC3E}">
        <p14:creationId xmlns:p14="http://schemas.microsoft.com/office/powerpoint/2010/main" val="2435918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r>
              <a:rPr lang="en-US">
                <a:latin typeface="Arial"/>
                <a:cs typeface="Arial"/>
              </a:rPr>
              <a:t>Classification: </a:t>
            </a:r>
            <a:r>
              <a:rPr lang="en-US" altLang="zh-CN">
                <a:latin typeface="Arial"/>
                <a:cs typeface="Arial"/>
              </a:rPr>
              <a:t>Models Comparison</a:t>
            </a:r>
            <a:endParaRPr lang="en-US">
              <a:latin typeface="Arial"/>
              <a:cs typeface="Arial"/>
            </a:endParaRPr>
          </a:p>
        </p:txBody>
      </p:sp>
      <p:sp>
        <p:nvSpPr>
          <p:cNvPr id="144" name="Google Shape;144;p7"/>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21</a:t>
            </a:fld>
            <a:endParaRPr/>
          </a:p>
        </p:txBody>
      </p:sp>
      <p:sp>
        <p:nvSpPr>
          <p:cNvPr id="2" name="TextBox 1">
            <a:extLst>
              <a:ext uri="{FF2B5EF4-FFF2-40B4-BE49-F238E27FC236}">
                <a16:creationId xmlns:a16="http://schemas.microsoft.com/office/drawing/2014/main" id="{E3E4BAEB-0106-41A5-3564-AC8F9E4E1E5E}"/>
              </a:ext>
            </a:extLst>
          </p:cNvPr>
          <p:cNvSpPr txBox="1"/>
          <p:nvPr/>
        </p:nvSpPr>
        <p:spPr>
          <a:xfrm>
            <a:off x="1491176" y="3009107"/>
            <a:ext cx="68863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Based on the calculation of overall accuracy, precision, and ROC-AUC, </a:t>
            </a:r>
            <a:r>
              <a:rPr lang="en-US" b="1">
                <a:latin typeface="Arial" panose="020B0604020202020204" pitchFamily="34" charset="0"/>
                <a:cs typeface="Arial" panose="020B0604020202020204" pitchFamily="34" charset="0"/>
              </a:rPr>
              <a:t>LSTM </a:t>
            </a:r>
            <a:r>
              <a:rPr lang="en-US">
                <a:latin typeface="Arial" panose="020B0604020202020204" pitchFamily="34" charset="0"/>
                <a:cs typeface="Arial" panose="020B0604020202020204" pitchFamily="34" charset="0"/>
              </a:rPr>
              <a:t>outperformed the other 2 models. The accuracy of LSTM on the test dataset reaches 71.3%. </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RNN gave the highest recall of 85%. </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Random forest, as a traditional machine learning model, cost less time for 1 epoch training</a:t>
            </a:r>
          </a:p>
          <a:p>
            <a:endParaRPr lang="en-US">
              <a:latin typeface="Arial" panose="020B0604020202020204" pitchFamily="34" charset="0"/>
              <a:cs typeface="Arial" panose="020B0604020202020204" pitchFamily="34" charset="0"/>
            </a:endParaRPr>
          </a:p>
        </p:txBody>
      </p:sp>
      <p:graphicFrame>
        <p:nvGraphicFramePr>
          <p:cNvPr id="6" name="Table 6">
            <a:extLst>
              <a:ext uri="{FF2B5EF4-FFF2-40B4-BE49-F238E27FC236}">
                <a16:creationId xmlns:a16="http://schemas.microsoft.com/office/drawing/2014/main" id="{26696423-CB35-DA3E-EFC7-32152DAB93B1}"/>
              </a:ext>
            </a:extLst>
          </p:cNvPr>
          <p:cNvGraphicFramePr>
            <a:graphicFrameLocks noGrp="1"/>
          </p:cNvGraphicFramePr>
          <p:nvPr>
            <p:extLst>
              <p:ext uri="{D42A27DB-BD31-4B8C-83A1-F6EECF244321}">
                <p14:modId xmlns:p14="http://schemas.microsoft.com/office/powerpoint/2010/main" val="2563210620"/>
              </p:ext>
            </p:extLst>
          </p:nvPr>
        </p:nvGraphicFramePr>
        <p:xfrm>
          <a:off x="1491175" y="1373000"/>
          <a:ext cx="6886301" cy="1751071"/>
        </p:xfrm>
        <a:graphic>
          <a:graphicData uri="http://schemas.openxmlformats.org/drawingml/2006/table">
            <a:tbl>
              <a:tblPr firstRow="1" bandRow="1">
                <a:tableStyleId>{5C22544A-7EE6-4342-B048-85BDC9FD1C3A}</a:tableStyleId>
              </a:tblPr>
              <a:tblGrid>
                <a:gridCol w="1533436">
                  <a:extLst>
                    <a:ext uri="{9D8B030D-6E8A-4147-A177-3AD203B41FA5}">
                      <a16:colId xmlns:a16="http://schemas.microsoft.com/office/drawing/2014/main" val="2038170002"/>
                    </a:ext>
                  </a:extLst>
                </a:gridCol>
                <a:gridCol w="1095458">
                  <a:extLst>
                    <a:ext uri="{9D8B030D-6E8A-4147-A177-3AD203B41FA5}">
                      <a16:colId xmlns:a16="http://schemas.microsoft.com/office/drawing/2014/main" val="2107457488"/>
                    </a:ext>
                  </a:extLst>
                </a:gridCol>
                <a:gridCol w="987734">
                  <a:extLst>
                    <a:ext uri="{9D8B030D-6E8A-4147-A177-3AD203B41FA5}">
                      <a16:colId xmlns:a16="http://schemas.microsoft.com/office/drawing/2014/main" val="3425974714"/>
                    </a:ext>
                  </a:extLst>
                </a:gridCol>
                <a:gridCol w="1089891">
                  <a:extLst>
                    <a:ext uri="{9D8B030D-6E8A-4147-A177-3AD203B41FA5}">
                      <a16:colId xmlns:a16="http://schemas.microsoft.com/office/drawing/2014/main" val="3251216788"/>
                    </a:ext>
                  </a:extLst>
                </a:gridCol>
                <a:gridCol w="927592">
                  <a:extLst>
                    <a:ext uri="{9D8B030D-6E8A-4147-A177-3AD203B41FA5}">
                      <a16:colId xmlns:a16="http://schemas.microsoft.com/office/drawing/2014/main" val="1062825179"/>
                    </a:ext>
                  </a:extLst>
                </a:gridCol>
                <a:gridCol w="1252190">
                  <a:extLst>
                    <a:ext uri="{9D8B030D-6E8A-4147-A177-3AD203B41FA5}">
                      <a16:colId xmlns:a16="http://schemas.microsoft.com/office/drawing/2014/main" val="3884874757"/>
                    </a:ext>
                  </a:extLst>
                </a:gridCol>
              </a:tblGrid>
              <a:tr h="370840">
                <a:tc>
                  <a:txBody>
                    <a:bodyPr/>
                    <a:lstStyle/>
                    <a:p>
                      <a:pPr algn="ctr"/>
                      <a:endParaRPr lang="en-US" sz="1400">
                        <a:latin typeface="+mn-lt"/>
                      </a:endParaRP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Accuracy</a:t>
                      </a: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Precision</a:t>
                      </a: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Recall</a:t>
                      </a: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ROC AUC</a:t>
                      </a:r>
                    </a:p>
                  </a:txBody>
                  <a:tcPr anchor="ctr">
                    <a:solidFill>
                      <a:schemeClr val="accent1">
                        <a:lumMod val="60000"/>
                        <a:lumOff val="40000"/>
                      </a:schemeClr>
                    </a:solidFill>
                  </a:tcPr>
                </a:tc>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Runtime</a:t>
                      </a:r>
                    </a:p>
                  </a:txBody>
                  <a:tcPr anchor="ctr">
                    <a:solidFill>
                      <a:schemeClr val="accent1">
                        <a:lumMod val="60000"/>
                        <a:lumOff val="40000"/>
                      </a:schemeClr>
                    </a:solidFill>
                  </a:tcPr>
                </a:tc>
                <a:extLst>
                  <a:ext uri="{0D108BD9-81ED-4DB2-BD59-A6C34878D82A}">
                    <a16:rowId xmlns:a16="http://schemas.microsoft.com/office/drawing/2014/main" val="1458438378"/>
                  </a:ext>
                </a:extLst>
              </a:tr>
              <a:tr h="343911">
                <a:tc>
                  <a:txBody>
                    <a:bodyPr/>
                    <a:lstStyle/>
                    <a:p>
                      <a:pPr lvl="0" algn="ctr">
                        <a:buNone/>
                      </a:pPr>
                      <a:r>
                        <a:rPr lang="en-US" sz="1400" b="1" i="0" u="none" strike="noStrike" cap="none">
                          <a:solidFill>
                            <a:srgbClr val="000000"/>
                          </a:solidFill>
                          <a:latin typeface="+mn-lt"/>
                          <a:cs typeface="Arial"/>
                        </a:rPr>
                        <a:t>GloVe+RNN</a:t>
                      </a:r>
                      <a:endParaRPr lang="en-US" sz="1400" b="1" i="0" u="none" strike="noStrike" cap="none" err="1">
                        <a:solidFill>
                          <a:srgbClr val="000000"/>
                        </a:solidFill>
                        <a:latin typeface="+mn-lt"/>
                        <a:cs typeface="Arial"/>
                      </a:endParaRPr>
                    </a:p>
                  </a:txBody>
                  <a:tcPr anchor="ctr"/>
                </a:tc>
                <a:tc>
                  <a:txBody>
                    <a:bodyPr/>
                    <a:lstStyle/>
                    <a:p>
                      <a:pPr algn="ctr" fontAlgn="b"/>
                      <a:r>
                        <a:rPr lang="en-US" sz="1400" b="0" i="0" u="none" strike="noStrike" cap="none">
                          <a:solidFill>
                            <a:schemeClr val="dk1"/>
                          </a:solidFill>
                          <a:latin typeface="+mn-lt"/>
                          <a:ea typeface="+mn-ea"/>
                          <a:cs typeface="+mn-cs"/>
                          <a:sym typeface="Arial"/>
                        </a:rPr>
                        <a:t>0.660</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0.623</a:t>
                      </a:r>
                    </a:p>
                  </a:txBody>
                  <a:tcPr marL="6350" marR="6350" marT="6350" marB="0" anchor="b"/>
                </a:tc>
                <a:tc>
                  <a:txBody>
                    <a:bodyPr/>
                    <a:lstStyle/>
                    <a:p>
                      <a:pPr algn="ctr" fontAlgn="b"/>
                      <a:r>
                        <a:rPr lang="en-US" sz="1400" b="0" i="0" u="none" strike="noStrike" cap="none">
                          <a:solidFill>
                            <a:srgbClr val="00B050"/>
                          </a:solidFill>
                          <a:latin typeface="+mn-lt"/>
                          <a:ea typeface="+mn-ea"/>
                          <a:cs typeface="+mn-cs"/>
                          <a:sym typeface="Arial"/>
                        </a:rPr>
                        <a:t>0.854</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0.69</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5 mins/epoch</a:t>
                      </a:r>
                    </a:p>
                  </a:txBody>
                  <a:tcPr marL="6350" marR="6350" marT="6350" marB="0" anchor="b"/>
                </a:tc>
                <a:extLst>
                  <a:ext uri="{0D108BD9-81ED-4DB2-BD59-A6C34878D82A}">
                    <a16:rowId xmlns:a16="http://schemas.microsoft.com/office/drawing/2014/main" val="1576040202"/>
                  </a:ext>
                </a:extLst>
              </a:tr>
              <a:tr h="370840">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GloVe+LSTM</a:t>
                      </a:r>
                    </a:p>
                  </a:txBody>
                  <a:tcPr anchor="ctr"/>
                </a:tc>
                <a:tc>
                  <a:txBody>
                    <a:bodyPr/>
                    <a:lstStyle/>
                    <a:p>
                      <a:pPr algn="ctr" fontAlgn="b"/>
                      <a:r>
                        <a:rPr lang="en-US" sz="1400" b="0" i="0" u="none" strike="noStrike" cap="none">
                          <a:solidFill>
                            <a:srgbClr val="00B050"/>
                          </a:solidFill>
                          <a:latin typeface="+mn-lt"/>
                          <a:ea typeface="+mn-ea"/>
                          <a:cs typeface="+mn-cs"/>
                          <a:sym typeface="Arial"/>
                        </a:rPr>
                        <a:t>0.732</a:t>
                      </a:r>
                    </a:p>
                  </a:txBody>
                  <a:tcPr marL="6350" marR="6350" marT="6350" marB="0" anchor="b"/>
                </a:tc>
                <a:tc>
                  <a:txBody>
                    <a:bodyPr/>
                    <a:lstStyle/>
                    <a:p>
                      <a:pPr algn="ctr" fontAlgn="b"/>
                      <a:r>
                        <a:rPr lang="en-US" sz="1400" b="0" i="0" u="none" strike="noStrike" cap="none">
                          <a:solidFill>
                            <a:srgbClr val="00B050"/>
                          </a:solidFill>
                          <a:latin typeface="+mn-lt"/>
                          <a:ea typeface="+mn-ea"/>
                          <a:cs typeface="+mn-cs"/>
                          <a:sym typeface="Arial"/>
                        </a:rPr>
                        <a:t>0.734</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0.723</a:t>
                      </a:r>
                    </a:p>
                  </a:txBody>
                  <a:tcPr marL="6350" marR="6350" marT="6350" marB="0" anchor="b"/>
                </a:tc>
                <a:tc>
                  <a:txBody>
                    <a:bodyPr/>
                    <a:lstStyle/>
                    <a:p>
                      <a:pPr algn="ctr" fontAlgn="b"/>
                      <a:r>
                        <a:rPr lang="en-US" sz="1400" b="0" i="0" u="none" strike="noStrike" cap="none">
                          <a:solidFill>
                            <a:srgbClr val="00B050"/>
                          </a:solidFill>
                          <a:latin typeface="+mn-lt"/>
                          <a:ea typeface="+mn-ea"/>
                          <a:cs typeface="+mn-cs"/>
                          <a:sym typeface="Arial"/>
                        </a:rPr>
                        <a:t>0.8</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7 mins/epoch</a:t>
                      </a:r>
                    </a:p>
                  </a:txBody>
                  <a:tcPr marL="6350" marR="6350" marT="6350" marB="0" anchor="b"/>
                </a:tc>
                <a:extLst>
                  <a:ext uri="{0D108BD9-81ED-4DB2-BD59-A6C34878D82A}">
                    <a16:rowId xmlns:a16="http://schemas.microsoft.com/office/drawing/2014/main" val="3520011675"/>
                  </a:ext>
                </a:extLst>
              </a:tr>
              <a:tr h="370839">
                <a:tc>
                  <a:txBody>
                    <a:bodyPr/>
                    <a:lstStyle/>
                    <a:p>
                      <a:pPr lvl="0" algn="ctr">
                        <a:lnSpc>
                          <a:spcPct val="100000"/>
                        </a:lnSpc>
                        <a:spcBef>
                          <a:spcPts val="0"/>
                        </a:spcBef>
                        <a:spcAft>
                          <a:spcPts val="0"/>
                        </a:spcAft>
                        <a:buNone/>
                      </a:pPr>
                      <a:r>
                        <a:rPr lang="en-US" sz="1400" b="1" i="0" u="none" strike="noStrike" noProof="0">
                          <a:solidFill>
                            <a:srgbClr val="000000"/>
                          </a:solidFill>
                          <a:latin typeface="+mn-lt"/>
                        </a:rPr>
                        <a:t>Word2Vec+Random Forest</a:t>
                      </a:r>
                    </a:p>
                  </a:txBody>
                  <a:tcPr anchor="ctr"/>
                </a:tc>
                <a:tc>
                  <a:txBody>
                    <a:bodyPr/>
                    <a:lstStyle/>
                    <a:p>
                      <a:pPr algn="ctr" fontAlgn="b"/>
                      <a:r>
                        <a:rPr lang="en-US" sz="1400" b="0" i="0" u="none" strike="noStrike" cap="none">
                          <a:solidFill>
                            <a:schemeClr val="dk1"/>
                          </a:solidFill>
                          <a:latin typeface="+mn-lt"/>
                          <a:ea typeface="+mn-ea"/>
                          <a:cs typeface="+mn-cs"/>
                          <a:sym typeface="Arial"/>
                        </a:rPr>
                        <a:t>0.692</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0.682</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0.718</a:t>
                      </a:r>
                    </a:p>
                  </a:txBody>
                  <a:tcPr marL="6350" marR="6350" marT="6350" marB="0" anchor="b"/>
                </a:tc>
                <a:tc>
                  <a:txBody>
                    <a:bodyPr/>
                    <a:lstStyle/>
                    <a:p>
                      <a:pPr algn="ctr" fontAlgn="b"/>
                      <a:r>
                        <a:rPr lang="en-US" sz="1400" b="0" i="0" u="none" strike="noStrike" cap="none">
                          <a:solidFill>
                            <a:schemeClr val="dk1"/>
                          </a:solidFill>
                          <a:latin typeface="+mn-lt"/>
                          <a:ea typeface="+mn-ea"/>
                          <a:cs typeface="+mn-cs"/>
                          <a:sym typeface="Arial"/>
                        </a:rPr>
                        <a:t>0.75</a:t>
                      </a:r>
                    </a:p>
                  </a:txBody>
                  <a:tcPr marL="6350" marR="6350" marT="6350" marB="0" anchor="b"/>
                </a:tc>
                <a:tc>
                  <a:txBody>
                    <a:bodyPr/>
                    <a:lstStyle/>
                    <a:p>
                      <a:pPr algn="ctr" fontAlgn="b"/>
                      <a:r>
                        <a:rPr lang="en-US" sz="1400" b="0" i="0" u="none" strike="noStrike" cap="none">
                          <a:solidFill>
                            <a:srgbClr val="00B050"/>
                          </a:solidFill>
                          <a:latin typeface="+mn-lt"/>
                          <a:ea typeface="+mn-ea"/>
                          <a:cs typeface="+mn-cs"/>
                          <a:sym typeface="Arial"/>
                        </a:rPr>
                        <a:t>2 mins/epoch</a:t>
                      </a:r>
                    </a:p>
                  </a:txBody>
                  <a:tcPr marL="6350" marR="6350" marT="6350" marB="0" anchor="b"/>
                </a:tc>
                <a:extLst>
                  <a:ext uri="{0D108BD9-81ED-4DB2-BD59-A6C34878D82A}">
                    <a16:rowId xmlns:a16="http://schemas.microsoft.com/office/drawing/2014/main" val="2704870673"/>
                  </a:ext>
                </a:extLst>
              </a:tr>
            </a:tbl>
          </a:graphicData>
        </a:graphic>
      </p:graphicFrame>
      <p:sp>
        <p:nvSpPr>
          <p:cNvPr id="3" name="Rectangle 2">
            <a:extLst>
              <a:ext uri="{FF2B5EF4-FFF2-40B4-BE49-F238E27FC236}">
                <a16:creationId xmlns:a16="http://schemas.microsoft.com/office/drawing/2014/main" id="{0DBDEC3E-E53B-1563-ADC1-B326D8DBFF9A}"/>
              </a:ext>
            </a:extLst>
          </p:cNvPr>
          <p:cNvSpPr/>
          <p:nvPr/>
        </p:nvSpPr>
        <p:spPr>
          <a:xfrm>
            <a:off x="1403497" y="2241447"/>
            <a:ext cx="7237228" cy="43239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227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77F6-BE64-CF46-1831-5B3DD3B6AF0B}"/>
              </a:ext>
            </a:extLst>
          </p:cNvPr>
          <p:cNvSpPr>
            <a:spLocks noGrp="1"/>
          </p:cNvSpPr>
          <p:nvPr>
            <p:ph type="title"/>
          </p:nvPr>
        </p:nvSpPr>
        <p:spPr>
          <a:xfrm>
            <a:off x="1182200" y="393475"/>
            <a:ext cx="7062772" cy="806700"/>
          </a:xfrm>
        </p:spPr>
        <p:txBody>
          <a:bodyPr/>
          <a:lstStyle/>
          <a:p>
            <a:r>
              <a:rPr lang="en-US">
                <a:latin typeface="Arial"/>
              </a:rPr>
              <a:t>Classification: LSTM Model Architecture </a:t>
            </a:r>
          </a:p>
        </p:txBody>
      </p:sp>
      <p:sp>
        <p:nvSpPr>
          <p:cNvPr id="3" name="Slide Number Placeholder 2">
            <a:extLst>
              <a:ext uri="{FF2B5EF4-FFF2-40B4-BE49-F238E27FC236}">
                <a16:creationId xmlns:a16="http://schemas.microsoft.com/office/drawing/2014/main" id="{06C9F89C-DE85-77B0-E017-35446E3846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22</a:t>
            </a:fld>
            <a:endParaRPr lang="en"/>
          </a:p>
        </p:txBody>
      </p:sp>
      <p:pic>
        <p:nvPicPr>
          <p:cNvPr id="4" name="Picture 4" descr="Diagram&#10;&#10;Description automatically generated">
            <a:extLst>
              <a:ext uri="{FF2B5EF4-FFF2-40B4-BE49-F238E27FC236}">
                <a16:creationId xmlns:a16="http://schemas.microsoft.com/office/drawing/2014/main" id="{B7E2D9A7-9251-EBEF-4C38-D3E364E22470}"/>
              </a:ext>
            </a:extLst>
          </p:cNvPr>
          <p:cNvPicPr>
            <a:picLocks noChangeAspect="1"/>
          </p:cNvPicPr>
          <p:nvPr/>
        </p:nvPicPr>
        <p:blipFill>
          <a:blip r:embed="rId2"/>
          <a:stretch>
            <a:fillRect/>
          </a:stretch>
        </p:blipFill>
        <p:spPr>
          <a:xfrm>
            <a:off x="1445492" y="1841046"/>
            <a:ext cx="2951018" cy="2200316"/>
          </a:xfrm>
          <a:prstGeom prst="rect">
            <a:avLst/>
          </a:prstGeom>
        </p:spPr>
      </p:pic>
      <p:sp>
        <p:nvSpPr>
          <p:cNvPr id="5" name="TextBox 4">
            <a:extLst>
              <a:ext uri="{FF2B5EF4-FFF2-40B4-BE49-F238E27FC236}">
                <a16:creationId xmlns:a16="http://schemas.microsoft.com/office/drawing/2014/main" id="{BAE07CA7-4947-C048-1557-4836F17F4923}"/>
              </a:ext>
            </a:extLst>
          </p:cNvPr>
          <p:cNvSpPr txBox="1"/>
          <p:nvPr/>
        </p:nvSpPr>
        <p:spPr>
          <a:xfrm>
            <a:off x="4320551" y="1324840"/>
            <a:ext cx="4681683" cy="42719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Model Structure:</a:t>
            </a:r>
          </a:p>
          <a:p>
            <a:pPr marL="285750" indent="-285750">
              <a:lnSpc>
                <a:spcPct val="120000"/>
              </a:lnSpc>
              <a:buChar char="•"/>
            </a:pPr>
            <a:r>
              <a:rPr lang="en-US" b="1"/>
              <a:t>Embeddings</a:t>
            </a:r>
            <a:r>
              <a:rPr lang="en-US"/>
              <a:t>: </a:t>
            </a:r>
            <a:r>
              <a:rPr lang="en-US" err="1"/>
              <a:t>GloVe</a:t>
            </a:r>
            <a:r>
              <a:rPr lang="en-US"/>
              <a:t> Embedding</a:t>
            </a:r>
          </a:p>
          <a:p>
            <a:pPr marL="285750" indent="-285750">
              <a:lnSpc>
                <a:spcPct val="120000"/>
              </a:lnSpc>
              <a:buChar char="•"/>
            </a:pPr>
            <a:r>
              <a:rPr lang="en-US" b="1"/>
              <a:t>LSTM layer</a:t>
            </a:r>
            <a:r>
              <a:rPr lang="en-US"/>
              <a:t>: the memory cell enables the model to contain long-term memory, and partially addresses the long-range dependencies problem with RNN</a:t>
            </a:r>
          </a:p>
          <a:p>
            <a:pPr marL="285750" indent="-285750">
              <a:lnSpc>
                <a:spcPct val="120000"/>
              </a:lnSpc>
              <a:buChar char="•"/>
            </a:pPr>
            <a:r>
              <a:rPr lang="en-US" b="1"/>
              <a:t>Output</a:t>
            </a:r>
            <a:r>
              <a:rPr lang="en-US"/>
              <a:t>: using sigmoid activation function to produce a single value of probability of belonging to the "positive" (&gt;1) class</a:t>
            </a:r>
          </a:p>
          <a:p>
            <a:pPr marL="285750" indent="-285750">
              <a:buChar char="•"/>
            </a:pPr>
            <a:endParaRPr lang="en-US"/>
          </a:p>
          <a:p>
            <a:r>
              <a:rPr lang="en-US" b="1"/>
              <a:t>Model Parameters: </a:t>
            </a:r>
          </a:p>
          <a:p>
            <a:pPr marL="285750" indent="-285750">
              <a:lnSpc>
                <a:spcPct val="120000"/>
              </a:lnSpc>
              <a:buChar char="•"/>
            </a:pPr>
            <a:r>
              <a:rPr lang="en-US" b="1"/>
              <a:t>Vocabulary size</a:t>
            </a:r>
            <a:r>
              <a:rPr lang="en-US"/>
              <a:t>: </a:t>
            </a:r>
            <a:r>
              <a:rPr lang="en-US" b="1"/>
              <a:t>1.1</a:t>
            </a:r>
            <a:r>
              <a:rPr lang="en-US"/>
              <a:t> * #. of unique words in the corpus</a:t>
            </a:r>
          </a:p>
          <a:p>
            <a:pPr marL="285750" indent="-285750">
              <a:lnSpc>
                <a:spcPct val="120000"/>
              </a:lnSpc>
              <a:buChar char="•"/>
            </a:pPr>
            <a:r>
              <a:rPr lang="en-US" b="1"/>
              <a:t>Max length</a:t>
            </a:r>
            <a:r>
              <a:rPr lang="en-US"/>
              <a:t>: 855</a:t>
            </a:r>
          </a:p>
          <a:p>
            <a:pPr marL="285750" indent="-285750">
              <a:lnSpc>
                <a:spcPct val="120000"/>
              </a:lnSpc>
              <a:buChar char="•"/>
            </a:pPr>
            <a:r>
              <a:rPr lang="en-US" b="1"/>
              <a:t>Layers</a:t>
            </a:r>
            <a:r>
              <a:rPr lang="en-US"/>
              <a:t>: Embedding (size 100), Masking, LSTM (64 units), Dense (16 units), Dense (1 unit sigmoid)</a:t>
            </a:r>
          </a:p>
          <a:p>
            <a:pPr marL="285750" indent="-285750">
              <a:buChar char="•"/>
            </a:pPr>
            <a:endParaRPr lang="en-US"/>
          </a:p>
          <a:p>
            <a:pPr marL="285750" indent="-285750">
              <a:buChar char="•"/>
            </a:pPr>
            <a:endParaRPr lang="en-US">
              <a:latin typeface="Barlow"/>
            </a:endParaRPr>
          </a:p>
        </p:txBody>
      </p:sp>
    </p:spTree>
    <p:extLst>
      <p:ext uri="{BB962C8B-B14F-4D97-AF65-F5344CB8AC3E}">
        <p14:creationId xmlns:p14="http://schemas.microsoft.com/office/powerpoint/2010/main" val="3034976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935400" y="1693825"/>
            <a:ext cx="5814900" cy="91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latin typeface="Arial"/>
              </a:rPr>
              <a:t>Topic Modeling</a:t>
            </a:r>
            <a:endParaRPr lang="en-US">
              <a:latin typeface="Arial"/>
            </a:endParaRPr>
          </a:p>
        </p:txBody>
      </p:sp>
      <p:sp>
        <p:nvSpPr>
          <p:cNvPr id="112" name="Google Shape;112;p3"/>
          <p:cNvSpPr txBox="1">
            <a:spLocks noGrp="1"/>
          </p:cNvSpPr>
          <p:nvPr>
            <p:ph type="subTitle" idx="1"/>
          </p:nvPr>
        </p:nvSpPr>
        <p:spPr>
          <a:xfrm>
            <a:off x="2935400" y="2502000"/>
            <a:ext cx="5814900" cy="451800"/>
          </a:xfrm>
          <a:prstGeom prst="rect">
            <a:avLst/>
          </a:prstGeom>
          <a:noFill/>
          <a:ln>
            <a:noFill/>
          </a:ln>
        </p:spPr>
        <p:txBody>
          <a:bodyPr spcFirstLastPara="1" wrap="square" lIns="91425" tIns="91425" rIns="91425" bIns="91425" anchor="t" anchorCtr="0">
            <a:noAutofit/>
          </a:bodyPr>
          <a:lstStyle/>
          <a:p>
            <a:pPr marL="0" indent="0"/>
            <a:r>
              <a:rPr lang="en">
                <a:latin typeface="Arial"/>
              </a:rPr>
              <a:t>Topics in positive reviews (rating 4-5) </a:t>
            </a:r>
            <a:endParaRPr lang="en-US">
              <a:latin typeface="Arial"/>
            </a:endParaRPr>
          </a:p>
          <a:p>
            <a:pPr marL="0" lvl="0" indent="0" algn="l" rtl="0">
              <a:lnSpc>
                <a:spcPct val="100000"/>
              </a:lnSpc>
              <a:spcBef>
                <a:spcPts val="0"/>
              </a:spcBef>
              <a:spcAft>
                <a:spcPts val="0"/>
              </a:spcAft>
              <a:buSzPts val="1800"/>
              <a:buNone/>
            </a:pPr>
            <a:r>
              <a:rPr lang="en-US">
                <a:latin typeface="Arial"/>
              </a:rPr>
              <a:t>and negative reviews (rating 1-3)</a:t>
            </a:r>
          </a:p>
        </p:txBody>
      </p:sp>
    </p:spTree>
    <p:extLst>
      <p:ext uri="{BB962C8B-B14F-4D97-AF65-F5344CB8AC3E}">
        <p14:creationId xmlns:p14="http://schemas.microsoft.com/office/powerpoint/2010/main" val="14124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70FB6-4AE9-35DE-7B44-47DD981C2272}"/>
              </a:ext>
            </a:extLst>
          </p:cNvPr>
          <p:cNvSpPr>
            <a:spLocks noGrp="1"/>
          </p:cNvSpPr>
          <p:nvPr>
            <p:ph type="title"/>
          </p:nvPr>
        </p:nvSpPr>
        <p:spPr/>
        <p:txBody>
          <a:bodyPr/>
          <a:lstStyle/>
          <a:p>
            <a:r>
              <a:rPr lang="en-US">
                <a:latin typeface="Arial"/>
              </a:rPr>
              <a:t>Topic Modeling</a:t>
            </a:r>
          </a:p>
        </p:txBody>
      </p:sp>
      <p:sp>
        <p:nvSpPr>
          <p:cNvPr id="3" name="Slide Number Placeholder 2">
            <a:extLst>
              <a:ext uri="{FF2B5EF4-FFF2-40B4-BE49-F238E27FC236}">
                <a16:creationId xmlns:a16="http://schemas.microsoft.com/office/drawing/2014/main" id="{DFE12005-0679-C351-CC8D-C1CF631A509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24</a:t>
            </a:fld>
            <a:endParaRPr lang="en"/>
          </a:p>
        </p:txBody>
      </p:sp>
      <p:sp>
        <p:nvSpPr>
          <p:cNvPr id="5" name="Google Shape;138;p6">
            <a:extLst>
              <a:ext uri="{FF2B5EF4-FFF2-40B4-BE49-F238E27FC236}">
                <a16:creationId xmlns:a16="http://schemas.microsoft.com/office/drawing/2014/main" id="{67AC9F83-EF76-EF07-ACC6-A6B830F91357}"/>
              </a:ext>
            </a:extLst>
          </p:cNvPr>
          <p:cNvSpPr txBox="1"/>
          <p:nvPr/>
        </p:nvSpPr>
        <p:spPr>
          <a:xfrm>
            <a:off x="1317300" y="1239184"/>
            <a:ext cx="7433100" cy="4079933"/>
          </a:xfrm>
          <a:prstGeom prst="rect">
            <a:avLst/>
          </a:prstGeom>
          <a:noFill/>
          <a:ln>
            <a:noFill/>
          </a:ln>
        </p:spPr>
        <p:txBody>
          <a:bodyPr spcFirstLastPara="1" wrap="square" lIns="91425" tIns="91425" rIns="91425" bIns="91425" anchor="t" anchorCtr="0">
            <a:spAutoFit/>
          </a:bodyPr>
          <a:lstStyle/>
          <a:p>
            <a:pPr algn="just">
              <a:buSzPts val="1400"/>
            </a:pPr>
            <a:r>
              <a:rPr lang="en" b="1" dirty="0">
                <a:ea typeface="Barlow"/>
                <a:cs typeface="Barlow"/>
              </a:rPr>
              <a:t>Goal</a:t>
            </a:r>
            <a:r>
              <a:rPr lang="en" dirty="0">
                <a:ea typeface="Barlow"/>
                <a:cs typeface="Barlow"/>
              </a:rPr>
              <a:t>: </a:t>
            </a:r>
            <a:endParaRPr lang="en-US" dirty="0">
              <a:ea typeface="Barlow"/>
            </a:endParaRPr>
          </a:p>
          <a:p>
            <a:pPr algn="just">
              <a:buSzPts val="1400"/>
            </a:pPr>
            <a:endParaRPr lang="en">
              <a:ea typeface="Barlow"/>
              <a:cs typeface="Barlow"/>
            </a:endParaRPr>
          </a:p>
          <a:p>
            <a:pPr>
              <a:lnSpc>
                <a:spcPct val="107000"/>
              </a:lnSpc>
              <a:spcAft>
                <a:spcPts val="800"/>
              </a:spcAft>
            </a:pPr>
            <a:r>
              <a:rPr lang="en-US" dirty="0"/>
              <a:t>Use a pre-train BERT model to accurately identify important topics based on negative and positive reviews. </a:t>
            </a:r>
            <a:endParaRPr lang="en" dirty="0"/>
          </a:p>
          <a:p>
            <a:pPr>
              <a:lnSpc>
                <a:spcPct val="107000"/>
              </a:lnSpc>
              <a:spcAft>
                <a:spcPts val="800"/>
              </a:spcAft>
            </a:pPr>
            <a:endParaRPr lang="en-US">
              <a:ea typeface="Barlow"/>
            </a:endParaRPr>
          </a:p>
          <a:p>
            <a:pPr algn="just">
              <a:buSzPts val="1400"/>
            </a:pPr>
            <a:r>
              <a:rPr lang="en" b="1" dirty="0">
                <a:ea typeface="Barlow"/>
                <a:cs typeface="Barlow"/>
              </a:rPr>
              <a:t>Business Use Case: </a:t>
            </a:r>
          </a:p>
          <a:p>
            <a:pPr algn="just">
              <a:buSzPts val="1400"/>
            </a:pPr>
            <a:endParaRPr lang="en" b="1">
              <a:ea typeface="Barlow"/>
              <a:cs typeface="Barlow"/>
            </a:endParaRPr>
          </a:p>
          <a:p>
            <a:pPr>
              <a:lnSpc>
                <a:spcPct val="107000"/>
              </a:lnSpc>
              <a:spcAft>
                <a:spcPts val="800"/>
              </a:spcAft>
            </a:pPr>
            <a:r>
              <a:rPr lang="en-US" dirty="0"/>
              <a:t>There are millions of bumble app reviews online and a huge part of that information is useless. Topic modeling helps the company to filter the meaningless information and keep the important information, which enables the app analytics teams to work more efficiently to get insights.</a:t>
            </a:r>
          </a:p>
          <a:p>
            <a:pPr>
              <a:buSzPts val="1400"/>
            </a:pPr>
            <a:endParaRPr lang="en">
              <a:ea typeface="Barlow"/>
              <a:cs typeface="Barlow"/>
            </a:endParaRPr>
          </a:p>
          <a:p>
            <a:pPr>
              <a:lnSpc>
                <a:spcPct val="107000"/>
              </a:lnSpc>
              <a:spcAft>
                <a:spcPts val="800"/>
              </a:spcAft>
            </a:pPr>
            <a:r>
              <a:rPr lang="en-US" b="1" dirty="0"/>
              <a:t>Input Data:</a:t>
            </a:r>
          </a:p>
          <a:p>
            <a:pPr>
              <a:lnSpc>
                <a:spcPct val="107000"/>
              </a:lnSpc>
              <a:spcAft>
                <a:spcPts val="800"/>
              </a:spcAft>
            </a:pPr>
            <a:r>
              <a:rPr lang="en-US" dirty="0"/>
              <a:t>In the input dataset, we label all the reviews with ratings from 1 to 3  are “negative" and reviews with ratings from 4 to 5   as “positive". </a:t>
            </a:r>
          </a:p>
        </p:txBody>
      </p:sp>
    </p:spTree>
    <p:extLst>
      <p:ext uri="{BB962C8B-B14F-4D97-AF65-F5344CB8AC3E}">
        <p14:creationId xmlns:p14="http://schemas.microsoft.com/office/powerpoint/2010/main" val="4049256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latin typeface="Arial"/>
              </a:rPr>
              <a:t>What users LIKE about Bumble</a:t>
            </a:r>
            <a:endParaRPr lang="en-US">
              <a:latin typeface="Arial"/>
            </a:endParaRPr>
          </a:p>
        </p:txBody>
      </p:sp>
      <p:sp>
        <p:nvSpPr>
          <p:cNvPr id="118" name="Google Shape;118;p4"/>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25</a:t>
            </a:fld>
            <a:endParaRPr/>
          </a:p>
        </p:txBody>
      </p:sp>
      <p:sp>
        <p:nvSpPr>
          <p:cNvPr id="119" name="Google Shape;119;p4"/>
          <p:cNvSpPr txBox="1"/>
          <p:nvPr/>
        </p:nvSpPr>
        <p:spPr>
          <a:xfrm>
            <a:off x="1276200" y="1401900"/>
            <a:ext cx="3936000" cy="3201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Barlow"/>
              <a:buChar char="●"/>
            </a:pPr>
            <a:r>
              <a:rPr lang="en-US" sz="1400" b="1" i="0" u="none" strike="noStrike" cap="none">
                <a:solidFill>
                  <a:srgbClr val="000000"/>
                </a:solidFill>
                <a:ea typeface="Barlow"/>
                <a:cs typeface="Barlow"/>
                <a:sym typeface="Barlow"/>
              </a:rPr>
              <a:t>Woman first</a:t>
            </a:r>
            <a:endParaRPr lang="en-US" sz="1400" b="1"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ea typeface="Barlow"/>
                <a:cs typeface="Barlow"/>
                <a:sym typeface="Barlow"/>
              </a:rPr>
              <a:t>Female users are protected from unsolicited and unwanted messages. Male users no longer have the pressure to initiate messages and come up with ice breakers while dating online.</a:t>
            </a:r>
            <a:endParaRPr lang="en-US" sz="1400" b="0"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ea typeface="Barlow"/>
              <a:cs typeface="Barlow"/>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ea typeface="Barlow"/>
              <a:cs typeface="Barlow"/>
            </a:endParaRPr>
          </a:p>
          <a:p>
            <a:pPr marL="457200" marR="0" lvl="0" indent="-317500" algn="l" rtl="0">
              <a:lnSpc>
                <a:spcPct val="100000"/>
              </a:lnSpc>
              <a:spcBef>
                <a:spcPts val="0"/>
              </a:spcBef>
              <a:spcAft>
                <a:spcPts val="0"/>
              </a:spcAft>
              <a:buClr>
                <a:srgbClr val="000000"/>
              </a:buClr>
              <a:buSzPts val="1400"/>
              <a:buFont typeface="Barlow"/>
              <a:buChar char="●"/>
            </a:pPr>
            <a:r>
              <a:rPr lang="en-US" sz="1400" b="1" i="0" u="none" strike="noStrike" cap="none">
                <a:solidFill>
                  <a:srgbClr val="000000"/>
                </a:solidFill>
                <a:ea typeface="Barlow"/>
                <a:cs typeface="Barlow"/>
                <a:sym typeface="Barlow"/>
              </a:rPr>
              <a:t>Easy to use</a:t>
            </a:r>
            <a:endParaRPr lang="en-US" sz="1400" b="1"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ea typeface="Barlow"/>
                <a:cs typeface="Barlow"/>
                <a:sym typeface="Barlow"/>
              </a:rPr>
              <a:t>Profiles are short and concise, which makes signing up a breeze. Average sign-up time is about 3 minutes, which is lower than Tinder (~5 minutes) and Hinge (~10 minutes).</a:t>
            </a:r>
            <a:endParaRPr lang="en-US" sz="1400" b="0" i="0" u="none" strike="noStrike" cap="none">
              <a:solidFill>
                <a:srgbClr val="000000"/>
              </a:solidFill>
              <a:ea typeface="Barlow"/>
              <a:cs typeface="Barlow"/>
            </a:endParaRPr>
          </a:p>
        </p:txBody>
      </p:sp>
      <p:pic>
        <p:nvPicPr>
          <p:cNvPr id="120" name="Google Shape;120;p4"/>
          <p:cNvPicPr preferRelativeResize="0"/>
          <p:nvPr/>
        </p:nvPicPr>
        <p:blipFill rotWithShape="1">
          <a:blip r:embed="rId3">
            <a:alphaModFix/>
          </a:blip>
          <a:srcRect/>
          <a:stretch/>
        </p:blipFill>
        <p:spPr>
          <a:xfrm>
            <a:off x="5527250" y="3259775"/>
            <a:ext cx="2770500" cy="1448580"/>
          </a:xfrm>
          <a:prstGeom prst="rect">
            <a:avLst/>
          </a:prstGeom>
          <a:noFill/>
          <a:ln>
            <a:noFill/>
          </a:ln>
        </p:spPr>
      </p:pic>
      <p:pic>
        <p:nvPicPr>
          <p:cNvPr id="121" name="Google Shape;121;p4"/>
          <p:cNvPicPr preferRelativeResize="0"/>
          <p:nvPr/>
        </p:nvPicPr>
        <p:blipFill rotWithShape="1">
          <a:blip r:embed="rId4">
            <a:alphaModFix/>
          </a:blip>
          <a:srcRect/>
          <a:stretch/>
        </p:blipFill>
        <p:spPr>
          <a:xfrm>
            <a:off x="5527250" y="1529700"/>
            <a:ext cx="2770500" cy="1400558"/>
          </a:xfrm>
          <a:prstGeom prst="rect">
            <a:avLst/>
          </a:prstGeom>
          <a:noFill/>
          <a:ln>
            <a:noFill/>
          </a:ln>
        </p:spPr>
      </p:pic>
    </p:spTree>
    <p:extLst>
      <p:ext uri="{BB962C8B-B14F-4D97-AF65-F5344CB8AC3E}">
        <p14:creationId xmlns:p14="http://schemas.microsoft.com/office/powerpoint/2010/main" val="3867118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latin typeface="Arial"/>
              </a:rPr>
              <a:t>What users DISLIKE about Bumble</a:t>
            </a:r>
            <a:endParaRPr lang="en-US">
              <a:latin typeface="Arial"/>
            </a:endParaRPr>
          </a:p>
        </p:txBody>
      </p:sp>
      <p:sp>
        <p:nvSpPr>
          <p:cNvPr id="127" name="Google Shape;127;p5"/>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26</a:t>
            </a:fld>
            <a:endParaRPr/>
          </a:p>
        </p:txBody>
      </p:sp>
      <p:sp>
        <p:nvSpPr>
          <p:cNvPr id="128" name="Google Shape;128;p5"/>
          <p:cNvSpPr txBox="1"/>
          <p:nvPr/>
        </p:nvSpPr>
        <p:spPr>
          <a:xfrm>
            <a:off x="1271550" y="1200175"/>
            <a:ext cx="4078200" cy="38481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Barlow"/>
              <a:buChar char="●"/>
            </a:pPr>
            <a:r>
              <a:rPr lang="en-US" sz="1400" b="1" i="0" u="none" strike="noStrike" cap="none">
                <a:solidFill>
                  <a:srgbClr val="000000"/>
                </a:solidFill>
                <a:ea typeface="Barlow"/>
                <a:cs typeface="Barlow"/>
                <a:sym typeface="Barlow"/>
              </a:rPr>
              <a:t>24 hour response time</a:t>
            </a:r>
            <a:endParaRPr lang="en-US" sz="1400" b="1"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ea typeface="Barlow"/>
                <a:cs typeface="Barlow"/>
                <a:sym typeface="Barlow"/>
              </a:rPr>
              <a:t>If you don’t message a match within 24 hours, the match is lost. You have to purchase a match extension if you can’t respond quickly.</a:t>
            </a:r>
            <a:endParaRPr lang="en-US" sz="1400" b="0"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ea typeface="Barlow"/>
              <a:cs typeface="Barlow"/>
            </a:endParaRPr>
          </a:p>
          <a:p>
            <a:pPr marL="457200" marR="0" lvl="0" indent="-317500" algn="l" rtl="0">
              <a:lnSpc>
                <a:spcPct val="100000"/>
              </a:lnSpc>
              <a:spcBef>
                <a:spcPts val="0"/>
              </a:spcBef>
              <a:spcAft>
                <a:spcPts val="0"/>
              </a:spcAft>
              <a:buClr>
                <a:srgbClr val="000000"/>
              </a:buClr>
              <a:buSzPts val="1400"/>
              <a:buFont typeface="Barlow"/>
              <a:buChar char="●"/>
            </a:pPr>
            <a:r>
              <a:rPr lang="en-US" sz="1400" b="1" i="0" u="none" strike="noStrike" cap="none">
                <a:solidFill>
                  <a:srgbClr val="000000"/>
                </a:solidFill>
                <a:ea typeface="Barlow"/>
                <a:cs typeface="Barlow"/>
                <a:sym typeface="Barlow"/>
              </a:rPr>
              <a:t>High subscription costs</a:t>
            </a:r>
            <a:endParaRPr lang="en-US" sz="1400" b="1"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ea typeface="Barlow"/>
                <a:cs typeface="Barlow"/>
                <a:sym typeface="Barlow"/>
              </a:rPr>
              <a:t>Paid membership plans starting $30.99 per month, which is higher than Tinder (starting $4.58 per month) and Hinge (starting $9.99 per month).</a:t>
            </a:r>
            <a:endParaRPr lang="en-US" sz="1400" b="0"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ea typeface="Barlow"/>
              <a:cs typeface="Barlow"/>
            </a:endParaRPr>
          </a:p>
          <a:p>
            <a:pPr marL="457200" marR="0" lvl="0" indent="-317500" algn="l" rtl="0">
              <a:lnSpc>
                <a:spcPct val="100000"/>
              </a:lnSpc>
              <a:spcBef>
                <a:spcPts val="0"/>
              </a:spcBef>
              <a:spcAft>
                <a:spcPts val="0"/>
              </a:spcAft>
              <a:buClr>
                <a:srgbClr val="000000"/>
              </a:buClr>
              <a:buSzPts val="1400"/>
              <a:buFont typeface="Barlow"/>
              <a:buChar char="●"/>
            </a:pPr>
            <a:r>
              <a:rPr lang="en-US" sz="1400" b="1" i="0" u="none" strike="noStrike" cap="none">
                <a:solidFill>
                  <a:srgbClr val="000000"/>
                </a:solidFill>
                <a:ea typeface="Barlow"/>
                <a:cs typeface="Barlow"/>
                <a:sym typeface="Barlow"/>
              </a:rPr>
              <a:t>Customer support</a:t>
            </a:r>
            <a:endParaRPr lang="en-US" sz="1400" b="1" i="0" u="none" strike="noStrike" cap="none">
              <a:solidFill>
                <a:srgbClr val="000000"/>
              </a:solidFill>
              <a:ea typeface="Barlow"/>
              <a:cs typeface="Barlow"/>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ea typeface="Barlow"/>
                <a:cs typeface="Barlow"/>
                <a:sym typeface="Barlow"/>
              </a:rPr>
              <a:t>Customer support can only be contacted via Facebook or Twitter, so it’s very inconvenient for people who don’t have these accounts.</a:t>
            </a:r>
            <a:endParaRPr lang="en-US" sz="1400" b="0" i="0" u="none" strike="noStrike" cap="none">
              <a:solidFill>
                <a:srgbClr val="000000"/>
              </a:solidFill>
              <a:ea typeface="Barlow"/>
              <a:cs typeface="Barlow"/>
            </a:endParaRPr>
          </a:p>
        </p:txBody>
      </p:sp>
      <p:pic>
        <p:nvPicPr>
          <p:cNvPr id="129" name="Google Shape;129;p5"/>
          <p:cNvPicPr preferRelativeResize="0"/>
          <p:nvPr/>
        </p:nvPicPr>
        <p:blipFill rotWithShape="1">
          <a:blip r:embed="rId3">
            <a:alphaModFix/>
          </a:blip>
          <a:srcRect/>
          <a:stretch/>
        </p:blipFill>
        <p:spPr>
          <a:xfrm>
            <a:off x="5586000" y="3874025"/>
            <a:ext cx="2524651" cy="1174250"/>
          </a:xfrm>
          <a:prstGeom prst="rect">
            <a:avLst/>
          </a:prstGeom>
          <a:noFill/>
          <a:ln>
            <a:noFill/>
          </a:ln>
        </p:spPr>
      </p:pic>
      <p:pic>
        <p:nvPicPr>
          <p:cNvPr id="130" name="Google Shape;130;p5"/>
          <p:cNvPicPr preferRelativeResize="0"/>
          <p:nvPr/>
        </p:nvPicPr>
        <p:blipFill rotWithShape="1">
          <a:blip r:embed="rId4">
            <a:alphaModFix/>
          </a:blip>
          <a:srcRect/>
          <a:stretch/>
        </p:blipFill>
        <p:spPr>
          <a:xfrm>
            <a:off x="5586012" y="2537100"/>
            <a:ext cx="2828587" cy="1174250"/>
          </a:xfrm>
          <a:prstGeom prst="rect">
            <a:avLst/>
          </a:prstGeom>
          <a:noFill/>
          <a:ln>
            <a:noFill/>
          </a:ln>
        </p:spPr>
      </p:pic>
      <p:pic>
        <p:nvPicPr>
          <p:cNvPr id="131" name="Google Shape;131;p5"/>
          <p:cNvPicPr preferRelativeResize="0"/>
          <p:nvPr/>
        </p:nvPicPr>
        <p:blipFill rotWithShape="1">
          <a:blip r:embed="rId5">
            <a:alphaModFix/>
          </a:blip>
          <a:srcRect/>
          <a:stretch/>
        </p:blipFill>
        <p:spPr>
          <a:xfrm>
            <a:off x="5586000" y="1286754"/>
            <a:ext cx="2335700" cy="1174250"/>
          </a:xfrm>
          <a:prstGeom prst="rect">
            <a:avLst/>
          </a:prstGeom>
          <a:noFill/>
          <a:ln>
            <a:noFill/>
          </a:ln>
        </p:spPr>
      </p:pic>
    </p:spTree>
    <p:extLst>
      <p:ext uri="{BB962C8B-B14F-4D97-AF65-F5344CB8AC3E}">
        <p14:creationId xmlns:p14="http://schemas.microsoft.com/office/powerpoint/2010/main" val="4234115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latin typeface="Arial"/>
              </a:rPr>
              <a:t>Business Implications</a:t>
            </a:r>
            <a:endParaRPr lang="en-US">
              <a:latin typeface="Arial"/>
            </a:endParaRPr>
          </a:p>
        </p:txBody>
      </p:sp>
      <p:sp>
        <p:nvSpPr>
          <p:cNvPr id="137" name="Google Shape;137;p6"/>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27</a:t>
            </a:fld>
            <a:endParaRPr/>
          </a:p>
        </p:txBody>
      </p:sp>
      <p:sp>
        <p:nvSpPr>
          <p:cNvPr id="138" name="Google Shape;138;p6"/>
          <p:cNvSpPr txBox="1"/>
          <p:nvPr/>
        </p:nvSpPr>
        <p:spPr>
          <a:xfrm>
            <a:off x="1323192" y="1185682"/>
            <a:ext cx="7601068" cy="406262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ea typeface="Barlow"/>
                <a:cs typeface="Barlow"/>
                <a:sym typeface="Barlow"/>
              </a:rPr>
              <a:t>The dating app industry is becoming increasingly competitive as more and more apps enter the market and compete with their product differentiation strategies. As mentioned in the reviews, many users have tried several different apps and are ready to switch to another app if the current one doesn’t work for them. Bumble needs to </a:t>
            </a:r>
            <a:r>
              <a:rPr lang="en-US" sz="1400" b="1" i="0" u="none" strike="noStrike" cap="none">
                <a:solidFill>
                  <a:srgbClr val="000000"/>
                </a:solidFill>
                <a:ea typeface="Barlow"/>
                <a:cs typeface="Barlow"/>
                <a:sym typeface="Barlow"/>
              </a:rPr>
              <a:t>promote its feature differentiators</a:t>
            </a:r>
            <a:r>
              <a:rPr lang="en-US" sz="1400" b="0" i="0" u="none" strike="noStrike" cap="none">
                <a:solidFill>
                  <a:srgbClr val="000000"/>
                </a:solidFill>
                <a:ea typeface="Barlow"/>
                <a:cs typeface="Barlow"/>
                <a:sym typeface="Barlow"/>
              </a:rPr>
              <a:t> and </a:t>
            </a:r>
            <a:r>
              <a:rPr lang="en-US" sz="1400" b="1" i="0" u="none" strike="noStrike" cap="none">
                <a:solidFill>
                  <a:srgbClr val="000000"/>
                </a:solidFill>
                <a:ea typeface="Barlow"/>
                <a:cs typeface="Barlow"/>
                <a:sym typeface="Barlow"/>
              </a:rPr>
              <a:t>fix the complaints</a:t>
            </a:r>
            <a:r>
              <a:rPr lang="en-US" sz="1400" b="0" i="0" u="none" strike="noStrike" cap="none">
                <a:solidFill>
                  <a:srgbClr val="000000"/>
                </a:solidFill>
                <a:ea typeface="Barlow"/>
                <a:cs typeface="Barlow"/>
                <a:sym typeface="Barlow"/>
              </a:rPr>
              <a:t> in order to increase its market share.</a:t>
            </a:r>
            <a:endParaRPr lang="en-US" sz="1400" b="0" i="0" u="none" strike="noStrike" cap="none">
              <a:solidFill>
                <a:srgbClr val="000000"/>
              </a:solidFill>
              <a:ea typeface="Barlow"/>
              <a:cs typeface="Barlow"/>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ea typeface="Barlow"/>
              <a:cs typeface="Barlow"/>
            </a:endParaRPr>
          </a:p>
          <a:p>
            <a:pPr marL="0" marR="0" lvl="0" indent="0" algn="l" rtl="0">
              <a:lnSpc>
                <a:spcPct val="150000"/>
              </a:lnSpc>
              <a:spcBef>
                <a:spcPts val="0"/>
              </a:spcBef>
              <a:spcAft>
                <a:spcPts val="0"/>
              </a:spcAft>
              <a:buClr>
                <a:srgbClr val="000000"/>
              </a:buClr>
              <a:buSzPts val="1400"/>
              <a:buFont typeface="Arial"/>
              <a:buNone/>
            </a:pPr>
            <a:r>
              <a:rPr lang="en-US" sz="1400" b="1" i="0" u="none" strike="noStrike" cap="none">
                <a:solidFill>
                  <a:srgbClr val="000000"/>
                </a:solidFill>
                <a:ea typeface="Barlow"/>
                <a:cs typeface="Barlow"/>
                <a:sym typeface="Barlow"/>
              </a:rPr>
              <a:t>Business recommendations:</a:t>
            </a:r>
            <a:endParaRPr lang="en-US" sz="1400" b="1" i="0" u="none" strike="noStrike" cap="none">
              <a:solidFill>
                <a:srgbClr val="000000"/>
              </a:solidFill>
              <a:ea typeface="Barlow"/>
              <a:cs typeface="Barlow"/>
            </a:endParaRPr>
          </a:p>
          <a:p>
            <a:pPr marL="457200" marR="0" lvl="0" indent="-317500" algn="l" rtl="0">
              <a:lnSpc>
                <a:spcPct val="150000"/>
              </a:lnSpc>
              <a:spcBef>
                <a:spcPts val="0"/>
              </a:spcBef>
              <a:spcAft>
                <a:spcPts val="0"/>
              </a:spcAft>
              <a:buClr>
                <a:srgbClr val="000000"/>
              </a:buClr>
              <a:buSzPts val="1400"/>
              <a:buFont typeface="Barlow"/>
              <a:buChar char="●"/>
            </a:pPr>
            <a:r>
              <a:rPr lang="en-US" sz="1400" b="0" i="0" u="none" strike="noStrike" cap="none">
                <a:solidFill>
                  <a:srgbClr val="000000"/>
                </a:solidFill>
                <a:ea typeface="Barlow"/>
                <a:cs typeface="Barlow"/>
                <a:sym typeface="Barlow"/>
              </a:rPr>
              <a:t>Appeal more toward female users who like to initiate conversations and male users who want to avoid the pressure of reaching out first.</a:t>
            </a:r>
            <a:endParaRPr lang="en-US" sz="1400" b="0" i="0" u="none" strike="noStrike" cap="none">
              <a:solidFill>
                <a:srgbClr val="000000"/>
              </a:solidFill>
              <a:ea typeface="Barlow"/>
              <a:cs typeface="Barlow"/>
            </a:endParaRPr>
          </a:p>
          <a:p>
            <a:pPr marL="457200" marR="0" lvl="0" indent="-317500" algn="l" rtl="0">
              <a:lnSpc>
                <a:spcPct val="150000"/>
              </a:lnSpc>
              <a:spcBef>
                <a:spcPts val="0"/>
              </a:spcBef>
              <a:spcAft>
                <a:spcPts val="0"/>
              </a:spcAft>
              <a:buClr>
                <a:srgbClr val="000000"/>
              </a:buClr>
              <a:buSzPts val="1400"/>
              <a:buFont typeface="Barlow"/>
              <a:buChar char="●"/>
            </a:pPr>
            <a:r>
              <a:rPr lang="en-US" sz="1400" b="0" i="0" u="none" strike="noStrike" cap="none">
                <a:solidFill>
                  <a:srgbClr val="000000"/>
                </a:solidFill>
                <a:ea typeface="Barlow"/>
                <a:cs typeface="Barlow"/>
                <a:sym typeface="Barlow"/>
              </a:rPr>
              <a:t>Continue to optimize the sign-up process to make it fast, easy, and entertaining.</a:t>
            </a:r>
            <a:endParaRPr lang="en-US" sz="1400" b="0" i="0" u="none" strike="noStrike" cap="none">
              <a:solidFill>
                <a:srgbClr val="000000"/>
              </a:solidFill>
              <a:ea typeface="Barlow"/>
              <a:cs typeface="Barlow"/>
            </a:endParaRPr>
          </a:p>
          <a:p>
            <a:pPr marL="457200" marR="0" lvl="0" indent="-317500" algn="l" rtl="0">
              <a:lnSpc>
                <a:spcPct val="150000"/>
              </a:lnSpc>
              <a:spcBef>
                <a:spcPts val="0"/>
              </a:spcBef>
              <a:spcAft>
                <a:spcPts val="0"/>
              </a:spcAft>
              <a:buClr>
                <a:srgbClr val="000000"/>
              </a:buClr>
              <a:buSzPts val="1400"/>
              <a:buFont typeface="Barlow"/>
              <a:buChar char="●"/>
            </a:pPr>
            <a:r>
              <a:rPr lang="en-US" sz="1400" b="0" i="0" u="none" strike="noStrike" cap="none">
                <a:solidFill>
                  <a:srgbClr val="000000"/>
                </a:solidFill>
                <a:ea typeface="Barlow"/>
                <a:cs typeface="Barlow"/>
                <a:sym typeface="Barlow"/>
              </a:rPr>
              <a:t>Send reminders or nudge messages when the 24-hour time window is about to expire, so that users will not accidentally miss a match.</a:t>
            </a:r>
            <a:endParaRPr lang="en-US" sz="1400" b="0" i="0" u="none" strike="noStrike" cap="none">
              <a:solidFill>
                <a:srgbClr val="000000"/>
              </a:solidFill>
              <a:ea typeface="Barlow"/>
              <a:cs typeface="Barlow"/>
            </a:endParaRPr>
          </a:p>
          <a:p>
            <a:pPr marL="457200" marR="0" lvl="0" indent="-317500" algn="l" rtl="0">
              <a:lnSpc>
                <a:spcPct val="150000"/>
              </a:lnSpc>
              <a:spcBef>
                <a:spcPts val="0"/>
              </a:spcBef>
              <a:spcAft>
                <a:spcPts val="0"/>
              </a:spcAft>
              <a:buClr>
                <a:srgbClr val="000000"/>
              </a:buClr>
              <a:buSzPts val="1400"/>
              <a:buFont typeface="Barlow"/>
              <a:buChar char="●"/>
            </a:pPr>
            <a:r>
              <a:rPr lang="en-US" sz="1400" b="0" i="0" u="none" strike="noStrike" cap="none">
                <a:solidFill>
                  <a:srgbClr val="000000"/>
                </a:solidFill>
                <a:ea typeface="Barlow"/>
                <a:cs typeface="Barlow"/>
                <a:sym typeface="Barlow"/>
              </a:rPr>
              <a:t>Offer a one-month free trial with all the premium features before a formal subscription.</a:t>
            </a:r>
            <a:endParaRPr lang="en-US" sz="1400" b="0" i="0" u="none" strike="noStrike" cap="none">
              <a:solidFill>
                <a:srgbClr val="000000"/>
              </a:solidFill>
              <a:ea typeface="Barlow"/>
              <a:cs typeface="Barlow"/>
            </a:endParaRPr>
          </a:p>
          <a:p>
            <a:pPr marL="457200" marR="0" lvl="0" indent="-317500" algn="l" rtl="0">
              <a:lnSpc>
                <a:spcPct val="150000"/>
              </a:lnSpc>
              <a:spcBef>
                <a:spcPts val="0"/>
              </a:spcBef>
              <a:spcAft>
                <a:spcPts val="0"/>
              </a:spcAft>
              <a:buClr>
                <a:srgbClr val="000000"/>
              </a:buClr>
              <a:buSzPts val="1400"/>
              <a:buFont typeface="Barlow"/>
              <a:buChar char="●"/>
            </a:pPr>
            <a:r>
              <a:rPr lang="en-US" sz="1400" b="0" i="0" u="none" strike="noStrike" cap="none">
                <a:solidFill>
                  <a:srgbClr val="000000"/>
                </a:solidFill>
                <a:ea typeface="Barlow"/>
                <a:cs typeface="Barlow"/>
                <a:sym typeface="Barlow"/>
              </a:rPr>
              <a:t>Maintain a 24/7 customer support hotline to give users more accessibility.</a:t>
            </a:r>
            <a:endParaRPr lang="en-US" sz="1400" b="0" i="0" u="none" strike="noStrike" cap="none">
              <a:solidFill>
                <a:srgbClr val="000000"/>
              </a:solidFill>
              <a:ea typeface="Barlow"/>
              <a:cs typeface="Barlow"/>
            </a:endParaRPr>
          </a:p>
        </p:txBody>
      </p:sp>
    </p:spTree>
    <p:extLst>
      <p:ext uri="{BB962C8B-B14F-4D97-AF65-F5344CB8AC3E}">
        <p14:creationId xmlns:p14="http://schemas.microsoft.com/office/powerpoint/2010/main" val="3669347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533938" y="2005553"/>
            <a:ext cx="5814900" cy="910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
                <a:latin typeface="Arial"/>
              </a:rPr>
              <a:t>ROI</a:t>
            </a:r>
            <a:r>
              <a:rPr lang="en-US">
                <a:latin typeface="Arial"/>
              </a:rPr>
              <a:t> Analysis</a:t>
            </a:r>
          </a:p>
        </p:txBody>
      </p:sp>
    </p:spTree>
    <p:extLst>
      <p:ext uri="{BB962C8B-B14F-4D97-AF65-F5344CB8AC3E}">
        <p14:creationId xmlns:p14="http://schemas.microsoft.com/office/powerpoint/2010/main" val="647342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77F6-BE64-CF46-1831-5B3DD3B6AF0B}"/>
              </a:ext>
            </a:extLst>
          </p:cNvPr>
          <p:cNvSpPr>
            <a:spLocks noGrp="1"/>
          </p:cNvSpPr>
          <p:nvPr>
            <p:ph type="title"/>
          </p:nvPr>
        </p:nvSpPr>
        <p:spPr/>
        <p:txBody>
          <a:bodyPr/>
          <a:lstStyle/>
          <a:p>
            <a:r>
              <a:rPr lang="en-US">
                <a:latin typeface="Arial"/>
              </a:rPr>
              <a:t>ROI: Ratings Model</a:t>
            </a:r>
          </a:p>
        </p:txBody>
      </p:sp>
      <p:sp>
        <p:nvSpPr>
          <p:cNvPr id="3" name="Slide Number Placeholder 2">
            <a:extLst>
              <a:ext uri="{FF2B5EF4-FFF2-40B4-BE49-F238E27FC236}">
                <a16:creationId xmlns:a16="http://schemas.microsoft.com/office/drawing/2014/main" id="{06C9F89C-DE85-77B0-E017-35446E3846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31</a:t>
            </a:fld>
            <a:endParaRPr lang="en"/>
          </a:p>
        </p:txBody>
      </p:sp>
      <p:sp>
        <p:nvSpPr>
          <p:cNvPr id="8" name="TextBox 7">
            <a:extLst>
              <a:ext uri="{FF2B5EF4-FFF2-40B4-BE49-F238E27FC236}">
                <a16:creationId xmlns:a16="http://schemas.microsoft.com/office/drawing/2014/main" id="{22B58E99-BF2C-7EAE-3013-A05FBF235819}"/>
              </a:ext>
            </a:extLst>
          </p:cNvPr>
          <p:cNvSpPr txBox="1"/>
          <p:nvPr/>
        </p:nvSpPr>
        <p:spPr>
          <a:xfrm>
            <a:off x="1490039" y="1491391"/>
            <a:ext cx="6804850" cy="42719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Earn (Yearly):</a:t>
            </a:r>
          </a:p>
          <a:p>
            <a:pPr marL="285750" indent="-285750">
              <a:lnSpc>
                <a:spcPct val="120000"/>
              </a:lnSpc>
              <a:buFont typeface="Arial" panose="020B0604020202020204" pitchFamily="34" charset="0"/>
              <a:buChar char="•"/>
            </a:pPr>
            <a:r>
              <a:rPr lang="en-US" dirty="0"/>
              <a:t>        Providing adjustment for topic modeling - $600k ( Potential benefit for identifying the ignored topics in negative reviews with high </a:t>
            </a:r>
            <a:r>
              <a:rPr lang="en-US"/>
              <a:t>ratings</a:t>
            </a:r>
            <a:r>
              <a:rPr lang="en-US" dirty="0"/>
              <a:t>)</a:t>
            </a:r>
            <a:endParaRPr lang="en-US"/>
          </a:p>
          <a:p>
            <a:pPr marL="285750" indent="-285750">
              <a:lnSpc>
                <a:spcPct val="120000"/>
              </a:lnSpc>
              <a:buFont typeface="Arial" panose="020B0604020202020204" pitchFamily="34" charset="0"/>
              <a:buChar char="•"/>
            </a:pPr>
            <a:r>
              <a:rPr lang="en-US" dirty="0"/>
              <a:t>        Improving the rating in app stores - $600k ( Potential benefit for improving the rating performance after solving identified problems )</a:t>
            </a:r>
            <a:endParaRPr lang="en-US"/>
          </a:p>
          <a:p>
            <a:endParaRPr lang="en-US"/>
          </a:p>
          <a:p>
            <a:r>
              <a:rPr lang="en-US" dirty="0"/>
              <a:t>Cost (Yearly):</a:t>
            </a:r>
          </a:p>
          <a:p>
            <a:pPr marL="285750" indent="-285750">
              <a:lnSpc>
                <a:spcPct val="120000"/>
              </a:lnSpc>
              <a:buFont typeface="Arial" panose="020B0604020202020204" pitchFamily="34" charset="0"/>
              <a:buChar char="•"/>
            </a:pPr>
            <a:r>
              <a:rPr lang="en-US" dirty="0"/>
              <a:t>        Technical implementation costs - $120k</a:t>
            </a:r>
            <a:endParaRPr lang="en-US"/>
          </a:p>
          <a:p>
            <a:pPr marL="285750" indent="-285750">
              <a:lnSpc>
                <a:spcPct val="120000"/>
              </a:lnSpc>
              <a:buFont typeface="Arial" panose="020B0604020202020204" pitchFamily="34" charset="0"/>
              <a:buChar char="•"/>
            </a:pPr>
            <a:r>
              <a:rPr lang="en-US" dirty="0"/>
              <a:t>        Mismatch check labor costs - $480k ( Mismatching problems between review and ratings should be identified and analyzed by </a:t>
            </a:r>
            <a:r>
              <a:rPr lang="en-US"/>
              <a:t>staff</a:t>
            </a:r>
            <a:r>
              <a:rPr lang="en-US" dirty="0"/>
              <a:t>)</a:t>
            </a:r>
            <a:endParaRPr lang="en-US"/>
          </a:p>
          <a:p>
            <a:endParaRPr lang="en-US"/>
          </a:p>
          <a:p>
            <a:r>
              <a:rPr lang="en-US" dirty="0"/>
              <a:t>Return on Investment (Yearly):</a:t>
            </a:r>
          </a:p>
          <a:p>
            <a:r>
              <a:rPr lang="en-US" dirty="0"/>
              <a:t>        </a:t>
            </a:r>
            <a:r>
              <a:rPr lang="en-US" b="1" dirty="0"/>
              <a:t>$1.2M - $</a:t>
            </a:r>
            <a:r>
              <a:rPr lang="en-US" b="1"/>
              <a:t>0.6M</a:t>
            </a:r>
            <a:r>
              <a:rPr lang="en-US" b="1" dirty="0"/>
              <a:t> = $</a:t>
            </a:r>
            <a:r>
              <a:rPr lang="en-US" b="1"/>
              <a:t>0.6M</a:t>
            </a:r>
            <a:endParaRPr lang="en-US" b="1" dirty="0"/>
          </a:p>
          <a:p>
            <a:r>
              <a:rPr lang="en-US" dirty="0">
                <a:latin typeface="Barlow"/>
              </a:rPr>
              <a:t>        </a:t>
            </a:r>
          </a:p>
          <a:p>
            <a:endParaRPr lang="en-US">
              <a:latin typeface="Barlow"/>
            </a:endParaRPr>
          </a:p>
          <a:p>
            <a:endParaRPr lang="en-US">
              <a:latin typeface="Barlow"/>
            </a:endParaRPr>
          </a:p>
          <a:p>
            <a:endParaRPr lang="en-US">
              <a:latin typeface="Barlow"/>
            </a:endParaRPr>
          </a:p>
          <a:p>
            <a:endParaRPr lang="en-US">
              <a:latin typeface="Barlow"/>
            </a:endParaRPr>
          </a:p>
        </p:txBody>
      </p:sp>
    </p:spTree>
    <p:extLst>
      <p:ext uri="{BB962C8B-B14F-4D97-AF65-F5344CB8AC3E}">
        <p14:creationId xmlns:p14="http://schemas.microsoft.com/office/powerpoint/2010/main" val="354956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375580" y="1972786"/>
            <a:ext cx="5814900" cy="910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a:latin typeface="Arial"/>
              </a:rPr>
              <a:t>Overview</a:t>
            </a:r>
          </a:p>
        </p:txBody>
      </p:sp>
    </p:spTree>
    <p:extLst>
      <p:ext uri="{BB962C8B-B14F-4D97-AF65-F5344CB8AC3E}">
        <p14:creationId xmlns:p14="http://schemas.microsoft.com/office/powerpoint/2010/main" val="1244425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77F6-BE64-CF46-1831-5B3DD3B6AF0B}"/>
              </a:ext>
            </a:extLst>
          </p:cNvPr>
          <p:cNvSpPr>
            <a:spLocks noGrp="1"/>
          </p:cNvSpPr>
          <p:nvPr>
            <p:ph type="title"/>
          </p:nvPr>
        </p:nvSpPr>
        <p:spPr/>
        <p:txBody>
          <a:bodyPr/>
          <a:lstStyle/>
          <a:p>
            <a:r>
              <a:rPr lang="en-US">
                <a:latin typeface="Arial"/>
              </a:rPr>
              <a:t>ROI: Thumbs Up Model</a:t>
            </a:r>
          </a:p>
        </p:txBody>
      </p:sp>
      <p:sp>
        <p:nvSpPr>
          <p:cNvPr id="3" name="Slide Number Placeholder 2">
            <a:extLst>
              <a:ext uri="{FF2B5EF4-FFF2-40B4-BE49-F238E27FC236}">
                <a16:creationId xmlns:a16="http://schemas.microsoft.com/office/drawing/2014/main" id="{06C9F89C-DE85-77B0-E017-35446E3846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30</a:t>
            </a:fld>
            <a:endParaRPr lang="en"/>
          </a:p>
        </p:txBody>
      </p:sp>
      <p:sp>
        <p:nvSpPr>
          <p:cNvPr id="5" name="TextBox 4">
            <a:extLst>
              <a:ext uri="{FF2B5EF4-FFF2-40B4-BE49-F238E27FC236}">
                <a16:creationId xmlns:a16="http://schemas.microsoft.com/office/drawing/2014/main" id="{BAE07CA7-4947-C048-1557-4836F17F4923}"/>
              </a:ext>
            </a:extLst>
          </p:cNvPr>
          <p:cNvSpPr txBox="1"/>
          <p:nvPr/>
        </p:nvSpPr>
        <p:spPr>
          <a:xfrm>
            <a:off x="1529381" y="1606671"/>
            <a:ext cx="7331954" cy="319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Earn (Yearly):</a:t>
            </a:r>
          </a:p>
          <a:p>
            <a:pPr>
              <a:lnSpc>
                <a:spcPct val="120000"/>
              </a:lnSpc>
            </a:pPr>
            <a:r>
              <a:rPr lang="en-US" dirty="0"/>
              <a:t>        Saving time for the Bumble publisher or developer to identify "keep opinions" from users so that they may act proactively to prevent user churn. The classification model will work much more efficiently than eyeballing thousands of online reviews – increasing the annual profit by 2% - $3M</a:t>
            </a:r>
            <a:endParaRPr lang="en-US"/>
          </a:p>
          <a:p>
            <a:endParaRPr lang="en-US"/>
          </a:p>
          <a:p>
            <a:r>
              <a:rPr lang="en-US" dirty="0"/>
              <a:t>Cost (Yearly): </a:t>
            </a:r>
          </a:p>
          <a:p>
            <a:pPr>
              <a:lnSpc>
                <a:spcPct val="120000"/>
              </a:lnSpc>
            </a:pPr>
            <a:r>
              <a:rPr lang="en-US" dirty="0"/>
              <a:t>        Hiring Data Engineer or Data Scientist to clean the data, train models</a:t>
            </a:r>
            <a:r>
              <a:rPr lang="en-US"/>
              <a:t>,</a:t>
            </a:r>
            <a:r>
              <a:rPr lang="en-US" dirty="0"/>
              <a:t> and deploy the selected model into </a:t>
            </a:r>
            <a:r>
              <a:rPr lang="en-US"/>
              <a:t>a </a:t>
            </a:r>
            <a:r>
              <a:rPr lang="en-US" dirty="0"/>
              <a:t>real-world business </a:t>
            </a:r>
            <a:r>
              <a:rPr lang="en-US"/>
              <a:t>application</a:t>
            </a:r>
            <a:r>
              <a:rPr lang="en-US" dirty="0"/>
              <a:t>. - wages or other additional expenditure for the data team - $1.2M</a:t>
            </a:r>
            <a:endParaRPr lang="en-US"/>
          </a:p>
          <a:p>
            <a:endParaRPr lang="en-US">
              <a:ea typeface="+mn-ea"/>
            </a:endParaRPr>
          </a:p>
          <a:p>
            <a:r>
              <a:rPr lang="en-US" dirty="0"/>
              <a:t>Return on Investment (Yearly):</a:t>
            </a:r>
            <a:endParaRPr lang="en-US" dirty="0">
              <a:ea typeface="+mn-ea"/>
            </a:endParaRPr>
          </a:p>
          <a:p>
            <a:r>
              <a:rPr lang="en-US" b="1" dirty="0">
                <a:ea typeface="+mn-ea"/>
              </a:rPr>
              <a:t>       $3M – $1.2M = $1.8M</a:t>
            </a:r>
            <a:endParaRPr lang="en-US" dirty="0">
              <a:solidFill>
                <a:schemeClr val="dk1"/>
              </a:solidFill>
              <a:latin typeface="Barlow"/>
              <a:ea typeface="+mn-ea"/>
              <a:cs typeface="+mn-cs"/>
            </a:endParaRPr>
          </a:p>
        </p:txBody>
      </p:sp>
    </p:spTree>
    <p:extLst>
      <p:ext uri="{BB962C8B-B14F-4D97-AF65-F5344CB8AC3E}">
        <p14:creationId xmlns:p14="http://schemas.microsoft.com/office/powerpoint/2010/main" val="4031786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77F6-BE64-CF46-1831-5B3DD3B6AF0B}"/>
              </a:ext>
            </a:extLst>
          </p:cNvPr>
          <p:cNvSpPr>
            <a:spLocks noGrp="1"/>
          </p:cNvSpPr>
          <p:nvPr>
            <p:ph type="title"/>
          </p:nvPr>
        </p:nvSpPr>
        <p:spPr/>
        <p:txBody>
          <a:bodyPr/>
          <a:lstStyle/>
          <a:p>
            <a:r>
              <a:rPr lang="en-US">
                <a:latin typeface="Arial"/>
              </a:rPr>
              <a:t>ROI: Topic Modeling</a:t>
            </a:r>
          </a:p>
        </p:txBody>
      </p:sp>
      <p:sp>
        <p:nvSpPr>
          <p:cNvPr id="3" name="Slide Number Placeholder 2">
            <a:extLst>
              <a:ext uri="{FF2B5EF4-FFF2-40B4-BE49-F238E27FC236}">
                <a16:creationId xmlns:a16="http://schemas.microsoft.com/office/drawing/2014/main" id="{06C9F89C-DE85-77B0-E017-35446E3846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29</a:t>
            </a:fld>
            <a:endParaRPr lang="en"/>
          </a:p>
        </p:txBody>
      </p:sp>
      <p:sp>
        <p:nvSpPr>
          <p:cNvPr id="4" name="TextBox 3">
            <a:extLst>
              <a:ext uri="{FF2B5EF4-FFF2-40B4-BE49-F238E27FC236}">
                <a16:creationId xmlns:a16="http://schemas.microsoft.com/office/drawing/2014/main" id="{EEEFAA7A-DBE8-280F-EC55-036487B1F2F5}"/>
              </a:ext>
            </a:extLst>
          </p:cNvPr>
          <p:cNvSpPr txBox="1"/>
          <p:nvPr/>
        </p:nvSpPr>
        <p:spPr>
          <a:xfrm>
            <a:off x="1490039" y="1491391"/>
            <a:ext cx="6804850"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t>Earn (Yearly):</a:t>
            </a:r>
          </a:p>
          <a:p>
            <a:pPr>
              <a:lnSpc>
                <a:spcPct val="150000"/>
              </a:lnSpc>
            </a:pPr>
            <a:r>
              <a:rPr lang="en-US" dirty="0"/>
              <a:t>        Improvement for the overall performance </a:t>
            </a:r>
            <a:r>
              <a:rPr lang="en-US"/>
              <a:t>of</a:t>
            </a:r>
            <a:r>
              <a:rPr lang="en-US" dirty="0"/>
              <a:t> the app - $3M ( Potential benefit for solving the problems identified by topic </a:t>
            </a:r>
            <a:r>
              <a:rPr lang="en-US"/>
              <a:t>modeling</a:t>
            </a:r>
            <a:r>
              <a:rPr lang="en-US" dirty="0"/>
              <a:t> through negative reviews)</a:t>
            </a:r>
          </a:p>
          <a:p>
            <a:pPr>
              <a:lnSpc>
                <a:spcPct val="150000"/>
              </a:lnSpc>
            </a:pPr>
            <a:endParaRPr lang="en-US"/>
          </a:p>
          <a:p>
            <a:pPr>
              <a:lnSpc>
                <a:spcPct val="150000"/>
              </a:lnSpc>
            </a:pPr>
            <a:r>
              <a:rPr lang="en-US" dirty="0"/>
              <a:t>Cost (Yearly):</a:t>
            </a:r>
          </a:p>
          <a:p>
            <a:pPr>
              <a:lnSpc>
                <a:spcPct val="150000"/>
              </a:lnSpc>
            </a:pPr>
            <a:r>
              <a:rPr lang="en-US" dirty="0"/>
              <a:t>        Data Science Team Labor costs - $600k</a:t>
            </a:r>
          </a:p>
          <a:p>
            <a:pPr>
              <a:lnSpc>
                <a:spcPct val="150000"/>
              </a:lnSpc>
            </a:pPr>
            <a:r>
              <a:rPr lang="en-US" dirty="0"/>
              <a:t>        Technical implementation costs - $120k</a:t>
            </a:r>
          </a:p>
          <a:p>
            <a:pPr>
              <a:lnSpc>
                <a:spcPct val="150000"/>
              </a:lnSpc>
            </a:pPr>
            <a:endParaRPr lang="en-US"/>
          </a:p>
          <a:p>
            <a:pPr>
              <a:lnSpc>
                <a:spcPct val="150000"/>
              </a:lnSpc>
            </a:pPr>
            <a:r>
              <a:rPr lang="en-US" dirty="0"/>
              <a:t>Return on Investment (Yearly):</a:t>
            </a:r>
          </a:p>
          <a:p>
            <a:pPr>
              <a:lnSpc>
                <a:spcPct val="150000"/>
              </a:lnSpc>
            </a:pPr>
            <a:r>
              <a:rPr lang="en-US" dirty="0"/>
              <a:t>       </a:t>
            </a:r>
            <a:r>
              <a:rPr lang="en-US" b="1" dirty="0"/>
              <a:t>$3M - $</a:t>
            </a:r>
            <a:r>
              <a:rPr lang="en-US" b="1"/>
              <a:t>0.72M</a:t>
            </a:r>
            <a:r>
              <a:rPr lang="en-US" b="1" dirty="0"/>
              <a:t> = $2.28M</a:t>
            </a:r>
          </a:p>
          <a:p>
            <a:endParaRPr lang="en-US" b="1">
              <a:latin typeface="Barlow"/>
            </a:endParaRPr>
          </a:p>
          <a:p>
            <a:r>
              <a:rPr lang="en-US" dirty="0">
                <a:latin typeface="Barlow"/>
              </a:rPr>
              <a:t>        </a:t>
            </a:r>
          </a:p>
          <a:p>
            <a:endParaRPr lang="en-US">
              <a:latin typeface="Barlow"/>
            </a:endParaRPr>
          </a:p>
          <a:p>
            <a:endParaRPr lang="en-US">
              <a:latin typeface="Barlow"/>
            </a:endParaRPr>
          </a:p>
          <a:p>
            <a:endParaRPr lang="en-US">
              <a:latin typeface="Barlow"/>
            </a:endParaRPr>
          </a:p>
          <a:p>
            <a:endParaRPr lang="en-US">
              <a:latin typeface="Barlow"/>
            </a:endParaRPr>
          </a:p>
        </p:txBody>
      </p:sp>
    </p:spTree>
    <p:extLst>
      <p:ext uri="{BB962C8B-B14F-4D97-AF65-F5344CB8AC3E}">
        <p14:creationId xmlns:p14="http://schemas.microsoft.com/office/powerpoint/2010/main" val="1973715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954161" y="1968030"/>
            <a:ext cx="5814900" cy="91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latin typeface="Arial"/>
              </a:rPr>
              <a:t>Conclusion</a:t>
            </a:r>
          </a:p>
        </p:txBody>
      </p:sp>
    </p:spTree>
    <p:extLst>
      <p:ext uri="{BB962C8B-B14F-4D97-AF65-F5344CB8AC3E}">
        <p14:creationId xmlns:p14="http://schemas.microsoft.com/office/powerpoint/2010/main" val="3608566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77F6-BE64-CF46-1831-5B3DD3B6AF0B}"/>
              </a:ext>
            </a:extLst>
          </p:cNvPr>
          <p:cNvSpPr>
            <a:spLocks noGrp="1"/>
          </p:cNvSpPr>
          <p:nvPr>
            <p:ph type="title"/>
          </p:nvPr>
        </p:nvSpPr>
        <p:spPr/>
        <p:txBody>
          <a:bodyPr/>
          <a:lstStyle/>
          <a:p>
            <a:r>
              <a:rPr lang="en-US">
                <a:latin typeface="Arial"/>
              </a:rPr>
              <a:t>Conclusion</a:t>
            </a:r>
          </a:p>
        </p:txBody>
      </p:sp>
      <p:sp>
        <p:nvSpPr>
          <p:cNvPr id="3" name="Slide Number Placeholder 2">
            <a:extLst>
              <a:ext uri="{FF2B5EF4-FFF2-40B4-BE49-F238E27FC236}">
                <a16:creationId xmlns:a16="http://schemas.microsoft.com/office/drawing/2014/main" id="{06C9F89C-DE85-77B0-E017-35446E38467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33</a:t>
            </a:fld>
            <a:endParaRPr lang="en"/>
          </a:p>
        </p:txBody>
      </p:sp>
      <p:sp>
        <p:nvSpPr>
          <p:cNvPr id="6" name="TextBox 1">
            <a:extLst>
              <a:ext uri="{FF2B5EF4-FFF2-40B4-BE49-F238E27FC236}">
                <a16:creationId xmlns:a16="http://schemas.microsoft.com/office/drawing/2014/main" id="{372FDC38-5A37-C4C8-5191-A0C3DDD94AEE}"/>
              </a:ext>
            </a:extLst>
          </p:cNvPr>
          <p:cNvSpPr txBox="1"/>
          <p:nvPr/>
        </p:nvSpPr>
        <p:spPr>
          <a:xfrm>
            <a:off x="1329956" y="1614645"/>
            <a:ext cx="7482766" cy="278537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spcAft>
                <a:spcPts val="1200"/>
              </a:spcAft>
            </a:pPr>
            <a:r>
              <a:rPr lang="en-US"/>
              <a:t>We developed three models: Ratings Regression, Thumbs Up Classification, and Topic Modeling. According to our estimate, the total Return on Investment will be </a:t>
            </a:r>
            <a:r>
              <a:rPr lang="en-US" b="1"/>
              <a:t>$4.68M</a:t>
            </a:r>
            <a:r>
              <a:rPr lang="en-US"/>
              <a:t>.</a:t>
            </a:r>
          </a:p>
          <a:p>
            <a:pPr>
              <a:spcBef>
                <a:spcPts val="1200"/>
              </a:spcBef>
              <a:spcAft>
                <a:spcPts val="1200"/>
              </a:spcAft>
            </a:pPr>
            <a:r>
              <a:rPr lang="en-US"/>
              <a:t>The first two models are used to detect potentially insightful reviews, which will be fed into the topic modeling model. The whole process can be performed on a weekly basis, and it will largely improve the operational efficiency than manually checking the reviews. The ways how our models help to improve operational efficiency are explained below.</a:t>
            </a:r>
          </a:p>
          <a:p>
            <a:pPr marL="285750" indent="-285750">
              <a:spcBef>
                <a:spcPts val="600"/>
              </a:spcBef>
              <a:spcAft>
                <a:spcPts val="600"/>
              </a:spcAft>
              <a:buChar char="•"/>
            </a:pPr>
            <a:r>
              <a:rPr lang="en-US" sz="1200" b="1"/>
              <a:t>Thumbs Up model</a:t>
            </a:r>
            <a:r>
              <a:rPr lang="en-US" sz="1200"/>
              <a:t>: Save waiting time for thumbs up;  Select important reviews automatically.</a:t>
            </a:r>
          </a:p>
          <a:p>
            <a:pPr marL="285750" indent="-285750">
              <a:spcBef>
                <a:spcPts val="600"/>
              </a:spcBef>
              <a:spcAft>
                <a:spcPts val="600"/>
              </a:spcAft>
              <a:buChar char="•"/>
            </a:pPr>
            <a:r>
              <a:rPr lang="en-US" sz="1200" b="1"/>
              <a:t>Ratings Model</a:t>
            </a:r>
            <a:r>
              <a:rPr lang="en-US" sz="1200"/>
              <a:t>: Adjust original rating score; Select reviews for discrepancy analysis automatically.</a:t>
            </a:r>
          </a:p>
          <a:p>
            <a:pPr marL="285750" indent="-285750">
              <a:spcBef>
                <a:spcPts val="600"/>
              </a:spcBef>
              <a:spcAft>
                <a:spcPts val="600"/>
              </a:spcAft>
              <a:buChar char="•"/>
            </a:pPr>
            <a:r>
              <a:rPr lang="en-US" sz="1200" b="1"/>
              <a:t>Topic Modeling</a:t>
            </a:r>
            <a:r>
              <a:rPr lang="en-US" sz="1200"/>
              <a:t>: Identify potential problems; Automate report generating process.</a:t>
            </a:r>
          </a:p>
        </p:txBody>
      </p:sp>
    </p:spTree>
    <p:extLst>
      <p:ext uri="{BB962C8B-B14F-4D97-AF65-F5344CB8AC3E}">
        <p14:creationId xmlns:p14="http://schemas.microsoft.com/office/powerpoint/2010/main" val="3033076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612D-4E8C-C43B-8D62-66DF1BD5E1C6}"/>
              </a:ext>
            </a:extLst>
          </p:cNvPr>
          <p:cNvSpPr>
            <a:spLocks noGrp="1"/>
          </p:cNvSpPr>
          <p:nvPr>
            <p:ph type="title"/>
          </p:nvPr>
        </p:nvSpPr>
        <p:spPr/>
        <p:txBody>
          <a:bodyPr/>
          <a:lstStyle/>
          <a:p>
            <a:r>
              <a:rPr lang="en-US">
                <a:latin typeface="Arial"/>
              </a:rPr>
              <a:t>References</a:t>
            </a:r>
          </a:p>
        </p:txBody>
      </p:sp>
      <p:sp>
        <p:nvSpPr>
          <p:cNvPr id="4" name="Text Placeholder 3">
            <a:extLst>
              <a:ext uri="{FF2B5EF4-FFF2-40B4-BE49-F238E27FC236}">
                <a16:creationId xmlns:a16="http://schemas.microsoft.com/office/drawing/2014/main" id="{43589F3E-FEDD-2E34-E330-2FCAAC39A270}"/>
              </a:ext>
            </a:extLst>
          </p:cNvPr>
          <p:cNvSpPr>
            <a:spLocks noGrp="1"/>
          </p:cNvSpPr>
          <p:nvPr>
            <p:ph type="body" idx="1"/>
          </p:nvPr>
        </p:nvSpPr>
        <p:spPr/>
        <p:txBody>
          <a:bodyPr/>
          <a:lstStyle/>
          <a:p>
            <a:r>
              <a:rPr lang="en-US" sz="1400">
                <a:hlinkClick r:id="rId2"/>
              </a:rPr>
              <a:t>https://healthyframework.com/dating/review/bumble/</a:t>
            </a:r>
            <a:endParaRPr lang="en-US" sz="1400"/>
          </a:p>
          <a:p>
            <a:r>
              <a:rPr lang="en-US" sz="1400">
                <a:hlinkClick r:id="rId3"/>
              </a:rPr>
              <a:t>https://sensortower.com/blog/dating-apps-2022/</a:t>
            </a:r>
          </a:p>
          <a:p>
            <a:endParaRPr lang="en-US" sz="1400"/>
          </a:p>
          <a:p>
            <a:endParaRPr lang="en-US" sz="1400"/>
          </a:p>
        </p:txBody>
      </p:sp>
      <p:sp>
        <p:nvSpPr>
          <p:cNvPr id="3" name="Slide Number Placeholder 2">
            <a:extLst>
              <a:ext uri="{FF2B5EF4-FFF2-40B4-BE49-F238E27FC236}">
                <a16:creationId xmlns:a16="http://schemas.microsoft.com/office/drawing/2014/main" id="{BA54FA3C-E372-49B1-64B8-01F5C604F9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t>34</a:t>
            </a:fld>
            <a:endParaRPr lang="en"/>
          </a:p>
        </p:txBody>
      </p:sp>
    </p:spTree>
    <p:extLst>
      <p:ext uri="{BB962C8B-B14F-4D97-AF65-F5344CB8AC3E}">
        <p14:creationId xmlns:p14="http://schemas.microsoft.com/office/powerpoint/2010/main" val="245683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970036" y="2031530"/>
            <a:ext cx="5814900" cy="910800"/>
          </a:xfrm>
          <a:prstGeom prst="rect">
            <a:avLst/>
          </a:prstGeom>
          <a:noFill/>
          <a:ln>
            <a:noFill/>
          </a:ln>
        </p:spPr>
        <p:txBody>
          <a:bodyPr spcFirstLastPara="1" wrap="square" lIns="91425" tIns="91425" rIns="91425" bIns="91425" anchor="b" anchorCtr="0">
            <a:noAutofit/>
          </a:bodyPr>
          <a:lstStyle/>
          <a:p>
            <a:r>
              <a:rPr lang="en-US">
                <a:latin typeface="Arial"/>
              </a:rPr>
              <a:t>Thank You!</a:t>
            </a:r>
          </a:p>
        </p:txBody>
      </p:sp>
    </p:spTree>
    <p:extLst>
      <p:ext uri="{BB962C8B-B14F-4D97-AF65-F5344CB8AC3E}">
        <p14:creationId xmlns:p14="http://schemas.microsoft.com/office/powerpoint/2010/main" val="41358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750400" y="436047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4</a:t>
            </a:fld>
            <a:endParaRPr/>
          </a:p>
        </p:txBody>
      </p:sp>
      <p:grpSp>
        <p:nvGrpSpPr>
          <p:cNvPr id="97" name="Google Shape;97;p2"/>
          <p:cNvGrpSpPr/>
          <p:nvPr/>
        </p:nvGrpSpPr>
        <p:grpSpPr>
          <a:xfrm>
            <a:off x="3831975" y="1673411"/>
            <a:ext cx="3066900" cy="3456286"/>
            <a:chOff x="3831975" y="152798"/>
            <a:chExt cx="3066900" cy="3456286"/>
          </a:xfrm>
        </p:grpSpPr>
        <p:pic>
          <p:nvPicPr>
            <p:cNvPr id="98" name="Google Shape;98;p2"/>
            <p:cNvPicPr preferRelativeResize="0"/>
            <p:nvPr/>
          </p:nvPicPr>
          <p:blipFill rotWithShape="1">
            <a:blip r:embed="rId3">
              <a:alphaModFix/>
            </a:blip>
            <a:srcRect/>
            <a:stretch/>
          </p:blipFill>
          <p:spPr>
            <a:xfrm>
              <a:off x="3941914" y="152798"/>
              <a:ext cx="2664525" cy="454075"/>
            </a:xfrm>
            <a:prstGeom prst="rect">
              <a:avLst/>
            </a:prstGeom>
            <a:noFill/>
            <a:ln>
              <a:noFill/>
            </a:ln>
          </p:spPr>
        </p:pic>
        <p:sp>
          <p:nvSpPr>
            <p:cNvPr id="99" name="Google Shape;99;p2"/>
            <p:cNvSpPr txBox="1"/>
            <p:nvPr/>
          </p:nvSpPr>
          <p:spPr>
            <a:xfrm>
              <a:off x="3831975" y="839125"/>
              <a:ext cx="3066900" cy="2769959"/>
            </a:xfrm>
            <a:prstGeom prst="rect">
              <a:avLst/>
            </a:prstGeom>
            <a:noFill/>
            <a:ln>
              <a:noFill/>
            </a:ln>
          </p:spPr>
          <p:txBody>
            <a:bodyPr spcFirstLastPara="1" wrap="square" lIns="91425" tIns="91425" rIns="91425" bIns="91425" anchor="t" anchorCtr="0">
              <a:spAutoFit/>
            </a:bodyPr>
            <a:lstStyle/>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Swipe-style matching</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Woman first</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Only woman can initiate messages</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Casual dating &amp; friendship</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Real possibility for finding long-term partners</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Same charge for everyone</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p:txBody>
        </p:sp>
      </p:grpSp>
      <p:grpSp>
        <p:nvGrpSpPr>
          <p:cNvPr id="100" name="Google Shape;100;p2"/>
          <p:cNvGrpSpPr/>
          <p:nvPr/>
        </p:nvGrpSpPr>
        <p:grpSpPr>
          <a:xfrm>
            <a:off x="1263675" y="1673400"/>
            <a:ext cx="2568300" cy="3440734"/>
            <a:chOff x="1263650" y="697775"/>
            <a:chExt cx="2568300" cy="3440734"/>
          </a:xfrm>
        </p:grpSpPr>
        <p:pic>
          <p:nvPicPr>
            <p:cNvPr id="101" name="Google Shape;101;p2"/>
            <p:cNvPicPr preferRelativeResize="0"/>
            <p:nvPr/>
          </p:nvPicPr>
          <p:blipFill rotWithShape="1">
            <a:blip r:embed="rId4">
              <a:alphaModFix/>
            </a:blip>
            <a:srcRect/>
            <a:stretch/>
          </p:blipFill>
          <p:spPr>
            <a:xfrm>
              <a:off x="1482575" y="697775"/>
              <a:ext cx="2061978" cy="454075"/>
            </a:xfrm>
            <a:prstGeom prst="rect">
              <a:avLst/>
            </a:prstGeom>
            <a:noFill/>
            <a:ln>
              <a:noFill/>
            </a:ln>
          </p:spPr>
        </p:pic>
        <p:sp>
          <p:nvSpPr>
            <p:cNvPr id="102" name="Google Shape;102;p2"/>
            <p:cNvSpPr txBox="1"/>
            <p:nvPr/>
          </p:nvSpPr>
          <p:spPr>
            <a:xfrm>
              <a:off x="1263650" y="1368550"/>
              <a:ext cx="2568300" cy="2769959"/>
            </a:xfrm>
            <a:prstGeom prst="rect">
              <a:avLst/>
            </a:prstGeom>
            <a:noFill/>
            <a:ln>
              <a:noFill/>
            </a:ln>
          </p:spPr>
          <p:txBody>
            <a:bodyPr spcFirstLastPara="1" wrap="square" lIns="91425" tIns="91425" rIns="91425" bIns="91425" anchor="t" anchorCtr="0">
              <a:spAutoFit/>
            </a:bodyPr>
            <a:lstStyle/>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Swipe-style matching</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Quick and easy</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More men than women</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Women get more attention</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Casual romance &amp; hookups</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Charge more for age over 30</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p:txBody>
        </p:sp>
      </p:grpSp>
      <p:grpSp>
        <p:nvGrpSpPr>
          <p:cNvPr id="103" name="Google Shape;103;p2"/>
          <p:cNvGrpSpPr/>
          <p:nvPr/>
        </p:nvGrpSpPr>
        <p:grpSpPr>
          <a:xfrm>
            <a:off x="6827275" y="1723864"/>
            <a:ext cx="2205300" cy="3082667"/>
            <a:chOff x="6804450" y="606876"/>
            <a:chExt cx="2205300" cy="3082667"/>
          </a:xfrm>
        </p:grpSpPr>
        <p:pic>
          <p:nvPicPr>
            <p:cNvPr id="104" name="Google Shape;104;p2"/>
            <p:cNvPicPr preferRelativeResize="0"/>
            <p:nvPr/>
          </p:nvPicPr>
          <p:blipFill rotWithShape="1">
            <a:blip r:embed="rId5">
              <a:alphaModFix/>
            </a:blip>
            <a:srcRect/>
            <a:stretch/>
          </p:blipFill>
          <p:spPr>
            <a:xfrm>
              <a:off x="7066749" y="606876"/>
              <a:ext cx="1680702" cy="635875"/>
            </a:xfrm>
            <a:prstGeom prst="rect">
              <a:avLst/>
            </a:prstGeom>
            <a:noFill/>
            <a:ln>
              <a:noFill/>
            </a:ln>
          </p:spPr>
        </p:pic>
        <p:sp>
          <p:nvSpPr>
            <p:cNvPr id="105" name="Google Shape;105;p2"/>
            <p:cNvSpPr txBox="1"/>
            <p:nvPr/>
          </p:nvSpPr>
          <p:spPr>
            <a:xfrm>
              <a:off x="6804450" y="1242750"/>
              <a:ext cx="2205300" cy="2446793"/>
            </a:xfrm>
            <a:prstGeom prst="rect">
              <a:avLst/>
            </a:prstGeom>
            <a:noFill/>
            <a:ln>
              <a:noFill/>
            </a:ln>
          </p:spPr>
          <p:txBody>
            <a:bodyPr spcFirstLastPara="1" wrap="square" lIns="91425" tIns="91425" rIns="91425" bIns="91425" anchor="t" anchorCtr="0">
              <a:spAutoFit/>
            </a:bodyPr>
            <a:lstStyle/>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No swiping</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Individual match feeds</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Long sign up process</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Long profile</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Younger users</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a:p>
              <a:pPr marL="228600" marR="0" lvl="0" indent="-203200" algn="l" rtl="0">
                <a:lnSpc>
                  <a:spcPct val="150000"/>
                </a:lnSpc>
                <a:spcBef>
                  <a:spcPts val="0"/>
                </a:spcBef>
                <a:spcAft>
                  <a:spcPts val="0"/>
                </a:spcAft>
                <a:buClr>
                  <a:srgbClr val="000000"/>
                </a:buClr>
                <a:buSzPts val="1400"/>
                <a:buFont typeface="Barlow"/>
                <a:buChar char="●"/>
              </a:pPr>
              <a:r>
                <a:rPr lang="en" sz="1400" b="0" i="0" u="none" strike="noStrike" cap="none">
                  <a:solidFill>
                    <a:srgbClr val="000000"/>
                  </a:solidFill>
                  <a:latin typeface="Arial" panose="020B0604020202020204" pitchFamily="34" charset="0"/>
                  <a:ea typeface="Barlow"/>
                  <a:cs typeface="Arial" panose="020B0604020202020204" pitchFamily="34" charset="0"/>
                  <a:sym typeface="Barlow"/>
                </a:rPr>
                <a:t>Open to all sexual orientations</a:t>
              </a:r>
              <a:endParaRPr sz="1400" b="0" i="0" u="none" strike="noStrike" cap="none">
                <a:solidFill>
                  <a:srgbClr val="000000"/>
                </a:solidFill>
                <a:latin typeface="Arial" panose="020B0604020202020204" pitchFamily="34" charset="0"/>
                <a:ea typeface="Barlow"/>
                <a:cs typeface="Arial" panose="020B0604020202020204" pitchFamily="34" charset="0"/>
                <a:sym typeface="Barlow"/>
              </a:endParaRPr>
            </a:p>
          </p:txBody>
        </p:sp>
      </p:grpSp>
      <p:sp>
        <p:nvSpPr>
          <p:cNvPr id="106" name="Google Shape;106;p2"/>
          <p:cNvSpPr txBox="1">
            <a:spLocks noGrp="1"/>
          </p:cNvSpPr>
          <p:nvPr>
            <p:ph type="title"/>
          </p:nvPr>
        </p:nvSpPr>
        <p:spPr>
          <a:xfrm>
            <a:off x="1202250" y="365175"/>
            <a:ext cx="6739500" cy="806700"/>
          </a:xfrm>
          <a:prstGeom prst="rect">
            <a:avLst/>
          </a:prstGeom>
          <a:noFill/>
          <a:ln>
            <a:noFill/>
          </a:ln>
        </p:spPr>
        <p:txBody>
          <a:bodyPr spcFirstLastPara="1" wrap="square" lIns="91425" tIns="91425" rIns="91425" bIns="91425" anchor="ctr" anchorCtr="0">
            <a:noAutofit/>
          </a:bodyPr>
          <a:lstStyle/>
          <a:p>
            <a:r>
              <a:rPr lang="en">
                <a:latin typeface="Arial"/>
              </a:rPr>
              <a:t>Top Dating Apps in the US</a:t>
            </a:r>
            <a:endParaRPr lang="en-US">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87EB-F811-12AE-9DAC-96855987E17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Market Share Over the Years</a:t>
            </a:r>
          </a:p>
        </p:txBody>
      </p:sp>
      <p:sp>
        <p:nvSpPr>
          <p:cNvPr id="9" name="Google Shape;96;p2">
            <a:extLst>
              <a:ext uri="{FF2B5EF4-FFF2-40B4-BE49-F238E27FC236}">
                <a16:creationId xmlns:a16="http://schemas.microsoft.com/office/drawing/2014/main" id="{710E4D8F-D2D9-B8D3-49A2-A6A54121CCC3}"/>
              </a:ext>
            </a:extLst>
          </p:cNvPr>
          <p:cNvSpPr txBox="1">
            <a:spLocks noGrp="1"/>
          </p:cNvSpPr>
          <p:nvPr>
            <p:ph type="sldNum" idx="12"/>
          </p:nvPr>
        </p:nvSpPr>
        <p:spPr>
          <a:xfrm>
            <a:off x="8750400" y="436047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5</a:t>
            </a:fld>
            <a:endParaRPr/>
          </a:p>
        </p:txBody>
      </p:sp>
      <p:pic>
        <p:nvPicPr>
          <p:cNvPr id="4" name="Picture 4" descr="Chart, diagram&#10;&#10;Description automatically generated">
            <a:extLst>
              <a:ext uri="{FF2B5EF4-FFF2-40B4-BE49-F238E27FC236}">
                <a16:creationId xmlns:a16="http://schemas.microsoft.com/office/drawing/2014/main" id="{2A0BC37C-F3A6-9F0A-C8F2-3463F0A8B09C}"/>
              </a:ext>
            </a:extLst>
          </p:cNvPr>
          <p:cNvPicPr>
            <a:picLocks noChangeAspect="1"/>
          </p:cNvPicPr>
          <p:nvPr/>
        </p:nvPicPr>
        <p:blipFill>
          <a:blip r:embed="rId2"/>
          <a:stretch>
            <a:fillRect/>
          </a:stretch>
        </p:blipFill>
        <p:spPr>
          <a:xfrm>
            <a:off x="2081546" y="1389167"/>
            <a:ext cx="1746538" cy="1698047"/>
          </a:xfrm>
          <a:prstGeom prst="rect">
            <a:avLst/>
          </a:prstGeom>
        </p:spPr>
      </p:pic>
      <p:pic>
        <p:nvPicPr>
          <p:cNvPr id="5" name="Picture 5">
            <a:extLst>
              <a:ext uri="{FF2B5EF4-FFF2-40B4-BE49-F238E27FC236}">
                <a16:creationId xmlns:a16="http://schemas.microsoft.com/office/drawing/2014/main" id="{EF4F8AB9-CFAD-F32D-1567-F259F27433DB}"/>
              </a:ext>
            </a:extLst>
          </p:cNvPr>
          <p:cNvPicPr>
            <a:picLocks noChangeAspect="1"/>
          </p:cNvPicPr>
          <p:nvPr/>
        </p:nvPicPr>
        <p:blipFill>
          <a:blip r:embed="rId3"/>
          <a:stretch>
            <a:fillRect/>
          </a:stretch>
        </p:blipFill>
        <p:spPr>
          <a:xfrm>
            <a:off x="3892650" y="1366327"/>
            <a:ext cx="1760394" cy="1704975"/>
          </a:xfrm>
          <a:prstGeom prst="rect">
            <a:avLst/>
          </a:prstGeom>
        </p:spPr>
      </p:pic>
      <p:pic>
        <p:nvPicPr>
          <p:cNvPr id="6" name="Picture 6" descr="Chart, pie chart&#10;&#10;Description automatically generated">
            <a:extLst>
              <a:ext uri="{FF2B5EF4-FFF2-40B4-BE49-F238E27FC236}">
                <a16:creationId xmlns:a16="http://schemas.microsoft.com/office/drawing/2014/main" id="{6CFEA8A5-0B5D-B4AA-8D82-7F77CA2647A8}"/>
              </a:ext>
            </a:extLst>
          </p:cNvPr>
          <p:cNvPicPr>
            <a:picLocks noChangeAspect="1"/>
          </p:cNvPicPr>
          <p:nvPr/>
        </p:nvPicPr>
        <p:blipFill>
          <a:blip r:embed="rId4"/>
          <a:stretch>
            <a:fillRect/>
          </a:stretch>
        </p:blipFill>
        <p:spPr>
          <a:xfrm>
            <a:off x="5838899" y="1355828"/>
            <a:ext cx="1696317" cy="1764724"/>
          </a:xfrm>
          <a:prstGeom prst="rect">
            <a:avLst/>
          </a:prstGeom>
        </p:spPr>
      </p:pic>
      <p:pic>
        <p:nvPicPr>
          <p:cNvPr id="7" name="Picture 9" descr="Chart, pie chart&#10;&#10;Description automatically generated">
            <a:extLst>
              <a:ext uri="{FF2B5EF4-FFF2-40B4-BE49-F238E27FC236}">
                <a16:creationId xmlns:a16="http://schemas.microsoft.com/office/drawing/2014/main" id="{CA06CBCE-2D97-9CE4-8369-CD0FEE76279B}"/>
              </a:ext>
            </a:extLst>
          </p:cNvPr>
          <p:cNvPicPr>
            <a:picLocks noChangeAspect="1"/>
          </p:cNvPicPr>
          <p:nvPr/>
        </p:nvPicPr>
        <p:blipFill>
          <a:blip r:embed="rId5"/>
          <a:stretch>
            <a:fillRect/>
          </a:stretch>
        </p:blipFill>
        <p:spPr>
          <a:xfrm>
            <a:off x="2820267" y="3041415"/>
            <a:ext cx="1751733" cy="1756929"/>
          </a:xfrm>
          <a:prstGeom prst="rect">
            <a:avLst/>
          </a:prstGeom>
        </p:spPr>
      </p:pic>
      <p:pic>
        <p:nvPicPr>
          <p:cNvPr id="12" name="Picture 12" descr="Icon&#10;&#10;Description automatically generated">
            <a:extLst>
              <a:ext uri="{FF2B5EF4-FFF2-40B4-BE49-F238E27FC236}">
                <a16:creationId xmlns:a16="http://schemas.microsoft.com/office/drawing/2014/main" id="{C03D7A4D-1E54-5F1A-6C03-39F29D1A621B}"/>
              </a:ext>
            </a:extLst>
          </p:cNvPr>
          <p:cNvPicPr>
            <a:picLocks noChangeAspect="1"/>
          </p:cNvPicPr>
          <p:nvPr/>
        </p:nvPicPr>
        <p:blipFill>
          <a:blip r:embed="rId6"/>
          <a:stretch>
            <a:fillRect/>
          </a:stretch>
        </p:blipFill>
        <p:spPr>
          <a:xfrm>
            <a:off x="7676248" y="1656839"/>
            <a:ext cx="1171575" cy="1123950"/>
          </a:xfrm>
          <a:prstGeom prst="rect">
            <a:avLst/>
          </a:prstGeom>
        </p:spPr>
      </p:pic>
      <p:sp>
        <p:nvSpPr>
          <p:cNvPr id="14" name="TextBox 13">
            <a:extLst>
              <a:ext uri="{FF2B5EF4-FFF2-40B4-BE49-F238E27FC236}">
                <a16:creationId xmlns:a16="http://schemas.microsoft.com/office/drawing/2014/main" id="{C9F82B2E-5FBD-A937-2AF9-86B966017B68}"/>
              </a:ext>
            </a:extLst>
          </p:cNvPr>
          <p:cNvSpPr txBox="1"/>
          <p:nvPr/>
        </p:nvSpPr>
        <p:spPr>
          <a:xfrm>
            <a:off x="1324126" y="4856677"/>
            <a:ext cx="6506723"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a:solidFill>
                  <a:srgbClr val="212121"/>
                </a:solidFill>
                <a:latin typeface="+mn-lt"/>
                <a:ea typeface="Roboto"/>
                <a:cs typeface="Roboto"/>
              </a:rPr>
              <a:t>Note:</a:t>
            </a:r>
            <a:r>
              <a:rPr lang="en-US" sz="900">
                <a:solidFill>
                  <a:srgbClr val="212121"/>
                </a:solidFill>
                <a:latin typeface="+mn-lt"/>
                <a:ea typeface="Roboto"/>
                <a:cs typeface="Roboto"/>
              </a:rPr>
              <a:t> Here the market share is </a:t>
            </a:r>
            <a:r>
              <a:rPr lang="en-US" sz="900">
                <a:solidFill>
                  <a:srgbClr val="212121"/>
                </a:solidFill>
                <a:latin typeface="+mn-lt"/>
                <a:ea typeface="Roboto"/>
              </a:rPr>
              <a:t>roughly estimated by </a:t>
            </a:r>
            <a:r>
              <a:rPr lang="en-US" sz="900">
                <a:solidFill>
                  <a:srgbClr val="212121"/>
                </a:solidFill>
                <a:latin typeface="+mn-lt"/>
                <a:ea typeface="Roboto"/>
                <a:cs typeface="Roboto"/>
              </a:rPr>
              <a:t>the number of reviews.</a:t>
            </a:r>
            <a:endParaRPr lang="en-US" sz="900">
              <a:solidFill>
                <a:srgbClr val="212121"/>
              </a:solidFill>
              <a:latin typeface="+mn-lt"/>
              <a:ea typeface="Roboto"/>
            </a:endParaRPr>
          </a:p>
        </p:txBody>
      </p:sp>
      <p:pic>
        <p:nvPicPr>
          <p:cNvPr id="10" name="Picture 10" descr="Chart, pie chart&#10;&#10;Description automatically generated">
            <a:extLst>
              <a:ext uri="{FF2B5EF4-FFF2-40B4-BE49-F238E27FC236}">
                <a16:creationId xmlns:a16="http://schemas.microsoft.com/office/drawing/2014/main" id="{3B2DA4B5-6159-6650-92FA-A7EB37F64786}"/>
              </a:ext>
            </a:extLst>
          </p:cNvPr>
          <p:cNvPicPr>
            <a:picLocks noChangeAspect="1"/>
          </p:cNvPicPr>
          <p:nvPr/>
        </p:nvPicPr>
        <p:blipFill>
          <a:blip r:embed="rId7"/>
          <a:stretch>
            <a:fillRect/>
          </a:stretch>
        </p:blipFill>
        <p:spPr>
          <a:xfrm>
            <a:off x="4912891" y="3031520"/>
            <a:ext cx="1595867" cy="1750002"/>
          </a:xfrm>
          <a:prstGeom prst="rect">
            <a:avLst/>
          </a:prstGeom>
        </p:spPr>
      </p:pic>
      <p:sp>
        <p:nvSpPr>
          <p:cNvPr id="15" name="TextBox 14">
            <a:extLst>
              <a:ext uri="{FF2B5EF4-FFF2-40B4-BE49-F238E27FC236}">
                <a16:creationId xmlns:a16="http://schemas.microsoft.com/office/drawing/2014/main" id="{03CB1B48-E2C6-4B25-2CBF-06731E9F8EA3}"/>
              </a:ext>
            </a:extLst>
          </p:cNvPr>
          <p:cNvSpPr txBox="1"/>
          <p:nvPr/>
        </p:nvSpPr>
        <p:spPr>
          <a:xfrm>
            <a:off x="6646641" y="3478383"/>
            <a:ext cx="1965875" cy="523220"/>
          </a:xfrm>
          <a:prstGeom prst="rect">
            <a:avLst/>
          </a:prstGeom>
          <a:noFill/>
        </p:spPr>
        <p:txBody>
          <a:bodyPr wrap="square" lIns="91440" tIns="45720" rIns="91440" bIns="45720" rtlCol="0" anchor="t">
            <a:spAutoFit/>
          </a:bodyPr>
          <a:lstStyle/>
          <a:p>
            <a:r>
              <a:rPr lang="en-US" altLang="zh-CN">
                <a:solidFill>
                  <a:srgbClr val="C00000"/>
                </a:solidFill>
              </a:rPr>
              <a:t>The Market of Bumble expands fast!</a:t>
            </a:r>
            <a:endParaRPr lang="en-US">
              <a:solidFill>
                <a:srgbClr val="C00000"/>
              </a:solidFill>
            </a:endParaRPr>
          </a:p>
        </p:txBody>
      </p:sp>
    </p:spTree>
    <p:extLst>
      <p:ext uri="{BB962C8B-B14F-4D97-AF65-F5344CB8AC3E}">
        <p14:creationId xmlns:p14="http://schemas.microsoft.com/office/powerpoint/2010/main" val="237612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87EB-F811-12AE-9DAC-96855987E17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Bumble Has Huge Potential</a:t>
            </a:r>
          </a:p>
        </p:txBody>
      </p:sp>
      <p:sp>
        <p:nvSpPr>
          <p:cNvPr id="3" name="Subtitle 2">
            <a:extLst>
              <a:ext uri="{FF2B5EF4-FFF2-40B4-BE49-F238E27FC236}">
                <a16:creationId xmlns:a16="http://schemas.microsoft.com/office/drawing/2014/main" id="{420ABF90-9429-9EB2-D30E-A19D20A9C935}"/>
              </a:ext>
            </a:extLst>
          </p:cNvPr>
          <p:cNvSpPr>
            <a:spLocks noGrp="1"/>
          </p:cNvSpPr>
          <p:nvPr>
            <p:ph type="body" idx="1"/>
          </p:nvPr>
        </p:nvSpPr>
        <p:spPr>
          <a:xfrm>
            <a:off x="1273527" y="1349141"/>
            <a:ext cx="4021989" cy="2938500"/>
          </a:xfrm>
        </p:spPr>
        <p:txBody>
          <a:bodyPr/>
          <a:lstStyle/>
          <a:p>
            <a:pPr marL="228600" indent="-203200">
              <a:spcBef>
                <a:spcPts val="0"/>
              </a:spcBef>
              <a:buClr>
                <a:srgbClr val="000000"/>
              </a:buClr>
              <a:buSzPts val="1400"/>
              <a:buFont typeface="Barlow"/>
              <a:buChar char="●"/>
            </a:pPr>
            <a:r>
              <a:rPr lang="en-US" sz="1400">
                <a:solidFill>
                  <a:srgbClr val="000000"/>
                </a:solidFill>
                <a:latin typeface="Arial" panose="020B0604020202020204" pitchFamily="34" charset="0"/>
                <a:cs typeface="Arial" panose="020B0604020202020204" pitchFamily="34" charset="0"/>
                <a:sym typeface="Arial"/>
              </a:rPr>
              <a:t>Bumble is the </a:t>
            </a:r>
            <a:r>
              <a:rPr lang="en-US" sz="1400" b="1">
                <a:solidFill>
                  <a:srgbClr val="000000"/>
                </a:solidFill>
                <a:latin typeface="Arial" panose="020B0604020202020204" pitchFamily="34" charset="0"/>
                <a:cs typeface="Arial" panose="020B0604020202020204" pitchFamily="34" charset="0"/>
                <a:sym typeface="Arial"/>
              </a:rPr>
              <a:t>second most popular</a:t>
            </a:r>
            <a:r>
              <a:rPr lang="en-US" sz="1400">
                <a:solidFill>
                  <a:srgbClr val="000000"/>
                </a:solidFill>
                <a:latin typeface="Arial" panose="020B0604020202020204" pitchFamily="34" charset="0"/>
                <a:cs typeface="Arial" panose="020B0604020202020204" pitchFamily="34" charset="0"/>
                <a:sym typeface="Arial"/>
              </a:rPr>
              <a:t> dating app in the US behind Tinder. Bumble's share of global monthly active users is about </a:t>
            </a:r>
            <a:r>
              <a:rPr lang="en-US" sz="1400" b="1">
                <a:solidFill>
                  <a:srgbClr val="000000"/>
                </a:solidFill>
                <a:latin typeface="Arial" panose="020B0604020202020204" pitchFamily="34" charset="0"/>
                <a:cs typeface="Arial" panose="020B0604020202020204" pitchFamily="34" charset="0"/>
                <a:sym typeface="Arial"/>
              </a:rPr>
              <a:t>19%</a:t>
            </a:r>
            <a:r>
              <a:rPr lang="en-US" sz="1400">
                <a:solidFill>
                  <a:srgbClr val="000000"/>
                </a:solidFill>
                <a:latin typeface="Arial" panose="020B0604020202020204" pitchFamily="34" charset="0"/>
                <a:cs typeface="Arial" panose="020B0604020202020204" pitchFamily="34" charset="0"/>
                <a:sym typeface="Arial"/>
              </a:rPr>
              <a:t> as of January 2022.</a:t>
            </a:r>
            <a:endParaRPr lang="en-US" sz="1400">
              <a:solidFill>
                <a:srgbClr val="000000"/>
              </a:solidFill>
              <a:latin typeface="Arial" panose="020B0604020202020204" pitchFamily="34" charset="0"/>
              <a:cs typeface="Arial" panose="020B0604020202020204" pitchFamily="34" charset="0"/>
            </a:endParaRPr>
          </a:p>
          <a:p>
            <a:pPr marL="25400" indent="0">
              <a:spcBef>
                <a:spcPts val="0"/>
              </a:spcBef>
              <a:buClr>
                <a:srgbClr val="000000"/>
              </a:buClr>
              <a:buSzPts val="1400"/>
              <a:buNone/>
            </a:pPr>
            <a:endParaRPr lang="en-US" sz="1400">
              <a:solidFill>
                <a:srgbClr val="000000"/>
              </a:solidFill>
              <a:latin typeface="Arial" panose="020B0604020202020204" pitchFamily="34" charset="0"/>
              <a:cs typeface="Arial" panose="020B0604020202020204" pitchFamily="34" charset="0"/>
            </a:endParaRPr>
          </a:p>
          <a:p>
            <a:pPr marL="228600" indent="-203200">
              <a:spcBef>
                <a:spcPts val="0"/>
              </a:spcBef>
              <a:buClr>
                <a:srgbClr val="000000"/>
              </a:buClr>
              <a:buSzPts val="1400"/>
              <a:buFont typeface="Barlow"/>
              <a:buChar char="●"/>
            </a:pPr>
            <a:r>
              <a:rPr lang="en-US" sz="1400">
                <a:solidFill>
                  <a:srgbClr val="000000"/>
                </a:solidFill>
                <a:latin typeface="Arial" panose="020B0604020202020204" pitchFamily="34" charset="0"/>
                <a:cs typeface="Arial" panose="020B0604020202020204" pitchFamily="34" charset="0"/>
                <a:sym typeface="Arial"/>
              </a:rPr>
              <a:t>Bumble's target customers are </a:t>
            </a:r>
            <a:r>
              <a:rPr lang="en-US" sz="1400" b="1">
                <a:solidFill>
                  <a:srgbClr val="000000"/>
                </a:solidFill>
                <a:latin typeface="Arial" panose="020B0604020202020204" pitchFamily="34" charset="0"/>
                <a:cs typeface="Arial" panose="020B0604020202020204" pitchFamily="34" charset="0"/>
                <a:sym typeface="Arial"/>
              </a:rPr>
              <a:t>single women</a:t>
            </a:r>
            <a:r>
              <a:rPr lang="en-US" sz="1400">
                <a:solidFill>
                  <a:srgbClr val="000000"/>
                </a:solidFill>
                <a:latin typeface="Arial" panose="020B0604020202020204" pitchFamily="34" charset="0"/>
                <a:cs typeface="Arial" panose="020B0604020202020204" pitchFamily="34" charset="0"/>
                <a:sym typeface="Arial"/>
              </a:rPr>
              <a:t> who have had bad experiences with unsolicited messages and are looking for more </a:t>
            </a:r>
            <a:r>
              <a:rPr lang="en-US" sz="1400" b="1">
                <a:solidFill>
                  <a:srgbClr val="000000"/>
                </a:solidFill>
                <a:latin typeface="Arial" panose="020B0604020202020204" pitchFamily="34" charset="0"/>
                <a:cs typeface="Arial" panose="020B0604020202020204" pitchFamily="34" charset="0"/>
                <a:sym typeface="Arial"/>
              </a:rPr>
              <a:t>initiative</a:t>
            </a:r>
            <a:r>
              <a:rPr lang="en-US" sz="1400">
                <a:solidFill>
                  <a:srgbClr val="000000"/>
                </a:solidFill>
                <a:latin typeface="Arial" panose="020B0604020202020204" pitchFamily="34" charset="0"/>
                <a:cs typeface="Arial" panose="020B0604020202020204" pitchFamily="34" charset="0"/>
                <a:sym typeface="Arial"/>
              </a:rPr>
              <a:t>. It also appeals to singles who want to find friends, casual flings, or </a:t>
            </a:r>
            <a:r>
              <a:rPr lang="en-US" sz="1400" b="1">
                <a:solidFill>
                  <a:srgbClr val="000000"/>
                </a:solidFill>
                <a:latin typeface="Arial" panose="020B0604020202020204" pitchFamily="34" charset="0"/>
                <a:cs typeface="Arial" panose="020B0604020202020204" pitchFamily="34" charset="0"/>
                <a:sym typeface="Arial"/>
              </a:rPr>
              <a:t>long-term romance</a:t>
            </a:r>
            <a:r>
              <a:rPr lang="en-US" sz="1400">
                <a:solidFill>
                  <a:srgbClr val="000000"/>
                </a:solidFill>
                <a:latin typeface="Arial" panose="020B0604020202020204" pitchFamily="34" charset="0"/>
                <a:cs typeface="Arial" panose="020B0604020202020204" pitchFamily="34" charset="0"/>
                <a:sym typeface="Arial"/>
              </a:rPr>
              <a:t> all in one place.</a:t>
            </a:r>
            <a:endParaRPr lang="en-US" sz="1400">
              <a:solidFill>
                <a:srgbClr val="000000"/>
              </a:solidFill>
              <a:latin typeface="Arial" panose="020B0604020202020204" pitchFamily="34" charset="0"/>
              <a:cs typeface="Arial" panose="020B0604020202020204" pitchFamily="34" charset="0"/>
            </a:endParaRPr>
          </a:p>
          <a:p>
            <a:pPr marL="25400" indent="0">
              <a:spcBef>
                <a:spcPts val="0"/>
              </a:spcBef>
              <a:buClr>
                <a:srgbClr val="000000"/>
              </a:buClr>
              <a:buSzPts val="1400"/>
              <a:buNone/>
            </a:pPr>
            <a:endParaRPr lang="en-US" sz="1400">
              <a:solidFill>
                <a:srgbClr val="000000"/>
              </a:solidFill>
              <a:latin typeface="Arial" panose="020B0604020202020204" pitchFamily="34" charset="0"/>
              <a:cs typeface="Arial" panose="020B0604020202020204" pitchFamily="34" charset="0"/>
            </a:endParaRPr>
          </a:p>
          <a:p>
            <a:pPr marL="228600" indent="-203200">
              <a:spcBef>
                <a:spcPts val="0"/>
              </a:spcBef>
              <a:buClr>
                <a:srgbClr val="000000"/>
              </a:buClr>
              <a:buSzPts val="1400"/>
              <a:buFont typeface="Barlow"/>
              <a:buChar char="●"/>
            </a:pPr>
            <a:r>
              <a:rPr lang="en-US" sz="1400">
                <a:solidFill>
                  <a:srgbClr val="000000"/>
                </a:solidFill>
                <a:latin typeface="Arial" panose="020B0604020202020204" pitchFamily="34" charset="0"/>
                <a:cs typeface="Arial" panose="020B0604020202020204" pitchFamily="34" charset="0"/>
                <a:sym typeface="Arial"/>
              </a:rPr>
              <a:t>We want to generate business insights for Bumble based on customers' reviews, so that Bumble can </a:t>
            </a:r>
            <a:r>
              <a:rPr lang="en-US" sz="1400" b="1">
                <a:solidFill>
                  <a:srgbClr val="000000"/>
                </a:solidFill>
                <a:latin typeface="Arial" panose="020B0604020202020204" pitchFamily="34" charset="0"/>
                <a:cs typeface="Arial" panose="020B0604020202020204" pitchFamily="34" charset="0"/>
                <a:sym typeface="Arial"/>
              </a:rPr>
              <a:t>leverage its feature differentiators to compete for a larger market share</a:t>
            </a:r>
            <a:r>
              <a:rPr lang="en-US" sz="1400">
                <a:solidFill>
                  <a:srgbClr val="000000"/>
                </a:solidFill>
                <a:latin typeface="Arial" panose="020B0604020202020204" pitchFamily="34" charset="0"/>
                <a:cs typeface="Arial" panose="020B0604020202020204" pitchFamily="34" charset="0"/>
                <a:sym typeface="Arial"/>
              </a:rPr>
              <a:t>.</a:t>
            </a:r>
            <a:endParaRPr lang="en-US" sz="1400">
              <a:solidFill>
                <a:srgbClr val="000000"/>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4" name="Picture 4" descr="Graphical user interface, application&#10;&#10;Description automatically generated">
            <a:extLst>
              <a:ext uri="{FF2B5EF4-FFF2-40B4-BE49-F238E27FC236}">
                <a16:creationId xmlns:a16="http://schemas.microsoft.com/office/drawing/2014/main" id="{5B1A29F0-9AD8-A388-740F-A67042B3DAA8}"/>
              </a:ext>
            </a:extLst>
          </p:cNvPr>
          <p:cNvPicPr>
            <a:picLocks noChangeAspect="1"/>
          </p:cNvPicPr>
          <p:nvPr/>
        </p:nvPicPr>
        <p:blipFill rotWithShape="1">
          <a:blip r:embed="rId2"/>
          <a:srcRect l="8197" r="11147" b="7345"/>
          <a:stretch/>
        </p:blipFill>
        <p:spPr>
          <a:xfrm>
            <a:off x="5297863" y="1654240"/>
            <a:ext cx="3508446" cy="2330162"/>
          </a:xfrm>
          <a:prstGeom prst="rect">
            <a:avLst/>
          </a:prstGeom>
        </p:spPr>
      </p:pic>
      <p:sp>
        <p:nvSpPr>
          <p:cNvPr id="5" name="Google Shape;96;p2">
            <a:extLst>
              <a:ext uri="{FF2B5EF4-FFF2-40B4-BE49-F238E27FC236}">
                <a16:creationId xmlns:a16="http://schemas.microsoft.com/office/drawing/2014/main" id="{8882B7F0-1629-060B-327E-1869B8326428}"/>
              </a:ext>
            </a:extLst>
          </p:cNvPr>
          <p:cNvSpPr txBox="1">
            <a:spLocks noGrp="1"/>
          </p:cNvSpPr>
          <p:nvPr>
            <p:ph type="sldNum" idx="12"/>
          </p:nvPr>
        </p:nvSpPr>
        <p:spPr>
          <a:xfrm>
            <a:off x="8750400" y="436047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6</a:t>
            </a:fld>
            <a:endParaRPr/>
          </a:p>
        </p:txBody>
      </p:sp>
    </p:spTree>
    <p:extLst>
      <p:ext uri="{BB962C8B-B14F-4D97-AF65-F5344CB8AC3E}">
        <p14:creationId xmlns:p14="http://schemas.microsoft.com/office/powerpoint/2010/main" val="116145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87EB-F811-12AE-9DAC-96855987E17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Business Scope</a:t>
            </a:r>
          </a:p>
        </p:txBody>
      </p:sp>
      <p:sp>
        <p:nvSpPr>
          <p:cNvPr id="7" name="TextBox 6">
            <a:extLst>
              <a:ext uri="{FF2B5EF4-FFF2-40B4-BE49-F238E27FC236}">
                <a16:creationId xmlns:a16="http://schemas.microsoft.com/office/drawing/2014/main" id="{AAEAA952-B373-AC0F-391E-7610F81467CB}"/>
              </a:ext>
            </a:extLst>
          </p:cNvPr>
          <p:cNvSpPr txBox="1"/>
          <p:nvPr/>
        </p:nvSpPr>
        <p:spPr>
          <a:xfrm>
            <a:off x="1901536" y="1641763"/>
            <a:ext cx="6129590" cy="26368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panose="020B0604020202020204" pitchFamily="34" charset="0"/>
              <a:buChar char="•"/>
            </a:pPr>
            <a:r>
              <a:rPr lang="en-US">
                <a:solidFill>
                  <a:schemeClr val="tx1">
                    <a:lumMod val="50000"/>
                  </a:schemeClr>
                </a:solidFill>
                <a:latin typeface="Arial" panose="020B0604020202020204" pitchFamily="34" charset="0"/>
                <a:cs typeface="Arial" panose="020B0604020202020204" pitchFamily="34" charset="0"/>
              </a:rPr>
              <a:t>As the market share of Bumble becomes larger, the user experience becomes more important for decision making. From the Dating App reviews dataset, we have over 50K user reviews from their user experience. It includes tons of areas Bumble is good/bad at.</a:t>
            </a:r>
          </a:p>
          <a:p>
            <a:pPr marL="285750" indent="-285750">
              <a:lnSpc>
                <a:spcPct val="150000"/>
              </a:lnSpc>
              <a:buFont typeface="Arial" panose="020B0604020202020204" pitchFamily="34" charset="0"/>
              <a:buChar char="•"/>
            </a:pPr>
            <a:endParaRPr lang="en-US">
              <a:solidFill>
                <a:schemeClr val="tx1">
                  <a:lumMod val="50000"/>
                </a:schemeClr>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solidFill>
                  <a:schemeClr val="tx1">
                    <a:lumMod val="50000"/>
                  </a:schemeClr>
                </a:solidFill>
                <a:latin typeface="Arial" panose="020B0604020202020204" pitchFamily="34" charset="0"/>
                <a:cs typeface="Arial" panose="020B0604020202020204" pitchFamily="34" charset="0"/>
              </a:rPr>
              <a:t>With this dataset, we want to help Bumble identify its strengths and problems to attract more users. To make it happen frequently, we developed several NLP models to automate the topic finding process.</a:t>
            </a:r>
          </a:p>
        </p:txBody>
      </p:sp>
      <p:sp>
        <p:nvSpPr>
          <p:cNvPr id="8" name="Google Shape;96;p2">
            <a:extLst>
              <a:ext uri="{FF2B5EF4-FFF2-40B4-BE49-F238E27FC236}">
                <a16:creationId xmlns:a16="http://schemas.microsoft.com/office/drawing/2014/main" id="{BED83F35-EF12-C2A2-EB39-49BEEDA32CBB}"/>
              </a:ext>
            </a:extLst>
          </p:cNvPr>
          <p:cNvSpPr txBox="1">
            <a:spLocks noGrp="1"/>
          </p:cNvSpPr>
          <p:nvPr>
            <p:ph type="sldNum" idx="12"/>
          </p:nvPr>
        </p:nvSpPr>
        <p:spPr>
          <a:xfrm>
            <a:off x="8750400" y="436047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7</a:t>
            </a:fld>
            <a:endParaRPr/>
          </a:p>
        </p:txBody>
      </p:sp>
    </p:spTree>
    <p:extLst>
      <p:ext uri="{BB962C8B-B14F-4D97-AF65-F5344CB8AC3E}">
        <p14:creationId xmlns:p14="http://schemas.microsoft.com/office/powerpoint/2010/main" val="395892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E395-9BDD-AC7D-6497-7F6CDA8B4D01}"/>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Business Solutions</a:t>
            </a:r>
          </a:p>
        </p:txBody>
      </p:sp>
      <p:sp>
        <p:nvSpPr>
          <p:cNvPr id="3" name="Slide Number Placeholder 2">
            <a:extLst>
              <a:ext uri="{FF2B5EF4-FFF2-40B4-BE49-F238E27FC236}">
                <a16:creationId xmlns:a16="http://schemas.microsoft.com/office/drawing/2014/main" id="{A1F0715D-7EB6-CFD4-D136-433B9615B4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grpSp>
        <p:nvGrpSpPr>
          <p:cNvPr id="4" name="组合 4">
            <a:extLst>
              <a:ext uri="{FF2B5EF4-FFF2-40B4-BE49-F238E27FC236}">
                <a16:creationId xmlns:a16="http://schemas.microsoft.com/office/drawing/2014/main" id="{E60CBF7C-28DB-8132-B20F-B375D7E21D3C}"/>
              </a:ext>
            </a:extLst>
          </p:cNvPr>
          <p:cNvGrpSpPr/>
          <p:nvPr/>
        </p:nvGrpSpPr>
        <p:grpSpPr>
          <a:xfrm>
            <a:off x="1541207" y="1697524"/>
            <a:ext cx="7977798" cy="3585644"/>
            <a:chOff x="893514" y="1742579"/>
            <a:chExt cx="10625386" cy="5204566"/>
          </a:xfrm>
        </p:grpSpPr>
        <p:cxnSp>
          <p:nvCxnSpPr>
            <p:cNvPr id="5" name="直接连接符 3">
              <a:extLst>
                <a:ext uri="{FF2B5EF4-FFF2-40B4-BE49-F238E27FC236}">
                  <a16:creationId xmlns:a16="http://schemas.microsoft.com/office/drawing/2014/main" id="{D76E23EE-00EC-6434-FAF2-512DB6B6CE25}"/>
                </a:ext>
              </a:extLst>
            </p:cNvPr>
            <p:cNvCxnSpPr>
              <a:cxnSpLocks/>
            </p:cNvCxnSpPr>
            <p:nvPr/>
          </p:nvCxnSpPr>
          <p:spPr>
            <a:xfrm flipV="1">
              <a:off x="1295401" y="3640959"/>
              <a:ext cx="10223499" cy="25918"/>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grpSp>
          <p:nvGrpSpPr>
            <p:cNvPr id="6" name="组合 50">
              <a:extLst>
                <a:ext uri="{FF2B5EF4-FFF2-40B4-BE49-F238E27FC236}">
                  <a16:creationId xmlns:a16="http://schemas.microsoft.com/office/drawing/2014/main" id="{D317BD93-347D-466C-456F-CE1BB67A51C5}"/>
                </a:ext>
              </a:extLst>
            </p:cNvPr>
            <p:cNvGrpSpPr/>
            <p:nvPr/>
          </p:nvGrpSpPr>
          <p:grpSpPr>
            <a:xfrm>
              <a:off x="893514" y="3580267"/>
              <a:ext cx="3950394" cy="3366878"/>
              <a:chOff x="893514" y="3580267"/>
              <a:chExt cx="3950394" cy="3366878"/>
            </a:xfrm>
          </p:grpSpPr>
          <p:sp>
            <p:nvSpPr>
              <p:cNvPr id="20" name="矩形 7">
                <a:extLst>
                  <a:ext uri="{FF2B5EF4-FFF2-40B4-BE49-F238E27FC236}">
                    <a16:creationId xmlns:a16="http://schemas.microsoft.com/office/drawing/2014/main" id="{118C1A21-8437-D557-6304-F0E9B224E284}"/>
                  </a:ext>
                </a:extLst>
              </p:cNvPr>
              <p:cNvSpPr/>
              <p:nvPr/>
            </p:nvSpPr>
            <p:spPr>
              <a:xfrm flipH="1">
                <a:off x="893514" y="4209115"/>
                <a:ext cx="3950394" cy="2738030"/>
              </a:xfrm>
              <a:prstGeom prst="rect">
                <a:avLst/>
              </a:prstGeom>
              <a:ln>
                <a:noFill/>
              </a:ln>
            </p:spPr>
            <p:txBody>
              <a:bodyPr wrap="square" lIns="91440" tIns="45720" rIns="91440" bIns="45720" anchor="t">
                <a:spAutoFit/>
              </a:bodyPr>
              <a:lstStyle/>
              <a:p>
                <a:pPr defTabSz="913765">
                  <a:lnSpc>
                    <a:spcPct val="120000"/>
                  </a:lnSpc>
                  <a:defRPr/>
                </a:pPr>
                <a:r>
                  <a:rPr lang="en-US">
                    <a:solidFill>
                      <a:srgbClr val="434343"/>
                    </a:solidFill>
                  </a:rPr>
                  <a:t>This model will generate adjusted scores. If the adjusted average score is lower than original average score, we will also put discrepancy reviews into topic modeling. </a:t>
                </a:r>
                <a:endParaRPr lang="en-US"/>
              </a:p>
              <a:p>
                <a:pPr defTabSz="913765">
                  <a:lnSpc>
                    <a:spcPct val="150000"/>
                  </a:lnSpc>
                  <a:defRPr/>
                </a:pPr>
                <a:endParaRPr lang="en-US" sz="1200">
                  <a:solidFill>
                    <a:srgbClr val="434343"/>
                  </a:solidFill>
                  <a:cs typeface="Segoe UI"/>
                </a:endParaRPr>
              </a:p>
            </p:txBody>
          </p:sp>
          <p:sp>
            <p:nvSpPr>
              <p:cNvPr id="21" name="文本框 8">
                <a:extLst>
                  <a:ext uri="{FF2B5EF4-FFF2-40B4-BE49-F238E27FC236}">
                    <a16:creationId xmlns:a16="http://schemas.microsoft.com/office/drawing/2014/main" id="{6E64C50D-64D1-4887-F145-D5B4FE24B50D}"/>
                  </a:ext>
                </a:extLst>
              </p:cNvPr>
              <p:cNvSpPr txBox="1"/>
              <p:nvPr/>
            </p:nvSpPr>
            <p:spPr>
              <a:xfrm>
                <a:off x="893514" y="3763158"/>
                <a:ext cx="3001238" cy="410369"/>
              </a:xfrm>
              <a:prstGeom prst="rect">
                <a:avLst/>
              </a:prstGeom>
              <a:noFill/>
              <a:ln>
                <a:noFill/>
              </a:ln>
            </p:spPr>
            <p:txBody>
              <a:bodyPr wrap="square" lIns="91440" tIns="45720" rIns="91440" bIns="45720" anchor="ctr" anchorCtr="0">
                <a:spAutoFit/>
              </a:bodyPr>
              <a:lstStyle/>
              <a:p>
                <a:pPr defTabSz="913765">
                  <a:buClrTx/>
                  <a:buSzPct val="25000"/>
                  <a:defRPr/>
                </a:pPr>
                <a:r>
                  <a:rPr lang="en-US" b="1">
                    <a:solidFill>
                      <a:srgbClr val="434343"/>
                    </a:solidFill>
                    <a:ea typeface="Segoe UI"/>
                  </a:rPr>
                  <a:t>Ratings Model</a:t>
                </a:r>
                <a:endParaRPr lang="en-US" altLang="zh-CN" b="1" i="0" u="none" strike="noStrike" kern="1200" cap="none" spc="0" normalizeH="0" baseline="0" noProof="0">
                  <a:ln>
                    <a:noFill/>
                  </a:ln>
                  <a:effectLst/>
                  <a:uLnTx/>
                  <a:uFillTx/>
                </a:endParaRPr>
              </a:p>
            </p:txBody>
          </p:sp>
          <p:sp>
            <p:nvSpPr>
              <p:cNvPr id="23" name="矩形 11">
                <a:extLst>
                  <a:ext uri="{FF2B5EF4-FFF2-40B4-BE49-F238E27FC236}">
                    <a16:creationId xmlns:a16="http://schemas.microsoft.com/office/drawing/2014/main" id="{20B14E6C-5C7A-F2FD-3DC1-ED8F98713C4D}"/>
                  </a:ext>
                </a:extLst>
              </p:cNvPr>
              <p:cNvSpPr/>
              <p:nvPr/>
            </p:nvSpPr>
            <p:spPr>
              <a:xfrm>
                <a:off x="1148097" y="3580267"/>
                <a:ext cx="147303" cy="1473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52">
              <a:extLst>
                <a:ext uri="{FF2B5EF4-FFF2-40B4-BE49-F238E27FC236}">
                  <a16:creationId xmlns:a16="http://schemas.microsoft.com/office/drawing/2014/main" id="{6216F7BE-A794-C10D-3CE9-A11D9A5CA517}"/>
                </a:ext>
              </a:extLst>
            </p:cNvPr>
            <p:cNvGrpSpPr/>
            <p:nvPr/>
          </p:nvGrpSpPr>
          <p:grpSpPr>
            <a:xfrm>
              <a:off x="8058852" y="3580267"/>
              <a:ext cx="3001238" cy="1762675"/>
              <a:chOff x="8058852" y="3580267"/>
              <a:chExt cx="3001238" cy="1762675"/>
            </a:xfrm>
          </p:grpSpPr>
          <p:sp>
            <p:nvSpPr>
              <p:cNvPr id="14" name="矩形 15">
                <a:extLst>
                  <a:ext uri="{FF2B5EF4-FFF2-40B4-BE49-F238E27FC236}">
                    <a16:creationId xmlns:a16="http://schemas.microsoft.com/office/drawing/2014/main" id="{6AD2851C-2D59-FB1A-B9C1-57A82D15E4B3}"/>
                  </a:ext>
                </a:extLst>
              </p:cNvPr>
              <p:cNvSpPr/>
              <p:nvPr/>
            </p:nvSpPr>
            <p:spPr>
              <a:xfrm>
                <a:off x="8241595" y="3580267"/>
                <a:ext cx="147303" cy="1473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22">
                <a:extLst>
                  <a:ext uri="{FF2B5EF4-FFF2-40B4-BE49-F238E27FC236}">
                    <a16:creationId xmlns:a16="http://schemas.microsoft.com/office/drawing/2014/main" id="{9A8E86D4-7971-F213-6661-66C3A9552754}"/>
                  </a:ext>
                </a:extLst>
              </p:cNvPr>
              <p:cNvSpPr/>
              <p:nvPr/>
            </p:nvSpPr>
            <p:spPr>
              <a:xfrm flipH="1">
                <a:off x="8058852" y="4117673"/>
                <a:ext cx="3001238" cy="1225269"/>
              </a:xfrm>
              <a:prstGeom prst="rect">
                <a:avLst/>
              </a:prstGeom>
              <a:ln>
                <a:noFill/>
              </a:ln>
            </p:spPr>
            <p:txBody>
              <a:bodyPr wrap="square" lIns="91440" tIns="45720" rIns="91440" bIns="45720" anchor="t">
                <a:spAutoFit/>
              </a:bodyPr>
              <a:lstStyle/>
              <a:p>
                <a:pPr defTabSz="913765">
                  <a:lnSpc>
                    <a:spcPct val="120000"/>
                  </a:lnSpc>
                  <a:defRPr/>
                </a:pPr>
                <a:r>
                  <a:rPr lang="en-US">
                    <a:solidFill>
                      <a:srgbClr val="434343"/>
                    </a:solidFill>
                    <a:ea typeface="Segoe UI"/>
                  </a:rPr>
                  <a:t>It helps generate insights and find out which parts Bumble should improve.</a:t>
                </a:r>
                <a:endParaRPr lang="en-US"/>
              </a:p>
            </p:txBody>
          </p:sp>
          <p:sp>
            <p:nvSpPr>
              <p:cNvPr id="17" name="文本框 23">
                <a:extLst>
                  <a:ext uri="{FF2B5EF4-FFF2-40B4-BE49-F238E27FC236}">
                    <a16:creationId xmlns:a16="http://schemas.microsoft.com/office/drawing/2014/main" id="{2FBF0F79-18BC-BD31-5396-7367E6D32EF8}"/>
                  </a:ext>
                </a:extLst>
              </p:cNvPr>
              <p:cNvSpPr txBox="1"/>
              <p:nvPr/>
            </p:nvSpPr>
            <p:spPr>
              <a:xfrm>
                <a:off x="8058852" y="3752752"/>
                <a:ext cx="3001238" cy="410369"/>
              </a:xfrm>
              <a:prstGeom prst="rect">
                <a:avLst/>
              </a:prstGeom>
              <a:noFill/>
              <a:ln>
                <a:noFill/>
              </a:ln>
            </p:spPr>
            <p:txBody>
              <a:bodyPr wrap="square" lIns="91440" tIns="45720" rIns="91440" bIns="45720" anchor="ctr" anchorCtr="0">
                <a:spAutoFit/>
              </a:bodyPr>
              <a:lstStyle/>
              <a:p>
                <a:pPr defTabSz="913765">
                  <a:buClrTx/>
                  <a:buSzPct val="25000"/>
                  <a:defRPr/>
                </a:pPr>
                <a:r>
                  <a:rPr lang="en-US" b="1">
                    <a:ea typeface="Segoe UI"/>
                  </a:rPr>
                  <a:t>Topic Modeling</a:t>
                </a:r>
                <a:endParaRPr kumimoji="0" lang="en-US" altLang="zh-CN" b="1" i="0" u="none" strike="noStrike" kern="1200" cap="none" spc="0" normalizeH="0" baseline="0" noProof="0">
                  <a:ln>
                    <a:noFill/>
                  </a:ln>
                  <a:effectLst/>
                  <a:uLnTx/>
                  <a:uFillTx/>
                </a:endParaRPr>
              </a:p>
            </p:txBody>
          </p:sp>
        </p:grpSp>
        <p:grpSp>
          <p:nvGrpSpPr>
            <p:cNvPr id="8" name="组合 51">
              <a:extLst>
                <a:ext uri="{FF2B5EF4-FFF2-40B4-BE49-F238E27FC236}">
                  <a16:creationId xmlns:a16="http://schemas.microsoft.com/office/drawing/2014/main" id="{630D9660-72C4-9C71-AC3E-E6CD80569740}"/>
                </a:ext>
              </a:extLst>
            </p:cNvPr>
            <p:cNvGrpSpPr/>
            <p:nvPr/>
          </p:nvGrpSpPr>
          <p:grpSpPr>
            <a:xfrm>
              <a:off x="4383635" y="1742579"/>
              <a:ext cx="3950392" cy="1984991"/>
              <a:chOff x="4383635" y="1742579"/>
              <a:chExt cx="3950392" cy="1984991"/>
            </a:xfrm>
          </p:grpSpPr>
          <p:sp>
            <p:nvSpPr>
              <p:cNvPr id="9" name="矩形 13">
                <a:extLst>
                  <a:ext uri="{FF2B5EF4-FFF2-40B4-BE49-F238E27FC236}">
                    <a16:creationId xmlns:a16="http://schemas.microsoft.com/office/drawing/2014/main" id="{6BF99493-0AF6-B1F9-C428-F1C6C69ADFE4}"/>
                  </a:ext>
                </a:extLst>
              </p:cNvPr>
              <p:cNvSpPr/>
              <p:nvPr/>
            </p:nvSpPr>
            <p:spPr>
              <a:xfrm>
                <a:off x="4614502" y="3580267"/>
                <a:ext cx="147303" cy="1473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8">
                <a:extLst>
                  <a:ext uri="{FF2B5EF4-FFF2-40B4-BE49-F238E27FC236}">
                    <a16:creationId xmlns:a16="http://schemas.microsoft.com/office/drawing/2014/main" id="{1C6CE62A-B804-B3E1-888A-C9D867149A3C}"/>
                  </a:ext>
                </a:extLst>
              </p:cNvPr>
              <p:cNvSpPr/>
              <p:nvPr/>
            </p:nvSpPr>
            <p:spPr>
              <a:xfrm flipH="1">
                <a:off x="4383635" y="2040432"/>
                <a:ext cx="3950392" cy="1600527"/>
              </a:xfrm>
              <a:prstGeom prst="rect">
                <a:avLst/>
              </a:prstGeom>
              <a:ln>
                <a:noFill/>
              </a:ln>
            </p:spPr>
            <p:txBody>
              <a:bodyPr wrap="square" lIns="91440" tIns="45720" rIns="91440" bIns="45720" anchor="t">
                <a:spAutoFit/>
              </a:bodyPr>
              <a:lstStyle/>
              <a:p>
                <a:pPr>
                  <a:lnSpc>
                    <a:spcPct val="120000"/>
                  </a:lnSpc>
                </a:pPr>
                <a:r>
                  <a:rPr lang="en-US">
                    <a:solidFill>
                      <a:srgbClr val="434343"/>
                    </a:solidFill>
                    <a:ea typeface="Segoe UI"/>
                    <a:cs typeface="Segoe UI"/>
                  </a:rPr>
                  <a:t>At the end of the week, we can first use it to predict important reviews.</a:t>
                </a:r>
                <a:endParaRPr lang="en-US"/>
              </a:p>
              <a:p>
                <a:pPr>
                  <a:lnSpc>
                    <a:spcPct val="120000"/>
                  </a:lnSpc>
                </a:pPr>
                <a:r>
                  <a:rPr lang="en-US">
                    <a:solidFill>
                      <a:srgbClr val="434343"/>
                    </a:solidFill>
                    <a:ea typeface="Segoe UI"/>
                    <a:cs typeface="Segoe UI"/>
                  </a:rPr>
                  <a:t>Only important reviews will be used in topic modeling.​</a:t>
                </a:r>
                <a:endParaRPr lang="en-US"/>
              </a:p>
            </p:txBody>
          </p:sp>
          <p:sp>
            <p:nvSpPr>
              <p:cNvPr id="12" name="文本框 19">
                <a:extLst>
                  <a:ext uri="{FF2B5EF4-FFF2-40B4-BE49-F238E27FC236}">
                    <a16:creationId xmlns:a16="http://schemas.microsoft.com/office/drawing/2014/main" id="{6036A6DD-B6F1-7067-E07A-DA231CA76F85}"/>
                  </a:ext>
                </a:extLst>
              </p:cNvPr>
              <p:cNvSpPr txBox="1"/>
              <p:nvPr/>
            </p:nvSpPr>
            <p:spPr>
              <a:xfrm>
                <a:off x="4383635" y="1742579"/>
                <a:ext cx="3001238" cy="410369"/>
              </a:xfrm>
              <a:prstGeom prst="rect">
                <a:avLst/>
              </a:prstGeom>
              <a:noFill/>
              <a:ln>
                <a:noFill/>
              </a:ln>
            </p:spPr>
            <p:txBody>
              <a:bodyPr wrap="square" lIns="91440" tIns="45720" rIns="91440" bIns="45720" anchor="ctr" anchorCtr="0">
                <a:spAutoFit/>
              </a:bodyPr>
              <a:lstStyle/>
              <a:p>
                <a:pPr defTabSz="913765">
                  <a:buClrTx/>
                  <a:buSzPct val="25000"/>
                  <a:defRPr/>
                </a:pPr>
                <a:r>
                  <a:rPr lang="en-US" b="1">
                    <a:solidFill>
                      <a:srgbClr val="434343"/>
                    </a:solidFill>
                    <a:ea typeface="Segoe UI"/>
                    <a:cs typeface="Segoe UI"/>
                  </a:rPr>
                  <a:t>Thumbs Up model</a:t>
                </a:r>
                <a:endParaRPr kumimoji="0" lang="en-US" altLang="zh-CN" b="1" i="0" u="none" strike="noStrike" kern="1200" cap="none" spc="0" normalizeH="0" baseline="0" noProof="0">
                  <a:ln>
                    <a:noFill/>
                  </a:ln>
                  <a:effectLst/>
                  <a:uLnTx/>
                  <a:uFillTx/>
                </a:endParaRPr>
              </a:p>
            </p:txBody>
          </p:sp>
        </p:grpSp>
      </p:grpSp>
      <p:sp>
        <p:nvSpPr>
          <p:cNvPr id="25" name="like_149732">
            <a:extLst>
              <a:ext uri="{FF2B5EF4-FFF2-40B4-BE49-F238E27FC236}">
                <a16:creationId xmlns:a16="http://schemas.microsoft.com/office/drawing/2014/main" id="{A2458672-E87E-60A2-F3E0-4DAB24F4F9D3}"/>
              </a:ext>
            </a:extLst>
          </p:cNvPr>
          <p:cNvSpPr/>
          <p:nvPr/>
        </p:nvSpPr>
        <p:spPr>
          <a:xfrm>
            <a:off x="1854519" y="2127031"/>
            <a:ext cx="609685" cy="580106"/>
          </a:xfrm>
          <a:custGeom>
            <a:avLst/>
            <a:gdLst>
              <a:gd name="T0" fmla="*/ 6313 w 6313"/>
              <a:gd name="T1" fmla="*/ 2278 h 6015"/>
              <a:gd name="T2" fmla="*/ 4142 w 6313"/>
              <a:gd name="T3" fmla="*/ 1956 h 6015"/>
              <a:gd name="T4" fmla="*/ 3157 w 6313"/>
              <a:gd name="T5" fmla="*/ 0 h 6015"/>
              <a:gd name="T6" fmla="*/ 2169 w 6313"/>
              <a:gd name="T7" fmla="*/ 1966 h 6015"/>
              <a:gd name="T8" fmla="*/ 0 w 6313"/>
              <a:gd name="T9" fmla="*/ 2309 h 6015"/>
              <a:gd name="T10" fmla="*/ 1568 w 6313"/>
              <a:gd name="T11" fmla="*/ 3846 h 6015"/>
              <a:gd name="T12" fmla="*/ 1224 w 6313"/>
              <a:gd name="T13" fmla="*/ 6015 h 6015"/>
              <a:gd name="T14" fmla="*/ 3159 w 6313"/>
              <a:gd name="T15" fmla="*/ 4998 h 6015"/>
              <a:gd name="T16" fmla="*/ 5125 w 6313"/>
              <a:gd name="T17" fmla="*/ 5993 h 6015"/>
              <a:gd name="T18" fmla="*/ 4760 w 6313"/>
              <a:gd name="T19" fmla="*/ 3830 h 6015"/>
              <a:gd name="T20" fmla="*/ 6313 w 6313"/>
              <a:gd name="T21" fmla="*/ 2278 h 6015"/>
              <a:gd name="T22" fmla="*/ 3157 w 6313"/>
              <a:gd name="T23" fmla="*/ 4548 h 6015"/>
              <a:gd name="T24" fmla="*/ 3157 w 6313"/>
              <a:gd name="T25" fmla="*/ 890 h 6015"/>
              <a:gd name="T26" fmla="*/ 3157 w 6313"/>
              <a:gd name="T27" fmla="*/ 890 h 6015"/>
              <a:gd name="T28" fmla="*/ 3878 w 6313"/>
              <a:gd name="T29" fmla="*/ 2322 h 6015"/>
              <a:gd name="T30" fmla="*/ 5468 w 6313"/>
              <a:gd name="T31" fmla="*/ 2557 h 6015"/>
              <a:gd name="T32" fmla="*/ 4332 w 6313"/>
              <a:gd name="T33" fmla="*/ 3693 h 6015"/>
              <a:gd name="T34" fmla="*/ 4599 w 6313"/>
              <a:gd name="T35" fmla="*/ 5279 h 6015"/>
              <a:gd name="T36" fmla="*/ 3157 w 6313"/>
              <a:gd name="T37" fmla="*/ 4548 h 6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13" h="6015">
                <a:moveTo>
                  <a:pt x="6313" y="2278"/>
                </a:moveTo>
                <a:lnTo>
                  <a:pt x="4142" y="1956"/>
                </a:lnTo>
                <a:lnTo>
                  <a:pt x="3157" y="0"/>
                </a:lnTo>
                <a:lnTo>
                  <a:pt x="2169" y="1966"/>
                </a:lnTo>
                <a:lnTo>
                  <a:pt x="0" y="2309"/>
                </a:lnTo>
                <a:lnTo>
                  <a:pt x="1568" y="3846"/>
                </a:lnTo>
                <a:lnTo>
                  <a:pt x="1224" y="6015"/>
                </a:lnTo>
                <a:lnTo>
                  <a:pt x="3159" y="4998"/>
                </a:lnTo>
                <a:lnTo>
                  <a:pt x="5125" y="5993"/>
                </a:lnTo>
                <a:lnTo>
                  <a:pt x="4760" y="3830"/>
                </a:lnTo>
                <a:lnTo>
                  <a:pt x="6313" y="2278"/>
                </a:lnTo>
                <a:close/>
                <a:moveTo>
                  <a:pt x="3157" y="4548"/>
                </a:moveTo>
                <a:lnTo>
                  <a:pt x="3157" y="890"/>
                </a:lnTo>
                <a:lnTo>
                  <a:pt x="3157" y="890"/>
                </a:lnTo>
                <a:lnTo>
                  <a:pt x="3878" y="2322"/>
                </a:lnTo>
                <a:lnTo>
                  <a:pt x="5468" y="2557"/>
                </a:lnTo>
                <a:lnTo>
                  <a:pt x="4332" y="3693"/>
                </a:lnTo>
                <a:lnTo>
                  <a:pt x="4599" y="5279"/>
                </a:lnTo>
                <a:lnTo>
                  <a:pt x="3157" y="45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46" name="iconfont-10499-5121485">
            <a:extLst>
              <a:ext uri="{FF2B5EF4-FFF2-40B4-BE49-F238E27FC236}">
                <a16:creationId xmlns:a16="http://schemas.microsoft.com/office/drawing/2014/main" id="{E49EB31A-27FD-EB5A-7119-AF853AEDF083}"/>
              </a:ext>
            </a:extLst>
          </p:cNvPr>
          <p:cNvSpPr/>
          <p:nvPr/>
        </p:nvSpPr>
        <p:spPr>
          <a:xfrm>
            <a:off x="5054085" y="3153807"/>
            <a:ext cx="590614" cy="609685"/>
          </a:xfrm>
          <a:custGeom>
            <a:avLst/>
            <a:gdLst>
              <a:gd name="T0" fmla="*/ 10088 w 10837"/>
              <a:gd name="T1" fmla="*/ 4482 h 11189"/>
              <a:gd name="T2" fmla="*/ 7108 w 10837"/>
              <a:gd name="T3" fmla="*/ 4482 h 11189"/>
              <a:gd name="T4" fmla="*/ 6313 w 10837"/>
              <a:gd name="T5" fmla="*/ 0 h 11189"/>
              <a:gd name="T6" fmla="*/ 5596 w 10837"/>
              <a:gd name="T7" fmla="*/ 763 h 11189"/>
              <a:gd name="T8" fmla="*/ 3381 w 10837"/>
              <a:gd name="T9" fmla="*/ 4482 h 11189"/>
              <a:gd name="T10" fmla="*/ 3381 w 10837"/>
              <a:gd name="T11" fmla="*/ 10394 h 11189"/>
              <a:gd name="T12" fmla="*/ 4488 w 10837"/>
              <a:gd name="T13" fmla="*/ 11188 h 11189"/>
              <a:gd name="T14" fmla="*/ 8964 w 10837"/>
              <a:gd name="T15" fmla="*/ 11188 h 11189"/>
              <a:gd name="T16" fmla="*/ 9729 w 10837"/>
              <a:gd name="T17" fmla="*/ 10083 h 11189"/>
              <a:gd name="T18" fmla="*/ 10837 w 10837"/>
              <a:gd name="T19" fmla="*/ 5197 h 11189"/>
              <a:gd name="T20" fmla="*/ 10088 w 10837"/>
              <a:gd name="T21" fmla="*/ 4482 h 11189"/>
              <a:gd name="T22" fmla="*/ 2158 w 10837"/>
              <a:gd name="T23" fmla="*/ 4483 h 11189"/>
              <a:gd name="T24" fmla="*/ 374 w 10837"/>
              <a:gd name="T25" fmla="*/ 4483 h 11189"/>
              <a:gd name="T26" fmla="*/ 0 w 10837"/>
              <a:gd name="T27" fmla="*/ 4845 h 11189"/>
              <a:gd name="T28" fmla="*/ 368 w 10837"/>
              <a:gd name="T29" fmla="*/ 10809 h 11189"/>
              <a:gd name="T30" fmla="*/ 748 w 10837"/>
              <a:gd name="T31" fmla="*/ 11189 h 11189"/>
              <a:gd name="T32" fmla="*/ 2292 w 10837"/>
              <a:gd name="T33" fmla="*/ 11189 h 11189"/>
              <a:gd name="T34" fmla="*/ 2610 w 10837"/>
              <a:gd name="T35" fmla="*/ 10938 h 11189"/>
              <a:gd name="T36" fmla="*/ 2610 w 10837"/>
              <a:gd name="T37" fmla="*/ 4935 h 11189"/>
              <a:gd name="T38" fmla="*/ 2158 w 10837"/>
              <a:gd name="T39" fmla="*/ 4483 h 1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37" h="11189">
                <a:moveTo>
                  <a:pt x="10088" y="4482"/>
                </a:moveTo>
                <a:lnTo>
                  <a:pt x="7108" y="4482"/>
                </a:lnTo>
                <a:cubicBezTo>
                  <a:pt x="8263" y="218"/>
                  <a:pt x="6313" y="0"/>
                  <a:pt x="6313" y="0"/>
                </a:cubicBezTo>
                <a:cubicBezTo>
                  <a:pt x="5487" y="0"/>
                  <a:pt x="5658" y="654"/>
                  <a:pt x="5596" y="763"/>
                </a:cubicBezTo>
                <a:cubicBezTo>
                  <a:pt x="5596" y="2848"/>
                  <a:pt x="3381" y="4482"/>
                  <a:pt x="3381" y="4482"/>
                </a:cubicBezTo>
                <a:lnTo>
                  <a:pt x="3381" y="10394"/>
                </a:lnTo>
                <a:cubicBezTo>
                  <a:pt x="3381" y="10978"/>
                  <a:pt x="4176" y="11188"/>
                  <a:pt x="4488" y="11188"/>
                </a:cubicBezTo>
                <a:lnTo>
                  <a:pt x="8964" y="11188"/>
                </a:lnTo>
                <a:cubicBezTo>
                  <a:pt x="9386" y="11188"/>
                  <a:pt x="9729" y="10083"/>
                  <a:pt x="9729" y="10083"/>
                </a:cubicBezTo>
                <a:cubicBezTo>
                  <a:pt x="10837" y="6316"/>
                  <a:pt x="10837" y="5197"/>
                  <a:pt x="10837" y="5197"/>
                </a:cubicBezTo>
                <a:cubicBezTo>
                  <a:pt x="10837" y="4419"/>
                  <a:pt x="10088" y="4482"/>
                  <a:pt x="10088" y="4482"/>
                </a:cubicBezTo>
                <a:close/>
                <a:moveTo>
                  <a:pt x="2158" y="4483"/>
                </a:moveTo>
                <a:lnTo>
                  <a:pt x="374" y="4483"/>
                </a:lnTo>
                <a:cubicBezTo>
                  <a:pt x="6" y="4483"/>
                  <a:pt x="0" y="4845"/>
                  <a:pt x="0" y="4845"/>
                </a:cubicBezTo>
                <a:lnTo>
                  <a:pt x="368" y="10809"/>
                </a:lnTo>
                <a:cubicBezTo>
                  <a:pt x="368" y="11189"/>
                  <a:pt x="748" y="11189"/>
                  <a:pt x="748" y="11189"/>
                </a:cubicBezTo>
                <a:lnTo>
                  <a:pt x="2292" y="11189"/>
                </a:lnTo>
                <a:cubicBezTo>
                  <a:pt x="2613" y="11189"/>
                  <a:pt x="2610" y="10938"/>
                  <a:pt x="2610" y="10938"/>
                </a:cubicBezTo>
                <a:lnTo>
                  <a:pt x="2610" y="4935"/>
                </a:lnTo>
                <a:cubicBezTo>
                  <a:pt x="2612" y="4478"/>
                  <a:pt x="2158" y="4483"/>
                  <a:pt x="2158" y="44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confont-11253-5330146">
            <a:extLst>
              <a:ext uri="{FF2B5EF4-FFF2-40B4-BE49-F238E27FC236}">
                <a16:creationId xmlns:a16="http://schemas.microsoft.com/office/drawing/2014/main" id="{9539131E-558D-0B67-50AD-53144856A20D}"/>
              </a:ext>
            </a:extLst>
          </p:cNvPr>
          <p:cNvSpPr/>
          <p:nvPr/>
        </p:nvSpPr>
        <p:spPr>
          <a:xfrm>
            <a:off x="7438133" y="2192575"/>
            <a:ext cx="609685" cy="511774"/>
          </a:xfrm>
          <a:custGeom>
            <a:avLst/>
            <a:gdLst>
              <a:gd name="T0" fmla="*/ 9330 w 10000"/>
              <a:gd name="T1" fmla="*/ 1780 h 8396"/>
              <a:gd name="T2" fmla="*/ 10000 w 10000"/>
              <a:gd name="T3" fmla="*/ 3575 h 8396"/>
              <a:gd name="T4" fmla="*/ 9330 w 10000"/>
              <a:gd name="T5" fmla="*/ 5368 h 8396"/>
              <a:gd name="T6" fmla="*/ 7511 w 10000"/>
              <a:gd name="T7" fmla="*/ 6668 h 8396"/>
              <a:gd name="T8" fmla="*/ 5000 w 10000"/>
              <a:gd name="T9" fmla="*/ 7143 h 8396"/>
              <a:gd name="T10" fmla="*/ 3823 w 10000"/>
              <a:gd name="T11" fmla="*/ 7042 h 8396"/>
              <a:gd name="T12" fmla="*/ 1395 w 10000"/>
              <a:gd name="T13" fmla="*/ 8320 h 8396"/>
              <a:gd name="T14" fmla="*/ 915 w 10000"/>
              <a:gd name="T15" fmla="*/ 8392 h 8396"/>
              <a:gd name="T16" fmla="*/ 791 w 10000"/>
              <a:gd name="T17" fmla="*/ 8358 h 8396"/>
              <a:gd name="T18" fmla="*/ 719 w 10000"/>
              <a:gd name="T19" fmla="*/ 8257 h 8396"/>
              <a:gd name="T20" fmla="*/ 830 w 10000"/>
              <a:gd name="T21" fmla="*/ 8051 h 8396"/>
              <a:gd name="T22" fmla="*/ 961 w 10000"/>
              <a:gd name="T23" fmla="*/ 7931 h 8396"/>
              <a:gd name="T24" fmla="*/ 1104 w 10000"/>
              <a:gd name="T25" fmla="*/ 7800 h 8396"/>
              <a:gd name="T26" fmla="*/ 1235 w 10000"/>
              <a:gd name="T27" fmla="*/ 7657 h 8396"/>
              <a:gd name="T28" fmla="*/ 1369 w 10000"/>
              <a:gd name="T29" fmla="*/ 7481 h 8396"/>
              <a:gd name="T30" fmla="*/ 1483 w 10000"/>
              <a:gd name="T31" fmla="*/ 7275 h 8396"/>
              <a:gd name="T32" fmla="*/ 1594 w 10000"/>
              <a:gd name="T33" fmla="*/ 7007 h 8396"/>
              <a:gd name="T34" fmla="*/ 1675 w 10000"/>
              <a:gd name="T35" fmla="*/ 6687 h 8396"/>
              <a:gd name="T36" fmla="*/ 1744 w 10000"/>
              <a:gd name="T37" fmla="*/ 6282 h 8396"/>
              <a:gd name="T38" fmla="*/ 464 w 10000"/>
              <a:gd name="T39" fmla="*/ 5074 h 8396"/>
              <a:gd name="T40" fmla="*/ 0 w 10000"/>
              <a:gd name="T41" fmla="*/ 3572 h 8396"/>
              <a:gd name="T42" fmla="*/ 670 w 10000"/>
              <a:gd name="T43" fmla="*/ 1777 h 8396"/>
              <a:gd name="T44" fmla="*/ 2489 w 10000"/>
              <a:gd name="T45" fmla="*/ 477 h 8396"/>
              <a:gd name="T46" fmla="*/ 5000 w 10000"/>
              <a:gd name="T47" fmla="*/ 0 h 8396"/>
              <a:gd name="T48" fmla="*/ 7511 w 10000"/>
              <a:gd name="T49" fmla="*/ 477 h 8396"/>
              <a:gd name="T50" fmla="*/ 9330 w 10000"/>
              <a:gd name="T51" fmla="*/ 1780 h 8396"/>
              <a:gd name="T52" fmla="*/ 3361 w 10000"/>
              <a:gd name="T53" fmla="*/ 4078 h 8396"/>
              <a:gd name="T54" fmla="*/ 3570 w 10000"/>
              <a:gd name="T55" fmla="*/ 3573 h 8396"/>
              <a:gd name="T56" fmla="*/ 3361 w 10000"/>
              <a:gd name="T57" fmla="*/ 3068 h 8396"/>
              <a:gd name="T58" fmla="*/ 2856 w 10000"/>
              <a:gd name="T59" fmla="*/ 2860 h 8396"/>
              <a:gd name="T60" fmla="*/ 2351 w 10000"/>
              <a:gd name="T61" fmla="*/ 3068 h 8396"/>
              <a:gd name="T62" fmla="*/ 2143 w 10000"/>
              <a:gd name="T63" fmla="*/ 3573 h 8396"/>
              <a:gd name="T64" fmla="*/ 2351 w 10000"/>
              <a:gd name="T65" fmla="*/ 4078 h 8396"/>
              <a:gd name="T66" fmla="*/ 2856 w 10000"/>
              <a:gd name="T67" fmla="*/ 4287 h 8396"/>
              <a:gd name="T68" fmla="*/ 3361 w 10000"/>
              <a:gd name="T69" fmla="*/ 4078 h 8396"/>
              <a:gd name="T70" fmla="*/ 5504 w 10000"/>
              <a:gd name="T71" fmla="*/ 4078 h 8396"/>
              <a:gd name="T72" fmla="*/ 5713 w 10000"/>
              <a:gd name="T73" fmla="*/ 3573 h 8396"/>
              <a:gd name="T74" fmla="*/ 5504 w 10000"/>
              <a:gd name="T75" fmla="*/ 3068 h 8396"/>
              <a:gd name="T76" fmla="*/ 5000 w 10000"/>
              <a:gd name="T77" fmla="*/ 2860 h 8396"/>
              <a:gd name="T78" fmla="*/ 4495 w 10000"/>
              <a:gd name="T79" fmla="*/ 3068 h 8396"/>
              <a:gd name="T80" fmla="*/ 4286 w 10000"/>
              <a:gd name="T81" fmla="*/ 3573 h 8396"/>
              <a:gd name="T82" fmla="*/ 4495 w 10000"/>
              <a:gd name="T83" fmla="*/ 4078 h 8396"/>
              <a:gd name="T84" fmla="*/ 5000 w 10000"/>
              <a:gd name="T85" fmla="*/ 4287 h 8396"/>
              <a:gd name="T86" fmla="*/ 5504 w 10000"/>
              <a:gd name="T87" fmla="*/ 4078 h 8396"/>
              <a:gd name="T88" fmla="*/ 7648 w 10000"/>
              <a:gd name="T89" fmla="*/ 4078 h 8396"/>
              <a:gd name="T90" fmla="*/ 7856 w 10000"/>
              <a:gd name="T91" fmla="*/ 3573 h 8396"/>
              <a:gd name="T92" fmla="*/ 7648 w 10000"/>
              <a:gd name="T93" fmla="*/ 3068 h 8396"/>
              <a:gd name="T94" fmla="*/ 7143 w 10000"/>
              <a:gd name="T95" fmla="*/ 2860 h 8396"/>
              <a:gd name="T96" fmla="*/ 6638 w 10000"/>
              <a:gd name="T97" fmla="*/ 3068 h 8396"/>
              <a:gd name="T98" fmla="*/ 6429 w 10000"/>
              <a:gd name="T99" fmla="*/ 3573 h 8396"/>
              <a:gd name="T100" fmla="*/ 6638 w 10000"/>
              <a:gd name="T101" fmla="*/ 4078 h 8396"/>
              <a:gd name="T102" fmla="*/ 7143 w 10000"/>
              <a:gd name="T103" fmla="*/ 4287 h 8396"/>
              <a:gd name="T104" fmla="*/ 7648 w 10000"/>
              <a:gd name="T105" fmla="*/ 4078 h 8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000" h="8396">
                <a:moveTo>
                  <a:pt x="9330" y="1780"/>
                </a:moveTo>
                <a:cubicBezTo>
                  <a:pt x="9776" y="2328"/>
                  <a:pt x="10000" y="2926"/>
                  <a:pt x="10000" y="3575"/>
                </a:cubicBezTo>
                <a:cubicBezTo>
                  <a:pt x="10000" y="4223"/>
                  <a:pt x="9776" y="4820"/>
                  <a:pt x="9330" y="5368"/>
                </a:cubicBezTo>
                <a:cubicBezTo>
                  <a:pt x="8884" y="5917"/>
                  <a:pt x="8278" y="6351"/>
                  <a:pt x="7511" y="6668"/>
                </a:cubicBezTo>
                <a:cubicBezTo>
                  <a:pt x="6745" y="6985"/>
                  <a:pt x="5906" y="7143"/>
                  <a:pt x="5000" y="7143"/>
                </a:cubicBezTo>
                <a:cubicBezTo>
                  <a:pt x="4590" y="7143"/>
                  <a:pt x="4199" y="7110"/>
                  <a:pt x="3823" y="7042"/>
                </a:cubicBezTo>
                <a:cubicBezTo>
                  <a:pt x="3180" y="7685"/>
                  <a:pt x="2370" y="8111"/>
                  <a:pt x="1395" y="8320"/>
                </a:cubicBezTo>
                <a:cubicBezTo>
                  <a:pt x="1201" y="8357"/>
                  <a:pt x="1041" y="8381"/>
                  <a:pt x="915" y="8392"/>
                </a:cubicBezTo>
                <a:cubicBezTo>
                  <a:pt x="870" y="8396"/>
                  <a:pt x="829" y="8385"/>
                  <a:pt x="791" y="8358"/>
                </a:cubicBezTo>
                <a:cubicBezTo>
                  <a:pt x="754" y="8332"/>
                  <a:pt x="730" y="8298"/>
                  <a:pt x="719" y="8257"/>
                </a:cubicBezTo>
                <a:cubicBezTo>
                  <a:pt x="704" y="8201"/>
                  <a:pt x="741" y="8132"/>
                  <a:pt x="830" y="8051"/>
                </a:cubicBezTo>
                <a:cubicBezTo>
                  <a:pt x="849" y="8032"/>
                  <a:pt x="893" y="7992"/>
                  <a:pt x="961" y="7931"/>
                </a:cubicBezTo>
                <a:cubicBezTo>
                  <a:pt x="1030" y="7870"/>
                  <a:pt x="1078" y="7826"/>
                  <a:pt x="1104" y="7800"/>
                </a:cubicBezTo>
                <a:cubicBezTo>
                  <a:pt x="1130" y="7773"/>
                  <a:pt x="1173" y="7726"/>
                  <a:pt x="1235" y="7657"/>
                </a:cubicBezTo>
                <a:cubicBezTo>
                  <a:pt x="1296" y="7588"/>
                  <a:pt x="1340" y="7529"/>
                  <a:pt x="1369" y="7481"/>
                </a:cubicBezTo>
                <a:cubicBezTo>
                  <a:pt x="1398" y="7433"/>
                  <a:pt x="1435" y="7363"/>
                  <a:pt x="1483" y="7275"/>
                </a:cubicBezTo>
                <a:cubicBezTo>
                  <a:pt x="1530" y="7186"/>
                  <a:pt x="1569" y="7096"/>
                  <a:pt x="1594" y="7007"/>
                </a:cubicBezTo>
                <a:cubicBezTo>
                  <a:pt x="1620" y="6918"/>
                  <a:pt x="1646" y="6811"/>
                  <a:pt x="1675" y="6687"/>
                </a:cubicBezTo>
                <a:cubicBezTo>
                  <a:pt x="1704" y="6562"/>
                  <a:pt x="1726" y="6428"/>
                  <a:pt x="1744" y="6282"/>
                </a:cubicBezTo>
                <a:cubicBezTo>
                  <a:pt x="1200" y="5947"/>
                  <a:pt x="774" y="5544"/>
                  <a:pt x="464" y="5074"/>
                </a:cubicBezTo>
                <a:cubicBezTo>
                  <a:pt x="155" y="4606"/>
                  <a:pt x="0" y="4106"/>
                  <a:pt x="0" y="3572"/>
                </a:cubicBezTo>
                <a:cubicBezTo>
                  <a:pt x="0" y="2925"/>
                  <a:pt x="223" y="2327"/>
                  <a:pt x="670" y="1777"/>
                </a:cubicBezTo>
                <a:cubicBezTo>
                  <a:pt x="1116" y="1228"/>
                  <a:pt x="1723" y="795"/>
                  <a:pt x="2489" y="477"/>
                </a:cubicBezTo>
                <a:cubicBezTo>
                  <a:pt x="3255" y="159"/>
                  <a:pt x="4091" y="0"/>
                  <a:pt x="5000" y="0"/>
                </a:cubicBezTo>
                <a:cubicBezTo>
                  <a:pt x="5908" y="0"/>
                  <a:pt x="6745" y="160"/>
                  <a:pt x="7511" y="477"/>
                </a:cubicBezTo>
                <a:cubicBezTo>
                  <a:pt x="8278" y="797"/>
                  <a:pt x="8883" y="1229"/>
                  <a:pt x="9330" y="1780"/>
                </a:cubicBezTo>
                <a:close/>
                <a:moveTo>
                  <a:pt x="3361" y="4078"/>
                </a:moveTo>
                <a:cubicBezTo>
                  <a:pt x="3501" y="3938"/>
                  <a:pt x="3570" y="3771"/>
                  <a:pt x="3570" y="3573"/>
                </a:cubicBezTo>
                <a:cubicBezTo>
                  <a:pt x="3570" y="3376"/>
                  <a:pt x="3501" y="3208"/>
                  <a:pt x="3361" y="3068"/>
                </a:cubicBezTo>
                <a:cubicBezTo>
                  <a:pt x="3221" y="2928"/>
                  <a:pt x="3054" y="2860"/>
                  <a:pt x="2856" y="2860"/>
                </a:cubicBezTo>
                <a:cubicBezTo>
                  <a:pt x="2659" y="2860"/>
                  <a:pt x="2491" y="2928"/>
                  <a:pt x="2351" y="3068"/>
                </a:cubicBezTo>
                <a:cubicBezTo>
                  <a:pt x="2211" y="3208"/>
                  <a:pt x="2143" y="3376"/>
                  <a:pt x="2143" y="3573"/>
                </a:cubicBezTo>
                <a:cubicBezTo>
                  <a:pt x="2143" y="3771"/>
                  <a:pt x="2211" y="3938"/>
                  <a:pt x="2351" y="4078"/>
                </a:cubicBezTo>
                <a:cubicBezTo>
                  <a:pt x="2491" y="4218"/>
                  <a:pt x="2659" y="4287"/>
                  <a:pt x="2856" y="4287"/>
                </a:cubicBezTo>
                <a:cubicBezTo>
                  <a:pt x="3054" y="4287"/>
                  <a:pt x="3223" y="4218"/>
                  <a:pt x="3361" y="4078"/>
                </a:cubicBezTo>
                <a:close/>
                <a:moveTo>
                  <a:pt x="5504" y="4078"/>
                </a:moveTo>
                <a:cubicBezTo>
                  <a:pt x="5644" y="3938"/>
                  <a:pt x="5713" y="3771"/>
                  <a:pt x="5713" y="3573"/>
                </a:cubicBezTo>
                <a:cubicBezTo>
                  <a:pt x="5713" y="3376"/>
                  <a:pt x="5644" y="3208"/>
                  <a:pt x="5504" y="3068"/>
                </a:cubicBezTo>
                <a:cubicBezTo>
                  <a:pt x="5365" y="2930"/>
                  <a:pt x="5196" y="2860"/>
                  <a:pt x="5000" y="2860"/>
                </a:cubicBezTo>
                <a:cubicBezTo>
                  <a:pt x="4804" y="2860"/>
                  <a:pt x="4635" y="2928"/>
                  <a:pt x="4495" y="3068"/>
                </a:cubicBezTo>
                <a:cubicBezTo>
                  <a:pt x="4355" y="3208"/>
                  <a:pt x="4286" y="3376"/>
                  <a:pt x="4286" y="3573"/>
                </a:cubicBezTo>
                <a:cubicBezTo>
                  <a:pt x="4286" y="3771"/>
                  <a:pt x="4355" y="3938"/>
                  <a:pt x="4495" y="4078"/>
                </a:cubicBezTo>
                <a:cubicBezTo>
                  <a:pt x="4635" y="4218"/>
                  <a:pt x="4803" y="4287"/>
                  <a:pt x="5000" y="4287"/>
                </a:cubicBezTo>
                <a:cubicBezTo>
                  <a:pt x="5197" y="4287"/>
                  <a:pt x="5365" y="4218"/>
                  <a:pt x="5504" y="4078"/>
                </a:cubicBezTo>
                <a:close/>
                <a:moveTo>
                  <a:pt x="7648" y="4078"/>
                </a:moveTo>
                <a:cubicBezTo>
                  <a:pt x="7788" y="3938"/>
                  <a:pt x="7856" y="3771"/>
                  <a:pt x="7856" y="3573"/>
                </a:cubicBezTo>
                <a:cubicBezTo>
                  <a:pt x="7856" y="3376"/>
                  <a:pt x="7788" y="3208"/>
                  <a:pt x="7648" y="3068"/>
                </a:cubicBezTo>
                <a:cubicBezTo>
                  <a:pt x="7507" y="2928"/>
                  <a:pt x="7340" y="2860"/>
                  <a:pt x="7143" y="2860"/>
                </a:cubicBezTo>
                <a:cubicBezTo>
                  <a:pt x="6945" y="2860"/>
                  <a:pt x="6777" y="2928"/>
                  <a:pt x="6638" y="3068"/>
                </a:cubicBezTo>
                <a:cubicBezTo>
                  <a:pt x="6498" y="3208"/>
                  <a:pt x="6429" y="3376"/>
                  <a:pt x="6429" y="3573"/>
                </a:cubicBezTo>
                <a:cubicBezTo>
                  <a:pt x="6429" y="3771"/>
                  <a:pt x="6497" y="3938"/>
                  <a:pt x="6638" y="4078"/>
                </a:cubicBezTo>
                <a:cubicBezTo>
                  <a:pt x="6778" y="4218"/>
                  <a:pt x="6945" y="4287"/>
                  <a:pt x="7143" y="4287"/>
                </a:cubicBezTo>
                <a:cubicBezTo>
                  <a:pt x="7340" y="4287"/>
                  <a:pt x="7508" y="4218"/>
                  <a:pt x="7648" y="407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0009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ctrTitle"/>
          </p:nvPr>
        </p:nvSpPr>
        <p:spPr>
          <a:xfrm>
            <a:off x="2616746" y="1998625"/>
            <a:ext cx="5814900" cy="910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altLang="zh-CN">
                <a:latin typeface="Arial"/>
              </a:rPr>
              <a:t>EDA &amp; Data Processing</a:t>
            </a:r>
            <a:endParaRPr lang="en-US">
              <a:latin typeface="Arial"/>
            </a:endParaRPr>
          </a:p>
        </p:txBody>
      </p:sp>
    </p:spTree>
    <p:extLst>
      <p:ext uri="{BB962C8B-B14F-4D97-AF65-F5344CB8AC3E}">
        <p14:creationId xmlns:p14="http://schemas.microsoft.com/office/powerpoint/2010/main" val="924703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611125;"/>
  <p:tag name="ISLIDE.ICON" val="#32243;#156734;#373984;#393816;"/>
</p:tagLst>
</file>

<file path=ppt/tags/tag2.xml><?xml version="1.0" encoding="utf-8"?>
<p:tagLst xmlns:a="http://schemas.openxmlformats.org/drawingml/2006/main" xmlns:r="http://schemas.openxmlformats.org/officeDocument/2006/relationships" xmlns:p="http://schemas.openxmlformats.org/presentationml/2006/main">
  <p:tag name="ISLIDE.DIAGRAM" val="#798907;"/>
</p:tagLst>
</file>

<file path=ppt/theme/theme1.xml><?xml version="1.0" encoding="utf-8"?>
<a:theme xmlns:a="http://schemas.openxmlformats.org/drawingml/2006/main" name="Basset template">
  <a:themeElements>
    <a:clrScheme name="Custom 347">
      <a:dk1>
        <a:srgbClr val="434343"/>
      </a:dk1>
      <a:lt1>
        <a:srgbClr val="FFFFFF"/>
      </a:lt1>
      <a:dk2>
        <a:srgbClr val="D9D9D9"/>
      </a:dk2>
      <a:lt2>
        <a:srgbClr val="F1F1F1"/>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4DAFF8E1A6624891FD9721B7E1F8A9" ma:contentTypeVersion="7" ma:contentTypeDescription="Create a new document." ma:contentTypeScope="" ma:versionID="d840c5170212e2c8675999458c622fb2">
  <xsd:schema xmlns:xsd="http://www.w3.org/2001/XMLSchema" xmlns:xs="http://www.w3.org/2001/XMLSchema" xmlns:p="http://schemas.microsoft.com/office/2006/metadata/properties" xmlns:ns3="742227fc-a6b1-48c4-8044-588d7888f549" xmlns:ns4="29c30018-767b-4249-a657-9abfcb080f06" targetNamespace="http://schemas.microsoft.com/office/2006/metadata/properties" ma:root="true" ma:fieldsID="bf74d2cf409869aa1154acb43e6f4302" ns3:_="" ns4:_="">
    <xsd:import namespace="742227fc-a6b1-48c4-8044-588d7888f549"/>
    <xsd:import namespace="29c30018-767b-4249-a657-9abfcb080f0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2227fc-a6b1-48c4-8044-588d7888f5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9c30018-767b-4249-a657-9abfcb080f0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7DC54F-C5B6-4C1D-BEFD-0F2D6BC7F071}">
  <ds:schemaRefs>
    <ds:schemaRef ds:uri="29c30018-767b-4249-a657-9abfcb080f06"/>
    <ds:schemaRef ds:uri="742227fc-a6b1-48c4-8044-588d7888f5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98F0424-4059-4F54-AC6D-D34D0F524368}">
  <ds:schemaRefs>
    <ds:schemaRef ds:uri="http://schemas.microsoft.com/sharepoint/v3/contenttype/forms"/>
  </ds:schemaRefs>
</ds:datastoreItem>
</file>

<file path=customXml/itemProps3.xml><?xml version="1.0" encoding="utf-8"?>
<ds:datastoreItem xmlns:ds="http://schemas.openxmlformats.org/officeDocument/2006/customXml" ds:itemID="{7695C88C-4587-413C-992F-E44966F0C408}">
  <ds:schemaRefs>
    <ds:schemaRef ds:uri="29c30018-767b-4249-a657-9abfcb080f06"/>
    <ds:schemaRef ds:uri="742227fc-a6b1-48c4-8044-588d7888f54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35</Slides>
  <Notes>18</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Basset template</vt:lpstr>
      <vt:lpstr>Applying Text Analytics in Dating App Reviews  Yufeng Xie, Zongqian Wu, Shuran Fu,  Xiaomeng (Laura) Yu, Xinyi (Pansy) Zhang</vt:lpstr>
      <vt:lpstr>Contents</vt:lpstr>
      <vt:lpstr>Overview</vt:lpstr>
      <vt:lpstr>Top Dating Apps in the US</vt:lpstr>
      <vt:lpstr>Market Share Over the Years</vt:lpstr>
      <vt:lpstr>Bumble Has Huge Potential</vt:lpstr>
      <vt:lpstr>Business Scope</vt:lpstr>
      <vt:lpstr>Business Solutions</vt:lpstr>
      <vt:lpstr>EDA &amp; Data Processing</vt:lpstr>
      <vt:lpstr>Filtering Data</vt:lpstr>
      <vt:lpstr>EDA: # ThumbsUp &amp; Rating</vt:lpstr>
      <vt:lpstr>Text Preprocessing</vt:lpstr>
      <vt:lpstr>Regression: Ratings Model</vt:lpstr>
      <vt:lpstr>Regression: Ratings Models</vt:lpstr>
      <vt:lpstr>Regression: Model Performance</vt:lpstr>
      <vt:lpstr>Regression: ALBERT Model Architecture</vt:lpstr>
      <vt:lpstr>Regression: Adjustment Examples</vt:lpstr>
      <vt:lpstr>Classification: Thumbs Up Model</vt:lpstr>
      <vt:lpstr>Classification: Predicting Important Reviews</vt:lpstr>
      <vt:lpstr>Classification: Down-sampling</vt:lpstr>
      <vt:lpstr>Classification: Models Comparison</vt:lpstr>
      <vt:lpstr>Classification: LSTM Model Architecture </vt:lpstr>
      <vt:lpstr>Topic Modeling</vt:lpstr>
      <vt:lpstr>Topic Modeling</vt:lpstr>
      <vt:lpstr>What users LIKE about Bumble</vt:lpstr>
      <vt:lpstr>What users DISLIKE about Bumble</vt:lpstr>
      <vt:lpstr>Business Implications</vt:lpstr>
      <vt:lpstr>ROI Analysis</vt:lpstr>
      <vt:lpstr>ROI: Ratings Model</vt:lpstr>
      <vt:lpstr>ROI: Thumbs Up Model</vt:lpstr>
      <vt:lpstr>ROI: Topic Modeling</vt:lpstr>
      <vt:lpstr>Conclusion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Text Analytics in Dating App Reviews  Yufeng Xie, Zongqian Wu, Shuran Fu,  Xiaomeng (Laura) Yu, Xinyi (Pansy) Zhang</dc:title>
  <cp:revision>89</cp:revision>
  <dcterms:modified xsi:type="dcterms:W3CDTF">2022-05-13T03:26:27Z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0x010100934DAFF8E1A6624891FD9721B7E1F8A9</vt:lpwstr>
  </property>
</Properties>
</file>