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346" r:id="rId2"/>
    <p:sldId id="347" r:id="rId3"/>
    <p:sldId id="348" r:id="rId4"/>
    <p:sldId id="349" r:id="rId5"/>
    <p:sldId id="350" r:id="rId6"/>
    <p:sldId id="370" r:id="rId7"/>
    <p:sldId id="376" r:id="rId8"/>
    <p:sldId id="380" r:id="rId9"/>
    <p:sldId id="358" r:id="rId10"/>
    <p:sldId id="359" r:id="rId11"/>
    <p:sldId id="384" r:id="rId12"/>
    <p:sldId id="360" r:id="rId13"/>
    <p:sldId id="361" r:id="rId14"/>
    <p:sldId id="368" r:id="rId15"/>
    <p:sldId id="518" r:id="rId16"/>
    <p:sldId id="362" r:id="rId17"/>
    <p:sldId id="367" r:id="rId18"/>
    <p:sldId id="519" r:id="rId19"/>
    <p:sldId id="363" r:id="rId20"/>
    <p:sldId id="364" r:id="rId21"/>
    <p:sldId id="369" r:id="rId22"/>
    <p:sldId id="520" r:id="rId23"/>
    <p:sldId id="51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hley Stillman" initials="" lastIdx="2" clrIdx="0"/>
  <p:cmAuthor id="1" name="Akalvizhy Elanko" initials="AE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44" autoAdjust="0"/>
  </p:normalViewPr>
  <p:slideViewPr>
    <p:cSldViewPr snapToGrid="0" snapToObjects="1">
      <p:cViewPr>
        <p:scale>
          <a:sx n="62" d="100"/>
          <a:sy n="62" d="100"/>
        </p:scale>
        <p:origin x="-2050" y="-5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we need to label this differently for the subject’s purpose?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5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sounds/IADSPA/812_Choir.mp3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sounds/IADSPA/812_Choir.mp3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Have backspace go back to before the example</a:t>
            </a:r>
            <a:r>
              <a:rPr lang="en-US" baseline="0" dirty="0" smtClean="0"/>
              <a:t> images were shown.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sounds/IADSNA/698_RagingFire.mp3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sounds/IADSNA/698_RagingFire.mp3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backspace go back to before the example</a:t>
            </a:r>
            <a:r>
              <a:rPr lang="en-US" baseline="0" dirty="0" smtClean="0"/>
              <a:t> images were shown.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Outside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9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these</a:t>
            </a:r>
            <a:r>
              <a:rPr lang="en-US" baseline="0" dirty="0" smtClean="0"/>
              <a:t> – Teresa would just read the top part. But then leave the slide up for several seconds after she is done reading to give them time to study the 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Automatically move on to the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5487" y="422275"/>
            <a:ext cx="8458200" cy="1470025"/>
          </a:xfrm>
        </p:spPr>
        <p:txBody>
          <a:bodyPr>
            <a:normAutofit/>
          </a:bodyPr>
          <a:lstStyle/>
          <a:p>
            <a:r>
              <a:rPr lang="en-US" sz="2700" dirty="0" smtClean="0">
                <a:solidFill>
                  <a:srgbClr val="FF0000"/>
                </a:solidFill>
              </a:rPr>
              <a:t>Task 1 </a:t>
            </a:r>
            <a:r>
              <a:rPr lang="en-US" sz="2700" dirty="0">
                <a:solidFill>
                  <a:srgbClr val="FF0000"/>
                </a:solidFill>
              </a:rPr>
              <a:t>out of </a:t>
            </a:r>
            <a:r>
              <a:rPr lang="en-US" sz="2700" dirty="0" smtClean="0">
                <a:solidFill>
                  <a:srgbClr val="FF0000"/>
                </a:solidFill>
              </a:rPr>
              <a:t>3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Runway Task</a:t>
            </a:r>
            <a:endParaRPr lang="en-US" sz="5400" dirty="0"/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</a:t>
            </a:r>
            <a:r>
              <a:rPr lang="en-US" sz="3000" dirty="0">
                <a:solidFill>
                  <a:srgbClr val="FF0000"/>
                </a:solidFill>
              </a:rPr>
              <a:t>TRIGGER BUTTON </a:t>
            </a:r>
            <a:r>
              <a:rPr lang="en-US" sz="3000" dirty="0" smtClean="0">
                <a:solidFill>
                  <a:srgbClr val="FF0000"/>
                </a:solidFill>
              </a:rPr>
              <a:t>TO CONTINUE</a:t>
            </a:r>
            <a:endParaRPr lang="en-US" sz="3000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18570" y="2256463"/>
            <a:ext cx="7564190" cy="3717674"/>
            <a:chOff x="441006" y="2748221"/>
            <a:chExt cx="7564190" cy="37176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9891" y="2748221"/>
              <a:ext cx="3246420" cy="371767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753381" y="2748221"/>
              <a:ext cx="125181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Top Button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1006" y="2748221"/>
              <a:ext cx="15597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Trigger Button</a:t>
              </a:r>
              <a:endParaRPr lang="en-US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000748" y="2944420"/>
              <a:ext cx="1654928" cy="65416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4078965" y="2944420"/>
              <a:ext cx="2674416" cy="17313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47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2" y="1315205"/>
            <a:ext cx="9130193" cy="3280226"/>
          </a:xfrm>
        </p:spPr>
        <p:txBody>
          <a:bodyPr>
            <a:no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rgbClr val="FFFF66"/>
                </a:solidFill>
                <a:ea typeface="Calibri"/>
                <a:cs typeface="Times New Roman"/>
              </a:rPr>
              <a:t>You will have 4 seconds to move the </a:t>
            </a:r>
            <a:endParaRPr lang="en-US" sz="2600" u="sng" dirty="0" smtClean="0">
              <a:solidFill>
                <a:srgbClr val="FFFF66"/>
              </a:solidFill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rgbClr val="FFFF66"/>
                </a:solidFill>
                <a:ea typeface="Calibri"/>
                <a:cs typeface="Times New Roman"/>
              </a:rPr>
              <a:t>f</a:t>
            </a:r>
            <a:r>
              <a:rPr lang="en-US" sz="2600" u="sng" dirty="0" smtClean="0">
                <a:solidFill>
                  <a:srgbClr val="FFFF66"/>
                </a:solidFill>
                <a:ea typeface="Calibri"/>
                <a:cs typeface="Times New Roman"/>
              </a:rPr>
              <a:t>igure to </a:t>
            </a:r>
            <a:r>
              <a:rPr lang="en-US" sz="2600" u="sng" dirty="0">
                <a:solidFill>
                  <a:srgbClr val="FFFF66"/>
                </a:solidFill>
                <a:ea typeface="Calibri"/>
                <a:cs typeface="Times New Roman"/>
              </a:rPr>
              <a:t>the location you want it. </a:t>
            </a:r>
            <a:endParaRPr lang="en-US" sz="2600" u="sng" dirty="0" smtClean="0">
              <a:solidFill>
                <a:srgbClr val="FFFF66"/>
              </a:solidFill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ea typeface="Calibri"/>
                <a:cs typeface="Times New Roman"/>
              </a:rPr>
              <a:t>Be </a:t>
            </a:r>
            <a:r>
              <a:rPr lang="en-US" sz="2600" dirty="0">
                <a:ea typeface="Calibri"/>
                <a:cs typeface="Times New Roman"/>
              </a:rPr>
              <a:t>prepared that the figure may start out in different positions; </a:t>
            </a:r>
            <a:endParaRPr lang="en-US" sz="2600" dirty="0" smtClean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ea typeface="Calibri"/>
                <a:cs typeface="Times New Roman"/>
              </a:rPr>
              <a:t>it </a:t>
            </a:r>
            <a:r>
              <a:rPr lang="en-US" sz="2600" dirty="0">
                <a:ea typeface="Calibri"/>
                <a:cs typeface="Times New Roman"/>
              </a:rPr>
              <a:t>may sometimes start in the middle of the runway</a:t>
            </a:r>
            <a:r>
              <a:rPr lang="en-US" sz="2600" dirty="0" smtClean="0">
                <a:ea typeface="Calibri"/>
                <a:cs typeface="Times New Roman"/>
              </a:rPr>
              <a:t>,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ea typeface="Calibri"/>
                <a:cs typeface="Times New Roman"/>
              </a:rPr>
              <a:t> </a:t>
            </a:r>
            <a:r>
              <a:rPr lang="en-US" sz="2600" dirty="0">
                <a:ea typeface="Calibri"/>
                <a:cs typeface="Times New Roman"/>
              </a:rPr>
              <a:t>while at other times, it may start </a:t>
            </a:r>
            <a:r>
              <a:rPr lang="en-US" sz="2600" dirty="0" smtClean="0">
                <a:ea typeface="Calibri"/>
                <a:cs typeface="Times New Roman"/>
              </a:rPr>
              <a:t>all the way </a:t>
            </a:r>
            <a:r>
              <a:rPr lang="en-US" sz="2600" dirty="0">
                <a:ea typeface="Calibri"/>
                <a:cs typeface="Times New Roman"/>
              </a:rPr>
              <a:t>to one side. </a:t>
            </a:r>
            <a:endParaRPr lang="en-US" sz="2600" dirty="0" smtClean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ea typeface="Calibri"/>
                <a:cs typeface="Times New Roman"/>
              </a:rPr>
              <a:t>No </a:t>
            </a:r>
            <a:r>
              <a:rPr lang="en-US" sz="2600" dirty="0">
                <a:ea typeface="Calibri"/>
                <a:cs typeface="Times New Roman"/>
              </a:rPr>
              <a:t>matter what, you still only have 4 seconds </a:t>
            </a:r>
            <a:endParaRPr lang="en-US" sz="2600" dirty="0" smtClean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ea typeface="Calibri"/>
                <a:cs typeface="Times New Roman"/>
              </a:rPr>
              <a:t>to </a:t>
            </a:r>
            <a:r>
              <a:rPr lang="en-US" sz="2600" dirty="0">
                <a:ea typeface="Calibri"/>
                <a:cs typeface="Times New Roman"/>
              </a:rPr>
              <a:t>move the figure to the </a:t>
            </a:r>
            <a:r>
              <a:rPr lang="en-US" sz="2600" dirty="0" smtClean="0">
                <a:ea typeface="Calibri"/>
                <a:cs typeface="Times New Roman"/>
              </a:rPr>
              <a:t>location where </a:t>
            </a:r>
            <a:r>
              <a:rPr lang="en-US" sz="2600" dirty="0">
                <a:ea typeface="Calibri"/>
                <a:cs typeface="Times New Roman"/>
              </a:rPr>
              <a:t>you want </a:t>
            </a:r>
            <a:r>
              <a:rPr lang="en-US" sz="2600" dirty="0" smtClean="0">
                <a:ea typeface="Calibri"/>
                <a:cs typeface="Times New Roman"/>
              </a:rPr>
              <a:t>it.</a:t>
            </a:r>
            <a:endParaRPr lang="en-US" sz="2600" dirty="0" smtClean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ea typeface="Calibri"/>
                <a:cs typeface="Times New Roman"/>
              </a:rPr>
              <a:t> 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ea typeface="Calibri"/>
              <a:cs typeface="Times New Roman"/>
            </a:endParaRP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</a:t>
            </a:r>
            <a:r>
              <a:rPr lang="en-US" sz="3000" dirty="0">
                <a:solidFill>
                  <a:srgbClr val="FF0000"/>
                </a:solidFill>
              </a:rPr>
              <a:t>TRIGGER BUTTON TO </a:t>
            </a:r>
            <a:r>
              <a:rPr lang="en-US" sz="3000" dirty="0" smtClean="0">
                <a:solidFill>
                  <a:srgbClr val="FF0000"/>
                </a:solidFill>
              </a:rPr>
              <a:t>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6" y="122719"/>
            <a:ext cx="9130193" cy="3357785"/>
          </a:xfrm>
        </p:spPr>
        <p:txBody>
          <a:bodyPr>
            <a:normAutofit fontScale="85000" lnSpcReduction="20000"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As soon as you have the figure where you want,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 </a:t>
            </a:r>
            <a:r>
              <a:rPr lang="en-US" sz="2800" u="sng" dirty="0" smtClean="0">
                <a:ea typeface="Calibri"/>
                <a:cs typeface="Times New Roman"/>
              </a:rPr>
              <a:t>lock in your answer using the trigger button</a:t>
            </a:r>
            <a:r>
              <a:rPr lang="en-US" sz="2800" dirty="0" smtClean="0">
                <a:ea typeface="Calibri"/>
                <a:cs typeface="Times New Roman"/>
              </a:rPr>
              <a:t>. However, realize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 that once you lock in your answer you can no longer move the figure.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ea typeface="Calibri"/>
                <a:cs typeface="Times New Roman"/>
              </a:rPr>
              <a:t>If you have not locked in your answer within 4 seconds,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ea typeface="Calibri"/>
                <a:cs typeface="Times New Roman"/>
              </a:rPr>
              <a:t>the location of the figure at the end of the 4 seconds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ea typeface="Calibri"/>
                <a:cs typeface="Times New Roman"/>
              </a:rPr>
              <a:t>will be taken as your final answer.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Calibri"/>
                <a:cs typeface="Times New Roman"/>
              </a:rPr>
              <a:t>When your answer is locked in your figure will look like below.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 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71" y="3406724"/>
            <a:ext cx="9019600" cy="17025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Shot 2014-09-11 at 11.13.46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2" t="28389" r="11480" b="34160"/>
          <a:stretch/>
        </p:blipFill>
        <p:spPr>
          <a:xfrm>
            <a:off x="58671" y="3406724"/>
            <a:ext cx="9019600" cy="1702541"/>
          </a:xfrm>
          <a:prstGeom prst="rect">
            <a:avLst/>
          </a:prstGeom>
        </p:spPr>
      </p:pic>
      <p:pic>
        <p:nvPicPr>
          <p:cNvPr id="10" name="Picture 9" descr="Screen Shot 2014-09-11 at 11.15.53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7" t="29904" r="18729" b="36272"/>
          <a:stretch/>
        </p:blipFill>
        <p:spPr>
          <a:xfrm>
            <a:off x="932631" y="3406724"/>
            <a:ext cx="7242771" cy="1589771"/>
          </a:xfrm>
          <a:prstGeom prst="rect">
            <a:avLst/>
          </a:prstGeom>
        </p:spPr>
      </p:pic>
      <p:pic>
        <p:nvPicPr>
          <p:cNvPr id="2" name="Picture 1" descr="Screen Shot 2014-09-11 at 12.33.12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1" t="31494" r="23913" b="31132"/>
          <a:stretch/>
        </p:blipFill>
        <p:spPr>
          <a:xfrm>
            <a:off x="1774028" y="3406724"/>
            <a:ext cx="5548117" cy="1548871"/>
          </a:xfrm>
          <a:prstGeom prst="rect">
            <a:avLst/>
          </a:prstGeom>
        </p:spPr>
      </p:pic>
      <p:sp>
        <p:nvSpPr>
          <p:cNvPr id="11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TRIGGER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1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7768"/>
            <a:ext cx="9130193" cy="4963746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Again, for each trial we want you to place the figure in a way </a:t>
            </a:r>
            <a:endParaRPr lang="en-US" sz="28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/>
              <a:t>that </a:t>
            </a:r>
            <a:r>
              <a:rPr lang="en-US" sz="2800" dirty="0"/>
              <a:t>indicates how much you want each of the 2 outcomes. </a:t>
            </a:r>
            <a:endParaRPr lang="en-US" sz="2800" dirty="0" smtClean="0"/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/>
              <a:t>At </a:t>
            </a:r>
            <a:r>
              <a:rPr lang="en-US" sz="2800" dirty="0"/>
              <a:t>the end of the task, you will see how </a:t>
            </a:r>
            <a:r>
              <a:rPr lang="en-US" sz="2800" dirty="0" smtClean="0"/>
              <a:t>much money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y</a:t>
            </a:r>
            <a:r>
              <a:rPr lang="en-US" sz="2800" dirty="0" smtClean="0"/>
              <a:t>ou’ve won.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FFFF66"/>
                </a:solidFill>
              </a:rPr>
              <a:t>It is completely up to you what decision you make on </a:t>
            </a:r>
            <a:endParaRPr lang="en-US" sz="2800" dirty="0" smtClean="0">
              <a:solidFill>
                <a:srgbClr val="FFFF66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66"/>
                </a:solidFill>
              </a:rPr>
              <a:t>each </a:t>
            </a:r>
            <a:r>
              <a:rPr lang="en-US" sz="2800" dirty="0">
                <a:solidFill>
                  <a:srgbClr val="FFFF66"/>
                </a:solidFill>
              </a:rPr>
              <a:t>trial. </a:t>
            </a:r>
            <a:r>
              <a:rPr lang="en-US" sz="2800" dirty="0"/>
              <a:t>So, on each trial, you should consider whether </a:t>
            </a:r>
            <a:endParaRPr lang="en-US" sz="28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/>
              <a:t>you </a:t>
            </a:r>
            <a:r>
              <a:rPr lang="en-US" sz="2800" dirty="0"/>
              <a:t>want the </a:t>
            </a:r>
            <a:r>
              <a:rPr lang="en-US" sz="2800" dirty="0" smtClean="0"/>
              <a:t>money </a:t>
            </a:r>
            <a:r>
              <a:rPr lang="en-US" sz="2800" dirty="0"/>
              <a:t>that </a:t>
            </a:r>
            <a:r>
              <a:rPr lang="en-US" sz="2800" dirty="0" smtClean="0"/>
              <a:t>is </a:t>
            </a:r>
            <a:r>
              <a:rPr lang="en-US" sz="2800" dirty="0"/>
              <a:t>offered or whether you would </a:t>
            </a:r>
            <a:endParaRPr lang="en-US" sz="28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/>
              <a:t>rather </a:t>
            </a:r>
            <a:r>
              <a:rPr lang="en-US" sz="2800" dirty="0"/>
              <a:t>view a positive picture. It is completely up to you. </a:t>
            </a:r>
          </a:p>
          <a:p>
            <a:pPr marL="0" marR="0" indent="0" algn="ctr">
              <a:spcBef>
                <a:spcPts val="0"/>
              </a:spcBef>
              <a:buNone/>
            </a:pPr>
            <a:r>
              <a:rPr lang="en-US" sz="2800" dirty="0" smtClean="0">
                <a:ea typeface="Calibri"/>
                <a:cs typeface="Times New Roman"/>
              </a:rPr>
              <a:t> 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TRIGGER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2" y="160594"/>
            <a:ext cx="9130193" cy="3101590"/>
          </a:xfrm>
        </p:spPr>
        <p:txBody>
          <a:bodyPr>
            <a:normAutofit fontScale="92500" lnSpcReduction="10000"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  </a:t>
            </a:r>
            <a:r>
              <a:rPr lang="en-US" sz="2800" dirty="0" smtClean="0"/>
              <a:t>I </a:t>
            </a:r>
            <a:r>
              <a:rPr lang="en-US" sz="2800" dirty="0"/>
              <a:t>will now show you an example of each type </a:t>
            </a:r>
            <a:r>
              <a:rPr lang="en-US" sz="2800" dirty="0" smtClean="0"/>
              <a:t>of outcome,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positive </a:t>
            </a:r>
            <a:r>
              <a:rPr lang="en-US" sz="2800" dirty="0"/>
              <a:t>and </a:t>
            </a:r>
            <a:r>
              <a:rPr lang="en-US" sz="2800" dirty="0" smtClean="0"/>
              <a:t>negative.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First </a:t>
            </a:r>
            <a:r>
              <a:rPr lang="en-US" sz="2800" dirty="0"/>
              <a:t>is an example of what you would see for the left </a:t>
            </a:r>
            <a:r>
              <a:rPr lang="en-US" sz="2800" dirty="0" smtClean="0"/>
              <a:t>outcome of this trial, </a:t>
            </a:r>
            <a:r>
              <a:rPr lang="en-US" sz="2800" dirty="0"/>
              <a:t>which includes a positive </a:t>
            </a:r>
            <a:r>
              <a:rPr lang="en-US" sz="2800" dirty="0" smtClean="0"/>
              <a:t>picture, sound </a:t>
            </a:r>
            <a:r>
              <a:rPr lang="en-US" sz="2800" dirty="0"/>
              <a:t>and </a:t>
            </a:r>
            <a:r>
              <a:rPr lang="en-US" sz="2800" dirty="0" smtClean="0"/>
              <a:t>no reward money.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Press the trigger button to see this example.</a:t>
            </a:r>
            <a:endParaRPr lang="en-US" sz="2800" dirty="0"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71" y="3406724"/>
            <a:ext cx="9019600" cy="17025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Shot 2014-09-11 at 11.13.46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2" t="28389" r="11480" b="34160"/>
          <a:stretch/>
        </p:blipFill>
        <p:spPr>
          <a:xfrm>
            <a:off x="58671" y="3406724"/>
            <a:ext cx="9019600" cy="1702541"/>
          </a:xfrm>
          <a:prstGeom prst="rect">
            <a:avLst/>
          </a:prstGeom>
        </p:spPr>
      </p:pic>
      <p:pic>
        <p:nvPicPr>
          <p:cNvPr id="10" name="Picture 9" descr="Screen Shot 2014-09-11 at 11.15.53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7" t="29904" r="18729" b="36272"/>
          <a:stretch/>
        </p:blipFill>
        <p:spPr>
          <a:xfrm>
            <a:off x="932631" y="3406724"/>
            <a:ext cx="7242771" cy="1589771"/>
          </a:xfrm>
          <a:prstGeom prst="rect">
            <a:avLst/>
          </a:prstGeom>
        </p:spPr>
      </p:pic>
      <p:sp>
        <p:nvSpPr>
          <p:cNvPr id="11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TRIGGER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66" y="849699"/>
            <a:ext cx="7017744" cy="52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66" y="849699"/>
            <a:ext cx="7017744" cy="52633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62098" y="5030176"/>
            <a:ext cx="4136686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YOU MADE 0 CENTS</a:t>
            </a:r>
          </a:p>
          <a:p>
            <a:pPr algn="ctr"/>
            <a:r>
              <a:rPr lang="en-US" sz="2400" b="1" dirty="0" smtClean="0"/>
              <a:t>TOTAL</a:t>
            </a:r>
            <a:r>
              <a:rPr lang="en-US" sz="2400" b="1" smtClean="0"/>
              <a:t>: 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06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2" y="160593"/>
            <a:ext cx="9130193" cy="4160786"/>
          </a:xfrm>
        </p:spPr>
        <p:txBody>
          <a:bodyPr>
            <a:normAutofit fontScale="85000" lnSpcReduction="20000"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 </a:t>
            </a:r>
            <a:r>
              <a:rPr lang="en-US" sz="2800" dirty="0"/>
              <a:t>Now I will show you what would happen if the left outcome </a:t>
            </a:r>
            <a:endParaRPr lang="en-US" sz="2800" dirty="0" smtClean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of </a:t>
            </a:r>
            <a:r>
              <a:rPr lang="en-US" sz="2800" i="1" dirty="0"/>
              <a:t>this</a:t>
            </a:r>
            <a:r>
              <a:rPr lang="en-US" sz="2800" dirty="0"/>
              <a:t> </a:t>
            </a:r>
            <a:r>
              <a:rPr lang="en-US" sz="2800" dirty="0" smtClean="0"/>
              <a:t>trial (shown below) </a:t>
            </a:r>
            <a:r>
              <a:rPr lang="en-US" sz="2800" dirty="0"/>
              <a:t>occurred, which includes a </a:t>
            </a:r>
            <a:endParaRPr lang="en-US" sz="2800" dirty="0" smtClean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negative picture, sound, and some reward money.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 </a:t>
            </a:r>
            <a:r>
              <a:rPr lang="en-US" sz="2800" dirty="0">
                <a:solidFill>
                  <a:srgbClr val="FFFF00"/>
                </a:solidFill>
              </a:rPr>
              <a:t>Please be warned that the negative pictures and sounds are very negative and may include such things as blood, combat, and dead bodies.</a:t>
            </a:r>
            <a:r>
              <a:rPr lang="en-US" sz="2800" dirty="0"/>
              <a:t> You have no way of knowing HOW bad the picture will be for each trial…you will just know </a:t>
            </a:r>
            <a:r>
              <a:rPr lang="en-US" sz="2800" dirty="0" smtClean="0"/>
              <a:t>that it </a:t>
            </a:r>
            <a:r>
              <a:rPr lang="en-US" sz="2800" dirty="0"/>
              <a:t>is going to be negative. </a:t>
            </a:r>
            <a:endParaRPr lang="en-US" sz="2800" dirty="0" smtClean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During </a:t>
            </a:r>
            <a:r>
              <a:rPr lang="en-US" sz="2800" dirty="0"/>
              <a:t>the task, you will have some control over how likely and how often </a:t>
            </a:r>
            <a:r>
              <a:rPr lang="en-US" sz="2800" dirty="0" smtClean="0"/>
              <a:t>you </a:t>
            </a:r>
            <a:r>
              <a:rPr lang="en-US" sz="2800" dirty="0"/>
              <a:t>see the negative pictures, but we want to give you an example here so that you will know what to expect. </a:t>
            </a:r>
            <a:endParaRPr lang="en-US" sz="2800" dirty="0" smtClean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Press the trigger button to see this example.</a:t>
            </a:r>
            <a:endParaRPr lang="en-US" sz="2800" dirty="0"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71" y="4261853"/>
            <a:ext cx="9019600" cy="17025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 Shot 2014-09-11 at 12.11.3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4" t="23645" r="6705" b="27006"/>
          <a:stretch/>
        </p:blipFill>
        <p:spPr>
          <a:xfrm>
            <a:off x="203577" y="4261853"/>
            <a:ext cx="8738115" cy="1563776"/>
          </a:xfrm>
          <a:prstGeom prst="rect">
            <a:avLst/>
          </a:prstGeom>
        </p:spPr>
      </p:pic>
      <p:sp>
        <p:nvSpPr>
          <p:cNvPr id="9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TRIGGER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8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0" y="957768"/>
            <a:ext cx="7366728" cy="502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0" y="957768"/>
            <a:ext cx="7366728" cy="50214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8214" y="4928902"/>
            <a:ext cx="4136686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YOU MADE 6 CENTS</a:t>
            </a:r>
          </a:p>
          <a:p>
            <a:pPr algn="ctr"/>
            <a:r>
              <a:rPr lang="en-US" sz="2400" b="1" dirty="0" smtClean="0"/>
              <a:t>TOTAL: 10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92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54864"/>
            <a:ext cx="9130193" cy="3109639"/>
          </a:xfrm>
        </p:spPr>
        <p:txBody>
          <a:bodyPr>
            <a:normAutofit fontScale="92500" lnSpcReduction="20000"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Note that some of the trials may look like </a:t>
            </a:r>
            <a:r>
              <a:rPr lang="en-US" sz="2800" dirty="0" smtClean="0"/>
              <a:t>that shown below, </a:t>
            </a:r>
            <a:r>
              <a:rPr lang="en-US" sz="2800" dirty="0"/>
              <a:t>where there is no risk of seeing a negative picture and both choices are associated with a positive picture. </a:t>
            </a:r>
            <a:endParaRPr lang="en-US" sz="2800" dirty="0" smtClean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In </a:t>
            </a:r>
            <a:r>
              <a:rPr lang="en-US" sz="2800" dirty="0"/>
              <a:t>these instances, there really is no reason </a:t>
            </a:r>
            <a:endParaRPr lang="en-US" sz="2800" dirty="0" smtClean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not to go </a:t>
            </a:r>
            <a:r>
              <a:rPr lang="en-US" sz="2800" dirty="0"/>
              <a:t>towards the </a:t>
            </a:r>
            <a:r>
              <a:rPr lang="en-US" sz="2800" dirty="0" smtClean="0"/>
              <a:t>money.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These </a:t>
            </a:r>
            <a:r>
              <a:rPr lang="en-US" sz="2800" dirty="0"/>
              <a:t>types of trials make sure you are </a:t>
            </a:r>
            <a:endParaRPr lang="en-US" sz="2800" dirty="0" smtClean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paying </a:t>
            </a:r>
            <a:r>
              <a:rPr lang="en-US" sz="2800" dirty="0"/>
              <a:t>attention the entire task. </a:t>
            </a:r>
            <a:endParaRPr lang="en-US" sz="2800" dirty="0"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71" y="4261853"/>
            <a:ext cx="9019600" cy="17025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 Shot 2014-09-11 at 12.13.0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2" t="31630" r="16706" b="22017"/>
          <a:stretch/>
        </p:blipFill>
        <p:spPr>
          <a:xfrm>
            <a:off x="194368" y="4271548"/>
            <a:ext cx="8759952" cy="1516284"/>
          </a:xfrm>
          <a:prstGeom prst="rect">
            <a:avLst/>
          </a:prstGeom>
        </p:spPr>
      </p:pic>
      <p:sp>
        <p:nvSpPr>
          <p:cNvPr id="9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TRIGGER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2" y="394180"/>
            <a:ext cx="9130193" cy="3795806"/>
          </a:xfrm>
        </p:spPr>
        <p:txBody>
          <a:bodyPr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For this next task, you will see a runway on the screen,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just like that shown below.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There will be two potential outcomes, represented with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pictures on each side of the runway</a:t>
            </a:r>
            <a:r>
              <a:rPr lang="en-US" sz="2800" b="1" dirty="0" smtClean="0">
                <a:ea typeface="Calibri"/>
                <a:cs typeface="Times New Roman"/>
              </a:rPr>
              <a:t>.</a:t>
            </a:r>
            <a:r>
              <a:rPr lang="en-US" sz="2800" dirty="0" smtClean="0">
                <a:ea typeface="Calibri"/>
                <a:cs typeface="Times New Roman"/>
              </a:rPr>
              <a:t>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71" y="3406724"/>
            <a:ext cx="9019600" cy="17025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Shot 2014-09-11 at 11.13.46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2" t="28389" r="11480" b="34160"/>
          <a:stretch/>
        </p:blipFill>
        <p:spPr>
          <a:xfrm>
            <a:off x="58671" y="3406724"/>
            <a:ext cx="9019600" cy="1702541"/>
          </a:xfrm>
          <a:prstGeom prst="rect">
            <a:avLst/>
          </a:prstGeom>
        </p:spPr>
      </p:pic>
      <p:pic>
        <p:nvPicPr>
          <p:cNvPr id="11" name="Picture 10" descr="Screen Shot 2014-09-11 at 11.15.43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6" t="30970" r="27168" b="33046"/>
          <a:stretch/>
        </p:blipFill>
        <p:spPr>
          <a:xfrm>
            <a:off x="1782129" y="3411890"/>
            <a:ext cx="5522976" cy="1687452"/>
          </a:xfrm>
          <a:prstGeom prst="rect">
            <a:avLst/>
          </a:prstGeom>
        </p:spPr>
      </p:pic>
      <p:sp>
        <p:nvSpPr>
          <p:cNvPr id="7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</a:t>
            </a:r>
            <a:r>
              <a:rPr lang="en-US" sz="3000" dirty="0">
                <a:solidFill>
                  <a:srgbClr val="FF0000"/>
                </a:solidFill>
              </a:rPr>
              <a:t>TRIGGER BUTTON TO </a:t>
            </a:r>
            <a:r>
              <a:rPr lang="en-US" sz="3000" dirty="0" smtClean="0">
                <a:solidFill>
                  <a:srgbClr val="FF0000"/>
                </a:solidFill>
              </a:rPr>
              <a:t>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5502"/>
            <a:ext cx="9130193" cy="3109639"/>
          </a:xfrm>
        </p:spPr>
        <p:txBody>
          <a:bodyPr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Also note that </a:t>
            </a:r>
            <a:r>
              <a:rPr lang="en-US" sz="2800" dirty="0">
                <a:ea typeface="Calibri"/>
                <a:cs typeface="Times New Roman"/>
              </a:rPr>
              <a:t>some of the trials may look like this, where there </a:t>
            </a:r>
            <a:r>
              <a:rPr lang="en-US" sz="2800" dirty="0" smtClean="0">
                <a:ea typeface="Calibri"/>
                <a:cs typeface="Times New Roman"/>
              </a:rPr>
              <a:t>is no reward money offered </a:t>
            </a:r>
            <a:r>
              <a:rPr lang="en-US" sz="2800" dirty="0">
                <a:ea typeface="Calibri"/>
                <a:cs typeface="Times New Roman"/>
              </a:rPr>
              <a:t>for either outcome</a:t>
            </a:r>
            <a:r>
              <a:rPr lang="en-US" sz="2800" dirty="0" smtClean="0">
                <a:ea typeface="Calibri"/>
                <a:cs typeface="Times New Roman"/>
              </a:rPr>
              <a:t>.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 </a:t>
            </a:r>
            <a:r>
              <a:rPr lang="en-US" sz="2800" dirty="0">
                <a:ea typeface="Calibri"/>
                <a:cs typeface="Times New Roman"/>
              </a:rPr>
              <a:t>In these instances, there is no reason </a:t>
            </a:r>
            <a:r>
              <a:rPr lang="en-US" sz="2800" dirty="0" smtClean="0">
                <a:ea typeface="Calibri"/>
                <a:cs typeface="Times New Roman"/>
              </a:rPr>
              <a:t>not to go </a:t>
            </a:r>
            <a:r>
              <a:rPr lang="en-US" sz="2800" dirty="0">
                <a:ea typeface="Calibri"/>
                <a:cs typeface="Times New Roman"/>
              </a:rPr>
              <a:t>towards the sun unless you are really wanting to see the negative picture.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71" y="4261853"/>
            <a:ext cx="9019600" cy="17025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 Shot 2014-09-11 at 12.12.4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0" t="31839" r="14128" b="29408"/>
          <a:stretch/>
        </p:blipFill>
        <p:spPr>
          <a:xfrm>
            <a:off x="194368" y="4280987"/>
            <a:ext cx="8759952" cy="1506845"/>
          </a:xfrm>
          <a:prstGeom prst="rect">
            <a:avLst/>
          </a:prstGeom>
        </p:spPr>
      </p:pic>
      <p:sp>
        <p:nvSpPr>
          <p:cNvPr id="9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TRIGGER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6" y="1470408"/>
            <a:ext cx="9130193" cy="4090132"/>
          </a:xfrm>
        </p:spPr>
        <p:txBody>
          <a:bodyPr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Remember, for each trial, we want you to be indicating how strongly you want each possible outcome, given the potential reward </a:t>
            </a:r>
            <a:r>
              <a:rPr lang="en-US" sz="2800" dirty="0" smtClean="0"/>
              <a:t>money as </a:t>
            </a:r>
            <a:r>
              <a:rPr lang="en-US" sz="2800" dirty="0"/>
              <a:t>well as the potential images and sounds you would have to see in order to get </a:t>
            </a:r>
            <a:r>
              <a:rPr lang="en-US" sz="2800" dirty="0" smtClean="0"/>
              <a:t>the money.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/>
              <a:t>Note that between each trial will be a cross “+”. The amount of time this “+” is on the screen will vary </a:t>
            </a:r>
            <a:r>
              <a:rPr lang="en-US" sz="2800" dirty="0"/>
              <a:t>throughout the task</a:t>
            </a:r>
            <a:r>
              <a:rPr lang="en-US" sz="2800" dirty="0" smtClean="0"/>
              <a:t>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TRIGGER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8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2" y="580730"/>
            <a:ext cx="9130193" cy="55303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Please let the administrator know now if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you have any questions on this task.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b="1" dirty="0"/>
              <a:t>Now we will try a few example trials,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b="1" dirty="0"/>
              <a:t>just so you can practice</a:t>
            </a:r>
            <a:r>
              <a:rPr lang="en-US" sz="2800" b="1" dirty="0" smtClean="0"/>
              <a:t>. 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b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b="1" dirty="0" smtClean="0"/>
              <a:t>You </a:t>
            </a:r>
            <a:r>
              <a:rPr lang="en-US" sz="2800" b="1" dirty="0"/>
              <a:t>will not win money based on this practice session, but you will be paid based on the amount you win inside the scanner.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/>
              <a:t> </a:t>
            </a:r>
            <a:endParaRPr lang="en-US" sz="2800" dirty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TRIGGER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76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8806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Press the trigger button when you are ready to begin.</a:t>
            </a:r>
            <a:endParaRPr lang="en-US" dirty="0"/>
          </a:p>
        </p:txBody>
      </p:sp>
      <p:sp>
        <p:nvSpPr>
          <p:cNvPr id="6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TRIGGER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8671" y="3406724"/>
            <a:ext cx="9019600" cy="17025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creen Shot 2014-09-11 at 11.13.46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2" t="28389" r="11480" b="34160"/>
          <a:stretch/>
        </p:blipFill>
        <p:spPr>
          <a:xfrm>
            <a:off x="58671" y="3406724"/>
            <a:ext cx="9019600" cy="1702541"/>
          </a:xfrm>
          <a:prstGeom prst="rect">
            <a:avLst/>
          </a:prstGeom>
        </p:spPr>
      </p:pic>
      <p:pic>
        <p:nvPicPr>
          <p:cNvPr id="20" name="Picture 19" descr="Screen Shot 2014-09-11 at 11.15.43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6" t="30970" r="27168" b="33046"/>
          <a:stretch/>
        </p:blipFill>
        <p:spPr>
          <a:xfrm>
            <a:off x="1782129" y="3411890"/>
            <a:ext cx="5522976" cy="16874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2" y="444803"/>
            <a:ext cx="9130193" cy="3795806"/>
          </a:xfrm>
        </p:spPr>
        <p:txBody>
          <a:bodyPr>
            <a:normAutofit lnSpcReduction="10000"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Calibri"/>
                <a:cs typeface="Times New Roman"/>
              </a:rPr>
              <a:t>The rectangle represents </a:t>
            </a:r>
            <a:r>
              <a:rPr lang="en-US" sz="2800" dirty="0" smtClean="0">
                <a:ea typeface="Calibri"/>
                <a:cs typeface="Times New Roman"/>
              </a:rPr>
              <a:t>the amount </a:t>
            </a:r>
            <a:r>
              <a:rPr lang="en-US" sz="2800" dirty="0">
                <a:ea typeface="Calibri"/>
                <a:cs typeface="Times New Roman"/>
              </a:rPr>
              <a:t>of </a:t>
            </a:r>
            <a:r>
              <a:rPr lang="en-US" sz="2800" dirty="0" smtClean="0">
                <a:ea typeface="Calibri"/>
                <a:cs typeface="Times New Roman"/>
              </a:rPr>
              <a:t>money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to </a:t>
            </a:r>
            <a:r>
              <a:rPr lang="en-US" sz="2800" dirty="0">
                <a:ea typeface="Calibri"/>
                <a:cs typeface="Times New Roman"/>
              </a:rPr>
              <a:t>be </a:t>
            </a:r>
            <a:r>
              <a:rPr lang="en-US" sz="2800" dirty="0" smtClean="0">
                <a:ea typeface="Calibri"/>
                <a:cs typeface="Times New Roman"/>
              </a:rPr>
              <a:t>rewarded </a:t>
            </a:r>
            <a:r>
              <a:rPr lang="en-US" sz="2800" dirty="0">
                <a:ea typeface="Calibri"/>
                <a:cs typeface="Times New Roman"/>
              </a:rPr>
              <a:t>for that outcome. </a:t>
            </a:r>
            <a:endParaRPr lang="en-US" sz="2800" dirty="0" smtClean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If </a:t>
            </a:r>
            <a:r>
              <a:rPr lang="en-US" sz="2800" dirty="0">
                <a:ea typeface="Calibri"/>
                <a:cs typeface="Times New Roman"/>
              </a:rPr>
              <a:t>there is no </a:t>
            </a:r>
            <a:r>
              <a:rPr lang="en-US" sz="2800" dirty="0">
                <a:solidFill>
                  <a:srgbClr val="FF0000"/>
                </a:solidFill>
                <a:ea typeface="Calibri"/>
                <a:cs typeface="Times New Roman"/>
              </a:rPr>
              <a:t>red</a:t>
            </a:r>
            <a:r>
              <a:rPr lang="en-US" sz="2800" dirty="0">
                <a:ea typeface="Calibri"/>
                <a:cs typeface="Times New Roman"/>
              </a:rPr>
              <a:t> in the rectangle, that equals 0 </a:t>
            </a:r>
            <a:r>
              <a:rPr lang="en-US" sz="2800" dirty="0" smtClean="0">
                <a:ea typeface="Calibri"/>
                <a:cs typeface="Times New Roman"/>
              </a:rPr>
              <a:t>cents</a:t>
            </a:r>
            <a:r>
              <a:rPr lang="en-US" sz="2800" dirty="0">
                <a:ea typeface="Calibri"/>
                <a:cs typeface="Times New Roman"/>
              </a:rPr>
              <a:t>. </a:t>
            </a:r>
            <a:endParaRPr lang="en-US" sz="2800" dirty="0" smtClean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The </a:t>
            </a:r>
            <a:r>
              <a:rPr lang="en-US" sz="2800" dirty="0">
                <a:ea typeface="Calibri"/>
                <a:cs typeface="Times New Roman"/>
              </a:rPr>
              <a:t>more </a:t>
            </a:r>
            <a:r>
              <a:rPr lang="en-US" sz="2800" dirty="0">
                <a:solidFill>
                  <a:srgbClr val="FF0000"/>
                </a:solidFill>
                <a:ea typeface="Calibri"/>
                <a:cs typeface="Times New Roman"/>
              </a:rPr>
              <a:t>red</a:t>
            </a:r>
            <a:r>
              <a:rPr lang="en-US" sz="2800" dirty="0">
                <a:ea typeface="Calibri"/>
                <a:cs typeface="Times New Roman"/>
              </a:rPr>
              <a:t>, the more </a:t>
            </a:r>
            <a:r>
              <a:rPr lang="en-US" sz="2800" dirty="0" smtClean="0">
                <a:ea typeface="Calibri"/>
                <a:cs typeface="Times New Roman"/>
              </a:rPr>
              <a:t>money is awarded </a:t>
            </a:r>
            <a:r>
              <a:rPr lang="en-US" sz="2800" dirty="0">
                <a:ea typeface="Calibri"/>
                <a:cs typeface="Times New Roman"/>
              </a:rPr>
              <a:t>for that outcome</a:t>
            </a:r>
            <a:r>
              <a:rPr lang="en-US" sz="2800" dirty="0" smtClean="0">
                <a:ea typeface="Calibri"/>
                <a:cs typeface="Times New Roman"/>
              </a:rPr>
              <a:t>.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  </a:t>
            </a: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444" y="5221708"/>
            <a:ext cx="2093515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If the outcome associated </a:t>
            </a:r>
          </a:p>
          <a:p>
            <a:pPr algn="ctr"/>
            <a:r>
              <a:rPr lang="en-US" sz="1400" dirty="0" smtClean="0"/>
              <a:t>with this side occurred, </a:t>
            </a:r>
          </a:p>
          <a:p>
            <a:pPr algn="ctr"/>
            <a:r>
              <a:rPr lang="en-US" sz="1400" dirty="0" smtClean="0"/>
              <a:t>you would get 0 cents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805289" y="5221708"/>
            <a:ext cx="2195160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If the outcome associated </a:t>
            </a:r>
          </a:p>
          <a:p>
            <a:pPr algn="ctr"/>
            <a:r>
              <a:rPr lang="en-US" sz="1400" dirty="0" smtClean="0"/>
              <a:t>with this side occurred, </a:t>
            </a:r>
          </a:p>
          <a:p>
            <a:pPr algn="ctr"/>
            <a:r>
              <a:rPr lang="en-US" sz="1400" dirty="0" smtClean="0"/>
              <a:t>you would get a few cents.</a:t>
            </a:r>
            <a:endParaRPr lang="en-US" sz="1400" dirty="0"/>
          </a:p>
        </p:txBody>
      </p:sp>
      <p:sp>
        <p:nvSpPr>
          <p:cNvPr id="16" name="Right Brace 15"/>
          <p:cNvSpPr/>
          <p:nvPr/>
        </p:nvSpPr>
        <p:spPr>
          <a:xfrm rot="5400000">
            <a:off x="694324" y="4268033"/>
            <a:ext cx="424574" cy="156033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5400000">
            <a:off x="8003568" y="4268034"/>
            <a:ext cx="424574" cy="156033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</a:t>
            </a:r>
            <a:r>
              <a:rPr lang="en-US" sz="3000" dirty="0">
                <a:solidFill>
                  <a:srgbClr val="FF0000"/>
                </a:solidFill>
              </a:rPr>
              <a:t>TRIGGER BUTTON TO </a:t>
            </a:r>
            <a:r>
              <a:rPr lang="en-US" sz="3000" dirty="0" smtClean="0">
                <a:solidFill>
                  <a:srgbClr val="FF0000"/>
                </a:solidFill>
              </a:rPr>
              <a:t>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2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8671" y="3406724"/>
            <a:ext cx="9019600" cy="17025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creen Shot 2014-09-11 at 11.13.46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2" t="28389" r="11480" b="34160"/>
          <a:stretch/>
        </p:blipFill>
        <p:spPr>
          <a:xfrm>
            <a:off x="58671" y="3406724"/>
            <a:ext cx="9019600" cy="1702541"/>
          </a:xfrm>
          <a:prstGeom prst="rect">
            <a:avLst/>
          </a:prstGeom>
        </p:spPr>
      </p:pic>
      <p:pic>
        <p:nvPicPr>
          <p:cNvPr id="20" name="Picture 19" descr="Screen Shot 2014-09-11 at 11.15.43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6" t="30970" r="27168" b="33046"/>
          <a:stretch/>
        </p:blipFill>
        <p:spPr>
          <a:xfrm>
            <a:off x="1782129" y="3411890"/>
            <a:ext cx="5522976" cy="16874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2" y="160592"/>
            <a:ext cx="9130193" cy="303664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>
                <a:ea typeface="Calibri"/>
                <a:cs typeface="Times New Roman"/>
              </a:rPr>
              <a:t>The sun and clouds represent the type of image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>
                <a:ea typeface="Calibri"/>
                <a:cs typeface="Times New Roman"/>
              </a:rPr>
              <a:t>you will be shown before you are awarded the money indicated by the corresponding red bar.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>
                <a:ea typeface="Calibri"/>
                <a:cs typeface="Times New Roman"/>
              </a:rPr>
              <a:t>If there is a sun, you would see a positive picture and sound. 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>
                <a:ea typeface="Calibri"/>
                <a:cs typeface="Times New Roman"/>
              </a:rPr>
              <a:t>If there is a cloud, you will be shown a negative picture and sound.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  </a:t>
            </a: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444" y="5221708"/>
            <a:ext cx="3218035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If the outcome associated with this side occurred, you would see a positive picture but would receive 0 cents.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28720" y="5221708"/>
            <a:ext cx="3571729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If the outcome associated </a:t>
            </a:r>
          </a:p>
          <a:p>
            <a:pPr algn="ctr"/>
            <a:r>
              <a:rPr lang="en-US" sz="1400" dirty="0" smtClean="0"/>
              <a:t>with this side occurred, you would see a negative picture but would get a few cents.</a:t>
            </a:r>
            <a:endParaRPr lang="en-US" sz="1400" dirty="0"/>
          </a:p>
        </p:txBody>
      </p:sp>
      <p:sp>
        <p:nvSpPr>
          <p:cNvPr id="16" name="Right Brace 15"/>
          <p:cNvSpPr/>
          <p:nvPr/>
        </p:nvSpPr>
        <p:spPr>
          <a:xfrm rot="5400000">
            <a:off x="694324" y="4268033"/>
            <a:ext cx="424574" cy="156033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5400000">
            <a:off x="8003568" y="4268034"/>
            <a:ext cx="424574" cy="156033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</a:t>
            </a:r>
            <a:r>
              <a:rPr lang="en-US" sz="3000" dirty="0">
                <a:solidFill>
                  <a:srgbClr val="FF0000"/>
                </a:solidFill>
              </a:rPr>
              <a:t>THE TRIGGER BUTTON TO </a:t>
            </a:r>
            <a:r>
              <a:rPr lang="en-US" sz="3000" dirty="0" smtClean="0">
                <a:solidFill>
                  <a:srgbClr val="FF0000"/>
                </a:solidFill>
              </a:rPr>
              <a:t>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2" y="160593"/>
            <a:ext cx="9130193" cy="3051244"/>
          </a:xfrm>
        </p:spPr>
        <p:txBody>
          <a:bodyPr>
            <a:normAutofit lnSpcReduction="10000"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Calibri"/>
                <a:cs typeface="Times New Roman"/>
              </a:rPr>
              <a:t>For each trial, you are to move the figure on the </a:t>
            </a:r>
            <a:r>
              <a:rPr lang="en-US" sz="2800" dirty="0" smtClean="0">
                <a:ea typeface="Calibri"/>
                <a:cs typeface="Times New Roman"/>
              </a:rPr>
              <a:t>screen</a:t>
            </a:r>
            <a:r>
              <a:rPr lang="en-US" sz="2800" dirty="0">
                <a:ea typeface="Calibri"/>
                <a:cs typeface="Times New Roman"/>
              </a:rPr>
              <a:t> </a:t>
            </a:r>
            <a:r>
              <a:rPr lang="en-US" sz="2800" dirty="0" smtClean="0">
                <a:ea typeface="Calibri"/>
                <a:cs typeface="Times New Roman"/>
              </a:rPr>
              <a:t>by moving the joystick.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Moving the joystick to the left moves </a:t>
            </a:r>
            <a:r>
              <a:rPr lang="en-US" sz="2800" dirty="0">
                <a:ea typeface="Calibri"/>
                <a:cs typeface="Times New Roman"/>
              </a:rPr>
              <a:t>the figure to the left, </a:t>
            </a:r>
            <a:endParaRPr lang="en-US" sz="2800" dirty="0" smtClean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Calibri"/>
                <a:cs typeface="Times New Roman"/>
              </a:rPr>
              <a:t>Moving the joystick to the </a:t>
            </a:r>
            <a:r>
              <a:rPr lang="en-US" sz="2800" dirty="0" smtClean="0">
                <a:ea typeface="Calibri"/>
                <a:cs typeface="Times New Roman"/>
              </a:rPr>
              <a:t>right </a:t>
            </a:r>
            <a:r>
              <a:rPr lang="en-US" sz="2800" dirty="0">
                <a:ea typeface="Calibri"/>
                <a:cs typeface="Times New Roman"/>
              </a:rPr>
              <a:t>moves the figure to the right, </a:t>
            </a:r>
            <a:endParaRPr lang="en-US" sz="2800" dirty="0" smtClean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and </a:t>
            </a:r>
            <a:r>
              <a:rPr lang="en-US" sz="2800" dirty="0">
                <a:ea typeface="Calibri"/>
                <a:cs typeface="Times New Roman"/>
              </a:rPr>
              <a:t>the </a:t>
            </a:r>
            <a:r>
              <a:rPr lang="en-US" sz="2800" dirty="0" smtClean="0">
                <a:ea typeface="Calibri"/>
                <a:cs typeface="Times New Roman"/>
              </a:rPr>
              <a:t>trigger button locks </a:t>
            </a:r>
            <a:r>
              <a:rPr lang="en-US" sz="2800" dirty="0">
                <a:ea typeface="Calibri"/>
                <a:cs typeface="Times New Roman"/>
              </a:rPr>
              <a:t>in your answer. 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  </a:t>
            </a: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71" y="3406724"/>
            <a:ext cx="9019600" cy="17025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8671" y="3406724"/>
            <a:ext cx="9019600" cy="1702541"/>
            <a:chOff x="58671" y="3406724"/>
            <a:chExt cx="9019600" cy="1702541"/>
          </a:xfrm>
        </p:grpSpPr>
        <p:pic>
          <p:nvPicPr>
            <p:cNvPr id="10" name="Picture 9" descr="Screen Shot 2014-09-11 at 11.13.46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2" t="28389" r="11480" b="34160"/>
            <a:stretch/>
          </p:blipFill>
          <p:spPr>
            <a:xfrm>
              <a:off x="58671" y="3406724"/>
              <a:ext cx="9019600" cy="1702541"/>
            </a:xfrm>
            <a:prstGeom prst="rect">
              <a:avLst/>
            </a:prstGeom>
          </p:spPr>
        </p:pic>
        <p:pic>
          <p:nvPicPr>
            <p:cNvPr id="11" name="Picture 10" descr="Screen Shot 2014-09-11 at 11.15.43 A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36" t="30970" r="27168" b="33046"/>
            <a:stretch/>
          </p:blipFill>
          <p:spPr>
            <a:xfrm>
              <a:off x="1782129" y="3411890"/>
              <a:ext cx="5522976" cy="1687452"/>
            </a:xfrm>
            <a:prstGeom prst="rect">
              <a:avLst/>
            </a:prstGeom>
          </p:spPr>
        </p:pic>
      </p:grpSp>
      <p:sp>
        <p:nvSpPr>
          <p:cNvPr id="12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</a:t>
            </a:r>
            <a:r>
              <a:rPr lang="en-US" sz="3000" dirty="0">
                <a:solidFill>
                  <a:srgbClr val="FF0000"/>
                </a:solidFill>
              </a:rPr>
              <a:t>TRIGGER BUTTON TO </a:t>
            </a:r>
            <a:r>
              <a:rPr lang="en-US" sz="3000" dirty="0" smtClean="0">
                <a:solidFill>
                  <a:srgbClr val="FF0000"/>
                </a:solidFill>
              </a:rPr>
              <a:t>CONTINUE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17" name="Picture 16" descr="Screen Shot 2014-09-11 at 11.15.43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89" t="30969" r="49700" b="41169"/>
          <a:stretch/>
        </p:blipFill>
        <p:spPr>
          <a:xfrm>
            <a:off x="4187371" y="3430940"/>
            <a:ext cx="682172" cy="130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671" y="3406724"/>
            <a:ext cx="9019600" cy="17025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2" y="160593"/>
            <a:ext cx="9130193" cy="3051244"/>
          </a:xfrm>
        </p:spPr>
        <p:txBody>
          <a:bodyPr>
            <a:normAutofit lnSpcReduction="10000"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Calibri"/>
                <a:cs typeface="Times New Roman"/>
              </a:rPr>
              <a:t>You will move the figure to indicate how much </a:t>
            </a:r>
            <a:endParaRPr lang="en-US" sz="2800" dirty="0" smtClean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you </a:t>
            </a:r>
            <a:r>
              <a:rPr lang="en-US" sz="2800" dirty="0">
                <a:ea typeface="Calibri"/>
                <a:cs typeface="Times New Roman"/>
              </a:rPr>
              <a:t>want each of the two possible outcomes.  </a:t>
            </a:r>
            <a:endParaRPr lang="en-US" sz="2800" dirty="0" smtClean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For </a:t>
            </a:r>
            <a:r>
              <a:rPr lang="en-US" sz="2800" dirty="0">
                <a:ea typeface="Calibri"/>
                <a:cs typeface="Times New Roman"/>
              </a:rPr>
              <a:t>example, if you think you might want the outcome </a:t>
            </a:r>
            <a:endParaRPr lang="en-US" sz="2800" dirty="0" smtClean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on </a:t>
            </a:r>
            <a:r>
              <a:rPr lang="en-US" sz="2800" dirty="0">
                <a:ea typeface="Calibri"/>
                <a:cs typeface="Times New Roman"/>
              </a:rPr>
              <a:t>the right just a little more than the outcome on the left, than you may move </a:t>
            </a:r>
            <a:r>
              <a:rPr lang="en-US" sz="2800" dirty="0" smtClean="0">
                <a:ea typeface="Calibri"/>
                <a:cs typeface="Times New Roman"/>
              </a:rPr>
              <a:t>the figure slightly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to </a:t>
            </a:r>
            <a:r>
              <a:rPr lang="en-US" sz="2800" dirty="0">
                <a:ea typeface="Calibri"/>
                <a:cs typeface="Times New Roman"/>
              </a:rPr>
              <a:t>the right of the center </a:t>
            </a:r>
            <a:r>
              <a:rPr lang="en-US" sz="2800" dirty="0" smtClean="0">
                <a:ea typeface="Calibri"/>
                <a:cs typeface="Times New Roman"/>
              </a:rPr>
              <a:t>mark like shown below.</a:t>
            </a: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671" y="3402525"/>
            <a:ext cx="9019600" cy="1706740"/>
            <a:chOff x="58671" y="4408752"/>
            <a:chExt cx="9019600" cy="1706740"/>
          </a:xfrm>
        </p:grpSpPr>
        <p:pic>
          <p:nvPicPr>
            <p:cNvPr id="13" name="Picture 12" descr="Screen Shot 2014-09-11 at 11.13.46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2" t="28389" r="11480" b="34160"/>
            <a:stretch/>
          </p:blipFill>
          <p:spPr>
            <a:xfrm>
              <a:off x="58671" y="4412951"/>
              <a:ext cx="9019600" cy="1702541"/>
            </a:xfrm>
            <a:prstGeom prst="rect">
              <a:avLst/>
            </a:prstGeom>
          </p:spPr>
        </p:pic>
        <p:pic>
          <p:nvPicPr>
            <p:cNvPr id="14" name="Picture 13" descr="Screen Shot 2014-09-11 at 11.15.23 A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42" t="29633" r="28412" b="34612"/>
            <a:stretch/>
          </p:blipFill>
          <p:spPr>
            <a:xfrm>
              <a:off x="1880436" y="4408752"/>
              <a:ext cx="5372257" cy="1702541"/>
            </a:xfrm>
            <a:prstGeom prst="rect">
              <a:avLst/>
            </a:prstGeom>
          </p:spPr>
        </p:pic>
      </p:grpSp>
      <p:sp>
        <p:nvSpPr>
          <p:cNvPr id="11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</a:t>
            </a:r>
            <a:r>
              <a:rPr lang="en-US" sz="3000" dirty="0">
                <a:solidFill>
                  <a:srgbClr val="FF0000"/>
                </a:solidFill>
              </a:rPr>
              <a:t>TRIGGER BUTTON TO </a:t>
            </a:r>
            <a:r>
              <a:rPr lang="en-US" sz="3000" dirty="0" smtClean="0">
                <a:solidFill>
                  <a:srgbClr val="FF0000"/>
                </a:solidFill>
              </a:rPr>
              <a:t>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8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2" y="1013209"/>
            <a:ext cx="9130193" cy="3051244"/>
          </a:xfrm>
        </p:spPr>
        <p:txBody>
          <a:bodyPr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Calibri"/>
                <a:cs typeface="Times New Roman"/>
              </a:rPr>
              <a:t>If you absolutely want the left outcome much more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Calibri"/>
                <a:cs typeface="Times New Roman"/>
              </a:rPr>
              <a:t>than the right outcome, you may move the figure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Calibri"/>
                <a:cs typeface="Times New Roman"/>
              </a:rPr>
              <a:t>all the way to the </a:t>
            </a:r>
            <a:r>
              <a:rPr lang="en-US" sz="2800" dirty="0" smtClean="0">
                <a:ea typeface="Calibri"/>
                <a:cs typeface="Times New Roman"/>
              </a:rPr>
              <a:t>left like shown below. </a:t>
            </a: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71" y="3406724"/>
            <a:ext cx="9019600" cy="17025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Shot 2014-09-11 at 11.13.46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2" t="28389" r="11480" b="34160"/>
          <a:stretch/>
        </p:blipFill>
        <p:spPr>
          <a:xfrm>
            <a:off x="58671" y="3406724"/>
            <a:ext cx="9019600" cy="1702541"/>
          </a:xfrm>
          <a:prstGeom prst="rect">
            <a:avLst/>
          </a:prstGeom>
        </p:spPr>
      </p:pic>
      <p:pic>
        <p:nvPicPr>
          <p:cNvPr id="2" name="Picture 1" descr="Screen Shot 2014-09-11 at 11.16.02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7" t="27082" r="19457" b="38028"/>
          <a:stretch/>
        </p:blipFill>
        <p:spPr>
          <a:xfrm>
            <a:off x="932631" y="3422832"/>
            <a:ext cx="7242771" cy="1592720"/>
          </a:xfrm>
          <a:prstGeom prst="rect">
            <a:avLst/>
          </a:prstGeom>
        </p:spPr>
      </p:pic>
      <p:sp>
        <p:nvSpPr>
          <p:cNvPr id="12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TRIGGER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2" y="864928"/>
            <a:ext cx="9130193" cy="3051244"/>
          </a:xfrm>
        </p:spPr>
        <p:txBody>
          <a:bodyPr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If you are completely unsure which one you want to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happen more, you may place the figure in the very middle, like shown below.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 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1" y="3406724"/>
            <a:ext cx="9019600" cy="17025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 Shot 2014-09-11 at 11.13.46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2" t="28389" r="11480" b="34160"/>
          <a:stretch/>
        </p:blipFill>
        <p:spPr>
          <a:xfrm>
            <a:off x="58671" y="3406724"/>
            <a:ext cx="9019600" cy="1702541"/>
          </a:xfrm>
          <a:prstGeom prst="rect">
            <a:avLst/>
          </a:prstGeom>
        </p:spPr>
      </p:pic>
      <p:pic>
        <p:nvPicPr>
          <p:cNvPr id="13" name="Picture 12" descr="Screen Shot 2014-09-11 at 11.15.53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7" t="29904" r="18729" b="36272"/>
          <a:stretch/>
        </p:blipFill>
        <p:spPr>
          <a:xfrm>
            <a:off x="932631" y="3406724"/>
            <a:ext cx="7242771" cy="15897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671" y="3406724"/>
            <a:ext cx="9019600" cy="17025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creen Shot 2014-09-11 at 11.13.46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2" t="28389" r="11480" b="34160"/>
          <a:stretch/>
        </p:blipFill>
        <p:spPr>
          <a:xfrm>
            <a:off x="58671" y="3406724"/>
            <a:ext cx="9019600" cy="1702541"/>
          </a:xfrm>
          <a:prstGeom prst="rect">
            <a:avLst/>
          </a:prstGeom>
        </p:spPr>
      </p:pic>
      <p:pic>
        <p:nvPicPr>
          <p:cNvPr id="15" name="Picture 14" descr="Screen Shot 2014-09-11 at 11.15.48 A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8" t="29030" r="17429" b="37510"/>
          <a:stretch/>
        </p:blipFill>
        <p:spPr>
          <a:xfrm>
            <a:off x="920944" y="3429000"/>
            <a:ext cx="7264381" cy="158973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8671" y="3406724"/>
            <a:ext cx="9019600" cy="17025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Screen Shot 2014-09-11 at 11.13.46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2" t="28389" r="11480" b="34160"/>
          <a:stretch/>
        </p:blipFill>
        <p:spPr>
          <a:xfrm>
            <a:off x="58671" y="3406724"/>
            <a:ext cx="9019600" cy="1702541"/>
          </a:xfrm>
          <a:prstGeom prst="rect">
            <a:avLst/>
          </a:prstGeom>
        </p:spPr>
      </p:pic>
      <p:pic>
        <p:nvPicPr>
          <p:cNvPr id="18" name="Picture 17" descr="Screen Shot 2014-09-11 at 11.15.43 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6" t="30970" r="27168" b="33046"/>
          <a:stretch/>
        </p:blipFill>
        <p:spPr>
          <a:xfrm>
            <a:off x="1782129" y="3411890"/>
            <a:ext cx="5522976" cy="1687452"/>
          </a:xfrm>
          <a:prstGeom prst="rect">
            <a:avLst/>
          </a:prstGeom>
        </p:spPr>
      </p:pic>
      <p:sp>
        <p:nvSpPr>
          <p:cNvPr id="19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TRIGGER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2" y="160593"/>
            <a:ext cx="9130193" cy="3051244"/>
          </a:xfrm>
        </p:spPr>
        <p:txBody>
          <a:bodyPr>
            <a:normAutofit fontScale="92500" lnSpcReduction="10000"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Calibri"/>
                <a:cs typeface="Times New Roman"/>
              </a:rPr>
              <a:t>The closer you are to one side, the more likely that outcome will be to happen; and likewise, the further away you are from one side, the less likely that outcome will be to happen. </a:t>
            </a:r>
            <a:endParaRPr lang="en-US" sz="2800" dirty="0" smtClean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So</a:t>
            </a:r>
            <a:r>
              <a:rPr lang="en-US" sz="2800" dirty="0">
                <a:ea typeface="Calibri"/>
                <a:cs typeface="Times New Roman"/>
              </a:rPr>
              <a:t>, for example, if you </a:t>
            </a:r>
            <a:r>
              <a:rPr lang="en-US" sz="2800" dirty="0" smtClean="0">
                <a:ea typeface="Calibri"/>
                <a:cs typeface="Times New Roman"/>
              </a:rPr>
              <a:t>moved all </a:t>
            </a:r>
            <a:r>
              <a:rPr lang="en-US" sz="2800" dirty="0">
                <a:ea typeface="Calibri"/>
                <a:cs typeface="Times New Roman"/>
              </a:rPr>
              <a:t>the way to one </a:t>
            </a:r>
            <a:r>
              <a:rPr lang="en-US" sz="2800" dirty="0" smtClean="0">
                <a:ea typeface="Calibri"/>
                <a:cs typeface="Times New Roman"/>
              </a:rPr>
              <a:t>side (like shown), </a:t>
            </a:r>
            <a:r>
              <a:rPr lang="en-US" sz="2800" dirty="0">
                <a:ea typeface="Calibri"/>
                <a:cs typeface="Times New Roman"/>
              </a:rPr>
              <a:t>you </a:t>
            </a:r>
            <a:r>
              <a:rPr lang="en-US" sz="2800" dirty="0" smtClean="0">
                <a:ea typeface="Calibri"/>
                <a:cs typeface="Times New Roman"/>
              </a:rPr>
              <a:t>would have </a:t>
            </a:r>
            <a:r>
              <a:rPr lang="en-US" sz="2800" dirty="0">
                <a:ea typeface="Calibri"/>
                <a:cs typeface="Times New Roman"/>
              </a:rPr>
              <a:t>a 90% chance of </a:t>
            </a:r>
            <a:r>
              <a:rPr lang="en-US" sz="2800" dirty="0" smtClean="0">
                <a:ea typeface="Calibri"/>
                <a:cs typeface="Times New Roman"/>
              </a:rPr>
              <a:t>the nearest outcome occurring; </a:t>
            </a:r>
            <a:r>
              <a:rPr lang="en-US" sz="2800" dirty="0">
                <a:ea typeface="Calibri"/>
                <a:cs typeface="Times New Roman"/>
              </a:rPr>
              <a:t>but </a:t>
            </a:r>
            <a:r>
              <a:rPr lang="en-US" sz="2800" dirty="0" smtClean="0">
                <a:ea typeface="Calibri"/>
                <a:cs typeface="Times New Roman"/>
              </a:rPr>
              <a:t>still </a:t>
            </a:r>
            <a:r>
              <a:rPr lang="en-US" sz="2800" dirty="0">
                <a:ea typeface="Calibri"/>
                <a:cs typeface="Times New Roman"/>
              </a:rPr>
              <a:t>a 10% chance </a:t>
            </a:r>
            <a:r>
              <a:rPr lang="en-US" sz="2800" dirty="0" smtClean="0">
                <a:ea typeface="Calibri"/>
                <a:cs typeface="Times New Roman"/>
              </a:rPr>
              <a:t>of the </a:t>
            </a:r>
            <a:r>
              <a:rPr lang="en-US" sz="2800" dirty="0">
                <a:ea typeface="Calibri"/>
                <a:cs typeface="Times New Roman"/>
              </a:rPr>
              <a:t>other </a:t>
            </a:r>
            <a:r>
              <a:rPr lang="en-US" sz="2800" dirty="0" smtClean="0">
                <a:ea typeface="Calibri"/>
                <a:cs typeface="Times New Roman"/>
              </a:rPr>
              <a:t>outcome occurring. </a:t>
            </a: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a typeface="Calibri"/>
                <a:cs typeface="Times New Roman"/>
              </a:rPr>
              <a:t> 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71" y="3406724"/>
            <a:ext cx="9019600" cy="17025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Shot 2014-09-11 at 11.13.46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2" t="28389" r="11480" b="34160"/>
          <a:stretch/>
        </p:blipFill>
        <p:spPr>
          <a:xfrm>
            <a:off x="58671" y="3406724"/>
            <a:ext cx="9019600" cy="1702541"/>
          </a:xfrm>
          <a:prstGeom prst="rect">
            <a:avLst/>
          </a:prstGeom>
        </p:spPr>
      </p:pic>
      <p:pic>
        <p:nvPicPr>
          <p:cNvPr id="10" name="Picture 9" descr="Screen Shot 2014-09-11 at 11.16.02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7" t="27082" r="19457" b="38028"/>
          <a:stretch/>
        </p:blipFill>
        <p:spPr>
          <a:xfrm>
            <a:off x="932631" y="3422832"/>
            <a:ext cx="7242771" cy="15927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6445" y="5221708"/>
            <a:ext cx="180269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90% chance that this outcome would occur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086418" y="5221708"/>
            <a:ext cx="191403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10% chance that this outcome would occur</a:t>
            </a:r>
            <a:endParaRPr lang="en-US" sz="1400" dirty="0"/>
          </a:p>
        </p:txBody>
      </p:sp>
      <p:sp>
        <p:nvSpPr>
          <p:cNvPr id="13" name="Right Brace 12"/>
          <p:cNvSpPr/>
          <p:nvPr/>
        </p:nvSpPr>
        <p:spPr>
          <a:xfrm rot="5400000">
            <a:off x="694324" y="4268033"/>
            <a:ext cx="424574" cy="156033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8003568" y="4268034"/>
            <a:ext cx="424574" cy="156033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LEFT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</a:t>
            </a:r>
            <a:r>
              <a:rPr lang="en-US" sz="3000" dirty="0">
                <a:solidFill>
                  <a:srgbClr val="FF0000"/>
                </a:solidFill>
              </a:rPr>
              <a:t>TRIGGER BUTTON TO </a:t>
            </a:r>
            <a:r>
              <a:rPr lang="en-US" sz="3000" dirty="0" smtClean="0">
                <a:solidFill>
                  <a:srgbClr val="FF0000"/>
                </a:solidFill>
              </a:rPr>
              <a:t>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3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37894</TotalTime>
  <Words>1462</Words>
  <Application>Microsoft Office PowerPoint</Application>
  <PresentationFormat>On-screen Show (4:3)</PresentationFormat>
  <Paragraphs>221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Black</vt:lpstr>
      <vt:lpstr>Task 1 out of 3 Runway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Press the trigger button when you are ready to begin.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Darcy Waller</cp:lastModifiedBy>
  <cp:revision>405</cp:revision>
  <dcterms:created xsi:type="dcterms:W3CDTF">2014-09-09T19:40:19Z</dcterms:created>
  <dcterms:modified xsi:type="dcterms:W3CDTF">2015-06-03T20:27:37Z</dcterms:modified>
</cp:coreProperties>
</file>