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557" r:id="rId2"/>
    <p:sldId id="558" r:id="rId3"/>
    <p:sldId id="560" r:id="rId4"/>
    <p:sldId id="5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92" autoAdjust="0"/>
  </p:normalViewPr>
  <p:slideViewPr>
    <p:cSldViewPr snapToGrid="0" snapToObjects="1">
      <p:cViewPr varScale="1">
        <p:scale>
          <a:sx n="141" d="100"/>
          <a:sy n="141" d="100"/>
        </p:scale>
        <p:origin x="120"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3/22/2021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3568613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250651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3/22/2021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3/22/2021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3/22/2021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3/22/2021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a:bodyPr>
          <a:lstStyle/>
          <a:p>
            <a:r>
              <a:rPr lang="en-US" sz="6000" dirty="0"/>
              <a:t>Ice Bath</a:t>
            </a:r>
          </a:p>
        </p:txBody>
      </p:sp>
      <p:sp>
        <p:nvSpPr>
          <p:cNvPr id="1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3" name="Right Arrow 12"/>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KEY TO CONTINUE</a:t>
            </a:r>
          </a:p>
        </p:txBody>
      </p:sp>
    </p:spTree>
    <p:extLst>
      <p:ext uri="{BB962C8B-B14F-4D97-AF65-F5344CB8AC3E}">
        <p14:creationId xmlns:p14="http://schemas.microsoft.com/office/powerpoint/2010/main" val="418616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07" y="0"/>
            <a:ext cx="9130194" cy="6858000"/>
          </a:xfrm>
        </p:spPr>
        <p:txBody>
          <a:bodyPr>
            <a:normAutofit/>
          </a:bodyPr>
          <a:lstStyle/>
          <a:p>
            <a:pPr marL="0" marR="0" indent="0" algn="ctr">
              <a:spcBef>
                <a:spcPts val="0"/>
              </a:spcBef>
              <a:spcAft>
                <a:spcPts val="0"/>
              </a:spcAft>
              <a:buNone/>
            </a:pPr>
            <a:r>
              <a:rPr lang="en-US" sz="2200" dirty="0"/>
              <a:t>For this test, you will place your dominant hand in a pool of cold water and hold it there as long as you can tolerate.</a:t>
            </a:r>
          </a:p>
          <a:p>
            <a:pPr marL="0" marR="0" indent="0" algn="ctr">
              <a:spcBef>
                <a:spcPts val="0"/>
              </a:spcBef>
              <a:spcAft>
                <a:spcPts val="0"/>
              </a:spcAft>
              <a:buNone/>
            </a:pPr>
            <a:endParaRPr lang="en-US" sz="2200" dirty="0"/>
          </a:p>
          <a:p>
            <a:pPr marL="0" marR="0" indent="0" algn="ctr">
              <a:spcBef>
                <a:spcPts val="0"/>
              </a:spcBef>
              <a:spcAft>
                <a:spcPts val="0"/>
              </a:spcAft>
              <a:buNone/>
            </a:pPr>
            <a:r>
              <a:rPr lang="en-US" sz="2200" dirty="0"/>
              <a:t>It’s really important that you keep your hand in the water </a:t>
            </a:r>
          </a:p>
          <a:p>
            <a:pPr marL="0" marR="0" indent="0" algn="ctr">
              <a:spcBef>
                <a:spcPts val="0"/>
              </a:spcBef>
              <a:spcAft>
                <a:spcPts val="0"/>
              </a:spcAft>
              <a:buNone/>
            </a:pPr>
            <a:r>
              <a:rPr lang="en-US" sz="2200" dirty="0"/>
              <a:t>for as long as you can.</a:t>
            </a:r>
          </a:p>
          <a:p>
            <a:pPr marL="0" marR="0" indent="0" algn="ctr">
              <a:spcBef>
                <a:spcPts val="0"/>
              </a:spcBef>
              <a:spcAft>
                <a:spcPts val="0"/>
              </a:spcAft>
              <a:buNone/>
            </a:pPr>
            <a:endParaRPr lang="en-US" sz="2200" dirty="0"/>
          </a:p>
          <a:p>
            <a:pPr marL="0" marR="0" indent="0" algn="ctr">
              <a:spcBef>
                <a:spcPts val="0"/>
              </a:spcBef>
              <a:spcAft>
                <a:spcPts val="0"/>
              </a:spcAft>
              <a:buNone/>
            </a:pPr>
            <a:r>
              <a:rPr lang="en-US" sz="2200" dirty="0"/>
              <a:t>While your hand is in the water, you will use the device shown to rate the intensity of the pain you are experiencing.</a:t>
            </a:r>
          </a:p>
          <a:p>
            <a:pPr marL="0" marR="0" indent="0" algn="ctr">
              <a:spcBef>
                <a:spcPts val="0"/>
              </a:spcBef>
              <a:spcAft>
                <a:spcPts val="0"/>
              </a:spcAft>
              <a:buNone/>
            </a:pPr>
            <a:r>
              <a:rPr lang="en-US" sz="2200" dirty="0"/>
              <a:t>Your rating will be shown by the lights on the device and also on the screen.</a:t>
            </a:r>
            <a:endParaRPr lang="en-US" sz="2200" dirty="0">
              <a:solidFill>
                <a:srgbClr val="FFFF00"/>
              </a:solidFill>
            </a:endParaRPr>
          </a:p>
          <a:p>
            <a:pPr marL="0" marR="0" indent="0" algn="ctr">
              <a:spcBef>
                <a:spcPts val="0"/>
              </a:spcBef>
              <a:spcAft>
                <a:spcPts val="0"/>
              </a:spcAft>
              <a:buNone/>
            </a:pPr>
            <a:r>
              <a:rPr lang="en-US" sz="2200" dirty="0">
                <a:solidFill>
                  <a:srgbClr val="FFFF00"/>
                </a:solidFill>
              </a:rPr>
              <a:t>[press RIGHT to practice rating]</a:t>
            </a:r>
            <a:endParaRPr lang="en-US" sz="2200" dirty="0"/>
          </a:p>
        </p:txBody>
      </p:sp>
      <p:sp>
        <p:nvSpPr>
          <p:cNvPr id="6"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Picture 2" descr="C:\Users\rkuplicki\AppData\Local\Microsoft\Windows\Temporary Internet Files\Content.IE5\VKFDN1AN\WP_20141216_002.jpg"/>
          <p:cNvPicPr>
            <a:picLocks noChangeAspect="1" noChangeArrowheads="1"/>
          </p:cNvPicPr>
          <p:nvPr/>
        </p:nvPicPr>
        <p:blipFill rotWithShape="1">
          <a:blip r:embed="rId3">
            <a:extLst>
              <a:ext uri="{28A0092B-C50C-407E-A947-70E740481C1C}">
                <a14:useLocalDpi xmlns:a14="http://schemas.microsoft.com/office/drawing/2010/main" val="0"/>
              </a:ext>
            </a:extLst>
          </a:blip>
          <a:srcRect l="15676" t="12162" r="27432"/>
          <a:stretch/>
        </p:blipFill>
        <p:spPr bwMode="auto">
          <a:xfrm>
            <a:off x="1112108" y="3656256"/>
            <a:ext cx="3578630" cy="31079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rkuplicki\AppData\Local\Microsoft\Windows\Temporary Internet Files\Content.IE5\PTGX6ONF\WP_20141216_003.jpg"/>
          <p:cNvPicPr>
            <a:picLocks noChangeAspect="1" noChangeArrowheads="1"/>
          </p:cNvPicPr>
          <p:nvPr/>
        </p:nvPicPr>
        <p:blipFill rotWithShape="1">
          <a:blip r:embed="rId4">
            <a:extLst>
              <a:ext uri="{28A0092B-C50C-407E-A947-70E740481C1C}">
                <a14:useLocalDpi xmlns:a14="http://schemas.microsoft.com/office/drawing/2010/main" val="0"/>
              </a:ext>
            </a:extLst>
          </a:blip>
          <a:srcRect l="15405" t="14775" b="30090"/>
          <a:stretch/>
        </p:blipFill>
        <p:spPr bwMode="auto">
          <a:xfrm rot="10800000">
            <a:off x="5152765" y="3656257"/>
            <a:ext cx="2706131" cy="313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79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07" y="1314028"/>
            <a:ext cx="9130194" cy="6858000"/>
          </a:xfrm>
        </p:spPr>
        <p:txBody>
          <a:bodyPr>
            <a:normAutofit/>
          </a:bodyPr>
          <a:lstStyle/>
          <a:p>
            <a:pPr marL="0" marR="0" indent="0" algn="ctr">
              <a:spcBef>
                <a:spcPts val="0"/>
              </a:spcBef>
              <a:spcAft>
                <a:spcPts val="0"/>
              </a:spcAft>
              <a:buNone/>
            </a:pPr>
            <a:r>
              <a:rPr lang="en-US" sz="2200" dirty="0"/>
              <a:t>For this test, you will place your dominant hand in a pool of cold water and hold it there as long as you can tolerate.</a:t>
            </a:r>
          </a:p>
          <a:p>
            <a:pPr marL="0" marR="0" indent="0" algn="ctr">
              <a:spcBef>
                <a:spcPts val="0"/>
              </a:spcBef>
              <a:spcAft>
                <a:spcPts val="0"/>
              </a:spcAft>
              <a:buNone/>
            </a:pPr>
            <a:endParaRPr lang="en-US" sz="2200" dirty="0"/>
          </a:p>
          <a:p>
            <a:pPr marL="0" marR="0" indent="0" algn="ctr">
              <a:spcBef>
                <a:spcPts val="0"/>
              </a:spcBef>
              <a:spcAft>
                <a:spcPts val="0"/>
              </a:spcAft>
              <a:buNone/>
            </a:pPr>
            <a:r>
              <a:rPr lang="en-US" sz="2200" dirty="0"/>
              <a:t>It’s really important that you keep your hand in the water </a:t>
            </a:r>
          </a:p>
          <a:p>
            <a:pPr marL="0" marR="0" indent="0" algn="ctr">
              <a:spcBef>
                <a:spcPts val="0"/>
              </a:spcBef>
              <a:spcAft>
                <a:spcPts val="0"/>
              </a:spcAft>
              <a:buNone/>
            </a:pPr>
            <a:r>
              <a:rPr lang="en-US" sz="2200" dirty="0"/>
              <a:t>for as long as you can.</a:t>
            </a:r>
          </a:p>
          <a:p>
            <a:pPr marL="0" marR="0" indent="0" algn="ctr">
              <a:spcBef>
                <a:spcPts val="0"/>
              </a:spcBef>
              <a:spcAft>
                <a:spcPts val="0"/>
              </a:spcAft>
              <a:buNone/>
            </a:pPr>
            <a:endParaRPr lang="en-US" sz="2200" dirty="0"/>
          </a:p>
          <a:p>
            <a:pPr marL="0" marR="0" indent="0" algn="ctr">
              <a:spcBef>
                <a:spcPts val="0"/>
              </a:spcBef>
              <a:spcAft>
                <a:spcPts val="0"/>
              </a:spcAft>
              <a:buNone/>
            </a:pPr>
            <a:r>
              <a:rPr lang="en-US" sz="2200" dirty="0"/>
              <a:t>While your hand is in the water, you will use the up and down arrows to rate the intensity of the pain you are experiencing.</a:t>
            </a:r>
          </a:p>
          <a:p>
            <a:pPr marL="0" marR="0" indent="0" algn="ctr">
              <a:spcBef>
                <a:spcPts val="0"/>
              </a:spcBef>
              <a:spcAft>
                <a:spcPts val="0"/>
              </a:spcAft>
              <a:buNone/>
            </a:pPr>
            <a:r>
              <a:rPr lang="en-US" sz="2200" dirty="0"/>
              <a:t>Your rating will be shown on the screen.</a:t>
            </a:r>
            <a:endParaRPr lang="en-US" sz="2200" dirty="0">
              <a:solidFill>
                <a:srgbClr val="FFFF00"/>
              </a:solidFill>
            </a:endParaRPr>
          </a:p>
          <a:p>
            <a:pPr marL="0" marR="0" indent="0" algn="ctr">
              <a:spcBef>
                <a:spcPts val="0"/>
              </a:spcBef>
              <a:spcAft>
                <a:spcPts val="0"/>
              </a:spcAft>
              <a:buNone/>
            </a:pPr>
            <a:r>
              <a:rPr lang="en-US" sz="2200" dirty="0">
                <a:solidFill>
                  <a:srgbClr val="FFFF00"/>
                </a:solidFill>
              </a:rPr>
              <a:t>[press RIGHT to practice rating]</a:t>
            </a:r>
            <a:endParaRPr lang="en-US" sz="2200" dirty="0"/>
          </a:p>
        </p:txBody>
      </p:sp>
      <p:sp>
        <p:nvSpPr>
          <p:cNvPr id="6"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646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07" y="0"/>
            <a:ext cx="9130194" cy="6858000"/>
          </a:xfrm>
        </p:spPr>
        <p:txBody>
          <a:bodyPr>
            <a:normAutofit/>
          </a:bodyPr>
          <a:lstStyle/>
          <a:p>
            <a:pPr marL="0" marR="0" indent="0" algn="ctr">
              <a:spcBef>
                <a:spcPts val="0"/>
              </a:spcBef>
              <a:spcAft>
                <a:spcPts val="0"/>
              </a:spcAft>
              <a:buNone/>
            </a:pPr>
            <a:r>
              <a:rPr lang="en-US" sz="2400" dirty="0"/>
              <a:t>The trial will begin with a three second countdown.  Please place your hand in the water up to the wrist as shown when the voice says go and don’t forget to rate the pain intensity with your other hand.</a:t>
            </a:r>
          </a:p>
          <a:p>
            <a:pPr marL="0" marR="0" indent="0" algn="ctr">
              <a:spcBef>
                <a:spcPts val="0"/>
              </a:spcBef>
              <a:spcAft>
                <a:spcPts val="0"/>
              </a:spcAft>
              <a:buNone/>
            </a:pPr>
            <a:r>
              <a:rPr lang="en-US" sz="2400" dirty="0">
                <a:solidFill>
                  <a:srgbClr val="FFFF00"/>
                </a:solidFill>
              </a:rPr>
              <a:t>Try to face the screen and look at your rating during the task.</a:t>
            </a:r>
          </a:p>
          <a:p>
            <a:pPr marL="0" indent="0" algn="ctr">
              <a:spcBef>
                <a:spcPts val="0"/>
              </a:spcBef>
              <a:buNone/>
            </a:pPr>
            <a:r>
              <a:rPr lang="en-US" sz="2400" dirty="0"/>
              <a:t>There is a maximum time limit, and if you reach this limit you will be instructed to stop.</a:t>
            </a:r>
          </a:p>
          <a:p>
            <a:pPr marL="0" indent="0" algn="ctr">
              <a:spcBef>
                <a:spcPts val="0"/>
              </a:spcBef>
              <a:buNone/>
            </a:pPr>
            <a:endParaRPr lang="en-US" sz="2400" dirty="0"/>
          </a:p>
          <a:p>
            <a:pPr marL="0" indent="0" algn="ctr">
              <a:spcBef>
                <a:spcPts val="0"/>
              </a:spcBef>
              <a:buNone/>
            </a:pPr>
            <a:r>
              <a:rPr lang="en-US" sz="2400" dirty="0">
                <a:solidFill>
                  <a:srgbClr val="FFFF00"/>
                </a:solidFill>
              </a:rPr>
              <a:t>The water will be cold. Please keep your hand in for as long as you can tolerate and do not make a fist in the water.</a:t>
            </a:r>
          </a:p>
          <a:p>
            <a:pPr marL="0" marR="0" indent="0" algn="ctr">
              <a:spcBef>
                <a:spcPts val="0"/>
              </a:spcBef>
              <a:spcAft>
                <a:spcPts val="0"/>
              </a:spcAft>
              <a:buNone/>
            </a:pPr>
            <a:r>
              <a:rPr lang="en-US" sz="2400" dirty="0">
                <a:solidFill>
                  <a:srgbClr val="FFFF00"/>
                </a:solidFill>
              </a:rPr>
              <a:t>[Experimenter: attach the temperature probe and leave the room]</a:t>
            </a:r>
          </a:p>
          <a:p>
            <a:pPr marL="0" marR="0" indent="0" algn="ctr">
              <a:spcBef>
                <a:spcPts val="0"/>
              </a:spcBef>
              <a:spcAft>
                <a:spcPts val="0"/>
              </a:spcAft>
              <a:buNone/>
            </a:pPr>
            <a:r>
              <a:rPr lang="en-US" sz="2400" dirty="0">
                <a:solidFill>
                  <a:srgbClr val="FFFF00"/>
                </a:solidFill>
              </a:rPr>
              <a:t>[Participant: press RIGHT to begin the countdown]</a:t>
            </a:r>
            <a:endParaRPr lang="en-US" sz="2400" dirty="0"/>
          </a:p>
          <a:p>
            <a:pPr marL="0" marR="0" indent="0" algn="ctr">
              <a:spcBef>
                <a:spcPts val="0"/>
              </a:spcBef>
              <a:spcAft>
                <a:spcPts val="0"/>
              </a:spcAft>
              <a:buNone/>
            </a:pPr>
            <a:endParaRPr lang="en-US" sz="2800" dirty="0">
              <a:ea typeface="Calibri"/>
              <a:cs typeface="Times New Roman"/>
            </a:endParaRPr>
          </a:p>
        </p:txBody>
      </p:sp>
      <p:sp>
        <p:nvSpPr>
          <p:cNvPr id="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000" dirty="0">
              <a:solidFill>
                <a:srgbClr val="FF0000"/>
              </a:solidFill>
            </a:endParaRPr>
          </a:p>
        </p:txBody>
      </p:sp>
      <p:pic>
        <p:nvPicPr>
          <p:cNvPr id="1026" name="Picture 2" descr="C:\Users\rkuplicki\AppData\Local\Microsoft\Windows\Temporary Internet Files\Content.IE5\WIJT5KHQ\WP_20141226_001.jpg"/>
          <p:cNvPicPr>
            <a:picLocks noChangeAspect="1" noChangeArrowheads="1"/>
          </p:cNvPicPr>
          <p:nvPr/>
        </p:nvPicPr>
        <p:blipFill rotWithShape="1">
          <a:blip r:embed="rId3">
            <a:extLst>
              <a:ext uri="{28A0092B-C50C-407E-A947-70E740481C1C}">
                <a14:useLocalDpi xmlns:a14="http://schemas.microsoft.com/office/drawing/2010/main" val="0"/>
              </a:ext>
            </a:extLst>
          </a:blip>
          <a:srcRect t="19439" b="15140"/>
          <a:stretch/>
        </p:blipFill>
        <p:spPr bwMode="auto">
          <a:xfrm>
            <a:off x="3402604" y="4087852"/>
            <a:ext cx="2343966" cy="2726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263153"/>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39084</TotalTime>
  <Words>321</Words>
  <Application>Microsoft Office PowerPoint</Application>
  <PresentationFormat>On-screen Show (4:3)</PresentationFormat>
  <Paragraphs>31</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Black</vt:lpstr>
      <vt:lpstr>Ice Bath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Rayus Kuplicki</cp:lastModifiedBy>
  <cp:revision>386</cp:revision>
  <dcterms:created xsi:type="dcterms:W3CDTF">2014-09-09T19:40:19Z</dcterms:created>
  <dcterms:modified xsi:type="dcterms:W3CDTF">2021-03-22T19:35:44Z</dcterms:modified>
</cp:coreProperties>
</file>