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7" r:id="rId4"/>
    <p:sldId id="279" r:id="rId5"/>
    <p:sldId id="280" r:id="rId6"/>
    <p:sldId id="281" r:id="rId7"/>
    <p:sldId id="282" r:id="rId8"/>
    <p:sldId id="262" r:id="rId9"/>
    <p:sldId id="267" r:id="rId10"/>
    <p:sldId id="276" r:id="rId11"/>
    <p:sldId id="278" r:id="rId12"/>
    <p:sldId id="261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us Kuplicki" initials="RK" lastIdx="3" clrIdx="0">
    <p:extLst>
      <p:ext uri="{19B8F6BF-5375-455C-9EA6-DF929625EA0E}">
        <p15:presenceInfo xmlns:p15="http://schemas.microsoft.com/office/powerpoint/2012/main" userId="S::rkuplicki@laureateinstitute.org::248e152c-cbfd-4dd0-a0f1-4c5416b503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8T10:31:03.451" idx="3">
    <p:pos x="10" y="10"/>
    <p:text>pick 30 more that are below 4 valence and above 4 arousal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8T10:21:58.890" idx="1">
    <p:pos x="10" y="10"/>
    <p:text>desire to use drugs, not opioids</p:text>
    <p:extLst>
      <p:ext uri="{C676402C-5697-4E1C-873F-D02D1690AC5C}">
        <p15:threadingInfo xmlns:p15="http://schemas.microsoft.com/office/powerpoint/2012/main" timeZoneBias="360"/>
      </p:ext>
    </p:extLst>
  </p:cm>
  <p:cm authorId="1" dt="2021-01-08T10:23:17.281" idx="2">
    <p:pos x="10" y="106"/>
    <p:text>all black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B257-65D0-4868-A700-CCDC3757A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86AEC-D011-4445-9386-20F371DCF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4500-003F-4545-B82A-C0B87984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AB8F-2EB7-4804-9439-E2FECF3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4154-D4DB-4FAB-9C24-0AF9BAC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892A-CDA4-415E-8823-31D14416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B0CA7-FEA7-4ECA-9563-DCAFC50B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62A-E4E5-44E4-9444-51F10D8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59EE-1AB3-4453-80B3-BB86A308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500E-56B3-4236-AA5C-02712BAD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DA2B6-69D6-4CC3-BDE0-D2102B0F8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611DD-25B4-4458-8383-770E02E7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28E2-77F0-4EA9-A052-13416BE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FABE-7530-4224-9CEB-D3E43AF6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62ED-C67F-44D2-BB82-684FF59B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A60-0F88-484A-BC1E-C9CE3B1E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173E-67C4-4BD2-BBDE-D17A36F1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AB88-42D8-4840-85FC-5D334EF6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356C-ADB1-4892-B1F8-A9AF6015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A4ED-315A-4A93-B072-7492A4D5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73E0-25C5-487D-815C-47DDB1C0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9AAE-E834-4214-9EC8-FC1A0AB3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5E70-24FE-40E0-AECD-0ACCE63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E17B-DAED-4A76-AC97-CE5F717F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9D67-59D7-4D87-B83F-8B86C496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B4E5-93FE-4A5C-8D47-139343A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45C0-7677-4121-A519-ACB7201A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75F4-1F89-468D-AAA8-58E2785A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DA47-C7A9-4FD9-935C-D28014FB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860C-A190-4FE3-A58E-1786A68D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2738-FF91-4BA1-8D49-41A6B232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16FA-C0CB-4F53-A923-B9D478C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7800-BC04-4125-85AF-66EF1DE0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5B4C8-07BD-4E3F-8DF3-A231E620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261CF-7DE9-4731-A80B-C4775C89C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7BFD2-C795-47AB-8C37-1196CBB5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8306C-EFC8-406E-82DE-4F68D3A7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D7945-437F-4BDC-B4FE-ABD5F790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B1165-B9FA-4AB8-B0CA-BB3EB404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4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53C-F2DE-4F1F-94BD-3F481B03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7B00-4A64-4B0A-819C-AF2338AD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BA25-4A39-4723-951A-79D64822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13F2-80A5-4FF7-948D-5C038F1D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63D9C-2F60-4F11-BC16-024925B7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1BD2C-1EC4-498A-8E11-8D5EA67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901B-3DB6-48D4-A54C-8762484A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8C4-1B20-4CD3-8F6E-E4A9AEDB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945A-DB65-4796-B8AA-DE9AD4D3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629CB-F2F8-4D37-AE59-BC96E968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B000-DE14-4EE3-9D1F-40660DD0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B7A0F-88D3-4448-8124-58C047C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7CADC-4AD6-4639-8DF9-46F7D35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33B9-0A93-44E5-826C-9A0AA6DA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4E751-1B85-4522-8514-368CAC85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CF0F-2E2C-4214-8F08-6BFBAEB2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5FA9-4AF4-46E2-8DD3-A4F8C455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16A91-AD4F-4F83-AE5A-9C5C4C44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3C3C-8123-4219-9963-ADA5F4D5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882F6-D0C8-49BA-9536-23DF8397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98AF-0EDF-451E-9F61-EC497D15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D044-5A7B-4C88-8A82-E3FAAE7B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D765-179C-4C42-B7BA-6DB8264F3A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89ED-123A-4C38-A74A-5F7AEB567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BF74-7BF2-451B-A04A-5266F801B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15D1-BAF3-4E37-A4C5-EC02150C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2432C-E976-48B2-B8BC-9E70D45D26B0}"/>
              </a:ext>
            </a:extLst>
          </p:cNvPr>
          <p:cNvSpPr/>
          <p:nvPr/>
        </p:nvSpPr>
        <p:spPr>
          <a:xfrm>
            <a:off x="1442435" y="1149284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07872-E85B-4BAC-B173-CA4ECEB177BC}"/>
              </a:ext>
            </a:extLst>
          </p:cNvPr>
          <p:cNvSpPr/>
          <p:nvPr/>
        </p:nvSpPr>
        <p:spPr>
          <a:xfrm>
            <a:off x="2695978" y="1149284"/>
            <a:ext cx="1058214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CD2B8-72D9-4EEE-B422-4C31DD8AABE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18198" y="1540480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3D13D-222B-42B5-8F43-6A0F13243BF0}"/>
              </a:ext>
            </a:extLst>
          </p:cNvPr>
          <p:cNvCxnSpPr/>
          <p:nvPr/>
        </p:nvCxnSpPr>
        <p:spPr>
          <a:xfrm>
            <a:off x="3754192" y="1549603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486F6-7365-4F9B-92C1-8C318AE90953}"/>
              </a:ext>
            </a:extLst>
          </p:cNvPr>
          <p:cNvSpPr/>
          <p:nvPr/>
        </p:nvSpPr>
        <p:spPr>
          <a:xfrm>
            <a:off x="4119952" y="1149284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8A376-8492-4CDC-875C-83A8C3BC826F}"/>
              </a:ext>
            </a:extLst>
          </p:cNvPr>
          <p:cNvSpPr/>
          <p:nvPr/>
        </p:nvSpPr>
        <p:spPr>
          <a:xfrm>
            <a:off x="5373495" y="1149284"/>
            <a:ext cx="1058214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28058-F954-4626-9AFA-971EABB096A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95715" y="1540480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71626-2376-4A74-A7BD-9573D10A2047}"/>
              </a:ext>
            </a:extLst>
          </p:cNvPr>
          <p:cNvCxnSpPr/>
          <p:nvPr/>
        </p:nvCxnSpPr>
        <p:spPr>
          <a:xfrm>
            <a:off x="6431709" y="1549603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89E4E3-6736-4977-9614-E576E0BC8F2E}"/>
              </a:ext>
            </a:extLst>
          </p:cNvPr>
          <p:cNvSpPr/>
          <p:nvPr/>
        </p:nvSpPr>
        <p:spPr>
          <a:xfrm>
            <a:off x="6797469" y="1158407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F76F7E-8C4B-4337-A09C-BAE79C0A7E40}"/>
              </a:ext>
            </a:extLst>
          </p:cNvPr>
          <p:cNvSpPr/>
          <p:nvPr/>
        </p:nvSpPr>
        <p:spPr>
          <a:xfrm>
            <a:off x="8051012" y="1158407"/>
            <a:ext cx="1058214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8171E-7F5E-469D-8964-BA8AA6BFC7A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7673232" y="1549603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173B7A-C306-43DD-8696-051EA5010253}"/>
              </a:ext>
            </a:extLst>
          </p:cNvPr>
          <p:cNvCxnSpPr/>
          <p:nvPr/>
        </p:nvCxnSpPr>
        <p:spPr>
          <a:xfrm>
            <a:off x="9109226" y="155872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85E6BC-912C-4624-9B7C-4C3BF77B5D30}"/>
              </a:ext>
            </a:extLst>
          </p:cNvPr>
          <p:cNvSpPr/>
          <p:nvPr/>
        </p:nvSpPr>
        <p:spPr>
          <a:xfrm>
            <a:off x="1442435" y="2309992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C36B3-7AB8-48D0-8141-4BA7B9F160F2}"/>
              </a:ext>
            </a:extLst>
          </p:cNvPr>
          <p:cNvSpPr/>
          <p:nvPr/>
        </p:nvSpPr>
        <p:spPr>
          <a:xfrm>
            <a:off x="2695978" y="2309992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282E62-E40B-4FCA-AD0A-5108BC016CF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318198" y="2701188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F7BFCE-639E-4E61-B641-F740EC05106C}"/>
              </a:ext>
            </a:extLst>
          </p:cNvPr>
          <p:cNvCxnSpPr/>
          <p:nvPr/>
        </p:nvCxnSpPr>
        <p:spPr>
          <a:xfrm>
            <a:off x="3754192" y="271031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9D03AB-A552-4CE7-BC8A-52B32662567C}"/>
              </a:ext>
            </a:extLst>
          </p:cNvPr>
          <p:cNvSpPr/>
          <p:nvPr/>
        </p:nvSpPr>
        <p:spPr>
          <a:xfrm>
            <a:off x="4119952" y="2309992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6E85C-ED0F-4F2D-9464-13DC60CB123A}"/>
              </a:ext>
            </a:extLst>
          </p:cNvPr>
          <p:cNvSpPr/>
          <p:nvPr/>
        </p:nvSpPr>
        <p:spPr>
          <a:xfrm>
            <a:off x="5373495" y="2309992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8A6FE-3E7E-4F51-9EAE-8C87A11BCD3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995715" y="2701188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96EBA3-97C2-429A-A68A-9F5BC9C23A52}"/>
              </a:ext>
            </a:extLst>
          </p:cNvPr>
          <p:cNvCxnSpPr/>
          <p:nvPr/>
        </p:nvCxnSpPr>
        <p:spPr>
          <a:xfrm>
            <a:off x="6431709" y="271031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EA57C0-4407-4A68-B540-48F2C8B02A3E}"/>
              </a:ext>
            </a:extLst>
          </p:cNvPr>
          <p:cNvSpPr/>
          <p:nvPr/>
        </p:nvSpPr>
        <p:spPr>
          <a:xfrm>
            <a:off x="6797469" y="2319115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E75BF5-5BDF-452E-B169-55E525B00B1B}"/>
              </a:ext>
            </a:extLst>
          </p:cNvPr>
          <p:cNvSpPr/>
          <p:nvPr/>
        </p:nvSpPr>
        <p:spPr>
          <a:xfrm>
            <a:off x="8051012" y="2319115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F03448-3893-4DA0-B43A-94C27C52079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7673232" y="271031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256C7-92D5-453A-9F6E-FE1FF3793B39}"/>
              </a:ext>
            </a:extLst>
          </p:cNvPr>
          <p:cNvCxnSpPr/>
          <p:nvPr/>
        </p:nvCxnSpPr>
        <p:spPr>
          <a:xfrm>
            <a:off x="9109226" y="2719434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7E6010-09B5-4313-8441-916DA40E0689}"/>
              </a:ext>
            </a:extLst>
          </p:cNvPr>
          <p:cNvSpPr/>
          <p:nvPr/>
        </p:nvSpPr>
        <p:spPr>
          <a:xfrm>
            <a:off x="9487006" y="1149284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4C9CC0-1563-43ED-8B81-55D46AA75A71}"/>
              </a:ext>
            </a:extLst>
          </p:cNvPr>
          <p:cNvCxnSpPr/>
          <p:nvPr/>
        </p:nvCxnSpPr>
        <p:spPr>
          <a:xfrm>
            <a:off x="10362769" y="1540480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19711AA-50AA-4CF4-834F-2672EF4C21C8}"/>
              </a:ext>
            </a:extLst>
          </p:cNvPr>
          <p:cNvSpPr/>
          <p:nvPr/>
        </p:nvSpPr>
        <p:spPr>
          <a:xfrm>
            <a:off x="9487006" y="2309992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9CC556-217E-4676-A3A3-E17F59300C67}"/>
              </a:ext>
            </a:extLst>
          </p:cNvPr>
          <p:cNvCxnSpPr/>
          <p:nvPr/>
        </p:nvCxnSpPr>
        <p:spPr>
          <a:xfrm>
            <a:off x="10362769" y="2701188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FB41054-25DF-44E1-B8F2-E60D4F275B2B}"/>
              </a:ext>
            </a:extLst>
          </p:cNvPr>
          <p:cNvSpPr/>
          <p:nvPr/>
        </p:nvSpPr>
        <p:spPr>
          <a:xfrm>
            <a:off x="1442435" y="3552805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7C2573-44AF-4016-8D97-79DB19F23B49}"/>
              </a:ext>
            </a:extLst>
          </p:cNvPr>
          <p:cNvSpPr/>
          <p:nvPr/>
        </p:nvSpPr>
        <p:spPr>
          <a:xfrm>
            <a:off x="2695978" y="3552805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02A894-8542-4A95-891A-C8D54CDB5AEB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2318198" y="394400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3D0802-0E3D-4567-AA9E-D72261140091}"/>
              </a:ext>
            </a:extLst>
          </p:cNvPr>
          <p:cNvCxnSpPr/>
          <p:nvPr/>
        </p:nvCxnSpPr>
        <p:spPr>
          <a:xfrm>
            <a:off x="3754192" y="3953124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9CB0EFD-8C3D-458B-8851-957A7B1A9381}"/>
              </a:ext>
            </a:extLst>
          </p:cNvPr>
          <p:cNvSpPr/>
          <p:nvPr/>
        </p:nvSpPr>
        <p:spPr>
          <a:xfrm>
            <a:off x="4119952" y="3552805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2A47ED-5D02-402E-9872-63C6B9DC67EA}"/>
              </a:ext>
            </a:extLst>
          </p:cNvPr>
          <p:cNvSpPr/>
          <p:nvPr/>
        </p:nvSpPr>
        <p:spPr>
          <a:xfrm>
            <a:off x="5373495" y="3552805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81A029-FFEA-4C48-9550-F2C540297CE5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4995715" y="394400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00CC7F-3361-4A75-8527-5A9320FFDAFF}"/>
              </a:ext>
            </a:extLst>
          </p:cNvPr>
          <p:cNvCxnSpPr/>
          <p:nvPr/>
        </p:nvCxnSpPr>
        <p:spPr>
          <a:xfrm>
            <a:off x="6431709" y="3953124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E6C81E5-4671-4292-9758-A7AEFEB5C4E7}"/>
              </a:ext>
            </a:extLst>
          </p:cNvPr>
          <p:cNvSpPr/>
          <p:nvPr/>
        </p:nvSpPr>
        <p:spPr>
          <a:xfrm>
            <a:off x="6797469" y="3561928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E25BBA-3B4D-4A59-903D-817C83F52042}"/>
              </a:ext>
            </a:extLst>
          </p:cNvPr>
          <p:cNvSpPr/>
          <p:nvPr/>
        </p:nvSpPr>
        <p:spPr>
          <a:xfrm>
            <a:off x="8051012" y="3561928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66s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343B4-B42B-4710-AFCF-F30E86B7CFD8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7673232" y="3953124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EA6750-B7BD-48CA-922D-7F9A4A139362}"/>
              </a:ext>
            </a:extLst>
          </p:cNvPr>
          <p:cNvCxnSpPr/>
          <p:nvPr/>
        </p:nvCxnSpPr>
        <p:spPr>
          <a:xfrm>
            <a:off x="9109226" y="3962247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7618AC9-2528-4EFE-832A-36BB328D0314}"/>
              </a:ext>
            </a:extLst>
          </p:cNvPr>
          <p:cNvSpPr/>
          <p:nvPr/>
        </p:nvSpPr>
        <p:spPr>
          <a:xfrm>
            <a:off x="9487006" y="3552805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self-paced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D81BC6-0C89-4E2C-9363-1A0868E3C9A2}"/>
              </a:ext>
            </a:extLst>
          </p:cNvPr>
          <p:cNvCxnSpPr/>
          <p:nvPr/>
        </p:nvCxnSpPr>
        <p:spPr>
          <a:xfrm>
            <a:off x="10362769" y="394400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F06774-E8B7-4530-A2B1-9B4222F5C51F}"/>
              </a:ext>
            </a:extLst>
          </p:cNvPr>
          <p:cNvSpPr/>
          <p:nvPr/>
        </p:nvSpPr>
        <p:spPr>
          <a:xfrm>
            <a:off x="1445011" y="4795618"/>
            <a:ext cx="2112134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minutes relaxation audio and rest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394CA9-32F3-4F36-BA11-937CA37AB307}"/>
              </a:ext>
            </a:extLst>
          </p:cNvPr>
          <p:cNvSpPr txBox="1"/>
          <p:nvPr/>
        </p:nvSpPr>
        <p:spPr>
          <a:xfrm>
            <a:off x="4260708" y="415251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separate scans, 11 images each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E8EC99A-A673-4396-99C9-FA9DD276B9BE}"/>
              </a:ext>
            </a:extLst>
          </p:cNvPr>
          <p:cNvCxnSpPr>
            <a:stCxn id="67" idx="2"/>
            <a:endCxn id="5" idx="0"/>
          </p:cNvCxnSpPr>
          <p:nvPr/>
        </p:nvCxnSpPr>
        <p:spPr>
          <a:xfrm rot="5400000">
            <a:off x="4381268" y="-371600"/>
            <a:ext cx="364701" cy="26770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64FB1D1-0BAF-453B-9D74-04D905849950}"/>
              </a:ext>
            </a:extLst>
          </p:cNvPr>
          <p:cNvCxnSpPr>
            <a:cxnSpLocks/>
            <a:stCxn id="67" idx="2"/>
            <a:endCxn id="14" idx="0"/>
          </p:cNvCxnSpPr>
          <p:nvPr/>
        </p:nvCxnSpPr>
        <p:spPr>
          <a:xfrm rot="16200000" flipH="1">
            <a:off x="5720026" y="966707"/>
            <a:ext cx="364701" cy="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8142000-BB16-459A-BC00-138EB0BE5A65}"/>
              </a:ext>
            </a:extLst>
          </p:cNvPr>
          <p:cNvCxnSpPr>
            <a:cxnSpLocks/>
            <a:stCxn id="67" idx="2"/>
            <a:endCxn id="18" idx="0"/>
          </p:cNvCxnSpPr>
          <p:nvPr/>
        </p:nvCxnSpPr>
        <p:spPr>
          <a:xfrm rot="16200000" flipH="1">
            <a:off x="7054223" y="-367489"/>
            <a:ext cx="373824" cy="26779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F93488-6306-4DAD-9F67-A3C7A00570CE}"/>
              </a:ext>
            </a:extLst>
          </p:cNvPr>
          <p:cNvSpPr txBox="1"/>
          <p:nvPr/>
        </p:nvSpPr>
        <p:spPr>
          <a:xfrm rot="16200000">
            <a:off x="-438929" y="252159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4.5-5 min each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DFBFE3B-C581-44FE-81DF-214D242AD237}"/>
              </a:ext>
            </a:extLst>
          </p:cNvPr>
          <p:cNvCxnSpPr>
            <a:cxnSpLocks/>
            <a:stCxn id="76" idx="2"/>
            <a:endCxn id="4" idx="1"/>
          </p:cNvCxnSpPr>
          <p:nvPr/>
        </p:nvCxnSpPr>
        <p:spPr>
          <a:xfrm flipV="1">
            <a:off x="532972" y="1540480"/>
            <a:ext cx="909463" cy="11657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A223C9-3530-4868-AAC9-0CA0C7952B4A}"/>
              </a:ext>
            </a:extLst>
          </p:cNvPr>
          <p:cNvCxnSpPr>
            <a:cxnSpLocks/>
            <a:stCxn id="76" idx="2"/>
            <a:endCxn id="21" idx="1"/>
          </p:cNvCxnSpPr>
          <p:nvPr/>
        </p:nvCxnSpPr>
        <p:spPr>
          <a:xfrm flipV="1">
            <a:off x="532972" y="2701188"/>
            <a:ext cx="909463" cy="50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AF5B59E-10E5-466D-959B-CEFC0B5F712A}"/>
              </a:ext>
            </a:extLst>
          </p:cNvPr>
          <p:cNvCxnSpPr>
            <a:cxnSpLocks/>
            <a:stCxn id="76" idx="2"/>
            <a:endCxn id="37" idx="1"/>
          </p:cNvCxnSpPr>
          <p:nvPr/>
        </p:nvCxnSpPr>
        <p:spPr>
          <a:xfrm>
            <a:off x="532972" y="2706262"/>
            <a:ext cx="909463" cy="1237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A3AAB30-EB8C-4F7A-8D52-36AF77B083E4}"/>
              </a:ext>
            </a:extLst>
          </p:cNvPr>
          <p:cNvSpPr/>
          <p:nvPr/>
        </p:nvSpPr>
        <p:spPr>
          <a:xfrm>
            <a:off x="10728529" y="784583"/>
            <a:ext cx="510003" cy="556178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FB548B-4228-4761-9A5F-4B896AABD0EA}"/>
              </a:ext>
            </a:extLst>
          </p:cNvPr>
          <p:cNvSpPr txBox="1"/>
          <p:nvPr/>
        </p:nvSpPr>
        <p:spPr>
          <a:xfrm rot="5400000">
            <a:off x="8943442" y="3377262"/>
            <a:ext cx="505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 minutes total per image type, ~60 minutes total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FA09C8-C1E4-495E-8D15-70881D1E84F1}"/>
              </a:ext>
            </a:extLst>
          </p:cNvPr>
          <p:cNvSpPr txBox="1"/>
          <p:nvPr/>
        </p:nvSpPr>
        <p:spPr>
          <a:xfrm>
            <a:off x="4885943" y="113002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Rajita’s</a:t>
            </a:r>
            <a:r>
              <a:rPr lang="en-US" dirty="0"/>
              <a:t> original task</a:t>
            </a:r>
          </a:p>
        </p:txBody>
      </p:sp>
    </p:spTree>
    <p:extLst>
      <p:ext uri="{BB962C8B-B14F-4D97-AF65-F5344CB8AC3E}">
        <p14:creationId xmlns:p14="http://schemas.microsoft.com/office/powerpoint/2010/main" val="94207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45CD-77B9-4ACA-A6BF-FAFADE6B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at the end of each run, before the relaxation 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0B182-8829-4F15-B702-0C287B071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4590"/>
            <a:ext cx="3122152" cy="1941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59699-8079-4C8E-9A82-D3D855A4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52" y="3214590"/>
            <a:ext cx="2799193" cy="1983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11E01-1B0B-40FD-8D98-E6DE54769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45" y="3172415"/>
            <a:ext cx="2799193" cy="198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977A5-EB13-4E1C-99EF-2DDE77FB1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38" y="3057988"/>
            <a:ext cx="3122152" cy="22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EDB0-C4C2-4B58-86DE-7F25A5B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Behavioral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0FDB-E4E1-4AFC-9820-88DD2245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3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5-Trial Adjusting Delay Discounting Task</a:t>
            </a:r>
          </a:p>
          <a:p>
            <a:pPr lvl="1"/>
            <a:r>
              <a:rPr lang="en-US" dirty="0"/>
              <a:t>Delay Discounting Task</a:t>
            </a:r>
          </a:p>
          <a:p>
            <a:r>
              <a:rPr lang="en-US" dirty="0"/>
              <a:t>Attentional Network Test</a:t>
            </a:r>
          </a:p>
          <a:p>
            <a:pPr lvl="1"/>
            <a:r>
              <a:rPr lang="en-US" dirty="0"/>
              <a:t>Attentional Network Test</a:t>
            </a:r>
          </a:p>
          <a:p>
            <a:r>
              <a:rPr lang="en-US" dirty="0"/>
              <a:t>Cue Interference Task/Attentional Bias Line Counting Task</a:t>
            </a:r>
          </a:p>
          <a:p>
            <a:pPr lvl="1"/>
            <a:r>
              <a:rPr lang="en-US" dirty="0"/>
              <a:t>Line Counting Task</a:t>
            </a:r>
          </a:p>
          <a:p>
            <a:r>
              <a:rPr lang="en-US" dirty="0"/>
              <a:t>Emotional Go/</a:t>
            </a:r>
            <a:r>
              <a:rPr lang="en-US" dirty="0" err="1"/>
              <a:t>NoGo</a:t>
            </a:r>
            <a:r>
              <a:rPr lang="en-US" dirty="0"/>
              <a:t> Task</a:t>
            </a:r>
          </a:p>
          <a:p>
            <a:pPr lvl="1"/>
            <a:r>
              <a:rPr lang="en-US" dirty="0"/>
              <a:t>Emotional Go </a:t>
            </a:r>
            <a:r>
              <a:rPr lang="en-US" dirty="0" err="1"/>
              <a:t>NoGo</a:t>
            </a:r>
            <a:r>
              <a:rPr lang="en-US" dirty="0"/>
              <a:t> Task</a:t>
            </a:r>
          </a:p>
          <a:p>
            <a:r>
              <a:rPr lang="en-US" dirty="0"/>
              <a:t>Stop Signal Reaction Task</a:t>
            </a:r>
          </a:p>
          <a:p>
            <a:pPr lvl="1"/>
            <a:r>
              <a:rPr lang="en-US" dirty="0"/>
              <a:t>Stop Signal Task</a:t>
            </a:r>
          </a:p>
          <a:p>
            <a:r>
              <a:rPr lang="en-US" dirty="0"/>
              <a:t>Visual Digit Span</a:t>
            </a:r>
          </a:p>
          <a:p>
            <a:pPr lvl="1"/>
            <a:r>
              <a:rPr lang="en-US" dirty="0"/>
              <a:t>Backward Visual Digit Span</a:t>
            </a:r>
          </a:p>
          <a:p>
            <a:r>
              <a:rPr lang="en-US" dirty="0"/>
              <a:t>Heartbeat counting Task</a:t>
            </a:r>
          </a:p>
          <a:p>
            <a:pPr lvl="1"/>
            <a:r>
              <a:rPr lang="en-US" dirty="0"/>
              <a:t>Heartbeat Counting (although this always should have been named heartbeat detection, oh well)</a:t>
            </a:r>
          </a:p>
          <a:p>
            <a:r>
              <a:rPr lang="en-US" dirty="0"/>
              <a:t>Cold Pressor</a:t>
            </a:r>
          </a:p>
          <a:p>
            <a:pPr lvl="1"/>
            <a:r>
              <a:rPr lang="en-US" dirty="0"/>
              <a:t>Cold Pressor</a:t>
            </a:r>
          </a:p>
        </p:txBody>
      </p:sp>
    </p:spTree>
    <p:extLst>
      <p:ext uri="{BB962C8B-B14F-4D97-AF65-F5344CB8AC3E}">
        <p14:creationId xmlns:p14="http://schemas.microsoft.com/office/powerpoint/2010/main" val="295520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AA6F-C075-4DD6-AA9B-D5665FAC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 relaxation tape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B4AB-5197-44D0-83EB-6AAC9CF8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keep your eyes closed and relax, as you listen to the relaxation tape</a:t>
            </a:r>
          </a:p>
        </p:txBody>
      </p:sp>
    </p:spTree>
    <p:extLst>
      <p:ext uri="{BB962C8B-B14F-4D97-AF65-F5344CB8AC3E}">
        <p14:creationId xmlns:p14="http://schemas.microsoft.com/office/powerpoint/2010/main" val="220761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7ED-2199-4399-A3EE-E33795A3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50B9-7B18-489E-90DD-8D920027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Study entry date (14 days +- 5 of abstinence or treatment entry, consistent throughout protocol)</a:t>
            </a:r>
          </a:p>
          <a:p>
            <a:r>
              <a:rPr lang="en-US" dirty="0"/>
              <a:t>I don’t think we can exclude subjects who relapse</a:t>
            </a:r>
          </a:p>
          <a:p>
            <a:r>
              <a:rPr lang="en-US" dirty="0"/>
              <a:t>What physio during behavioral session?</a:t>
            </a:r>
          </a:p>
          <a:p>
            <a:pPr lvl="1"/>
            <a:r>
              <a:rPr lang="en-US" dirty="0"/>
              <a:t>Need description of BIOPAC for behavioral and functional sessions</a:t>
            </a:r>
          </a:p>
          <a:p>
            <a:r>
              <a:rPr lang="en-US" dirty="0"/>
              <a:t>% days abstinent or time to relapse (or both), but don’t use the terms interchangeably</a:t>
            </a:r>
          </a:p>
          <a:p>
            <a:r>
              <a:rPr lang="en-US" dirty="0"/>
              <a:t>Some image categories (e.g. control objects with hands) only have 12 images, so not every block has one image from each of the 6 categories—so some categories are repeated</a:t>
            </a:r>
          </a:p>
          <a:p>
            <a:r>
              <a:rPr lang="en-US" dirty="0"/>
              <a:t>Matching HSV may not be possible</a:t>
            </a:r>
          </a:p>
          <a:p>
            <a:r>
              <a:rPr lang="en-US" dirty="0"/>
              <a:t>Need to get rid of </a:t>
            </a:r>
            <a:r>
              <a:rPr lang="en-US" dirty="0" err="1"/>
              <a:t>vMeter</a:t>
            </a:r>
            <a:r>
              <a:rPr lang="en-US" dirty="0"/>
              <a:t> in cold pressor</a:t>
            </a:r>
          </a:p>
          <a:p>
            <a:r>
              <a:rPr lang="en-US" dirty="0"/>
              <a:t>3dMAGIC</a:t>
            </a:r>
          </a:p>
          <a:p>
            <a:pPr lvl="1"/>
            <a:r>
              <a:rPr lang="en-US" dirty="0"/>
              <a:t>Add a couple sentences today</a:t>
            </a:r>
          </a:p>
          <a:p>
            <a:pPr lvl="1"/>
            <a:r>
              <a:rPr lang="en-US" dirty="0"/>
              <a:t>Also BIOPAC &amp; videos for behavioral session</a:t>
            </a:r>
          </a:p>
          <a:p>
            <a:r>
              <a:rPr lang="en-US" dirty="0"/>
              <a:t>Check T1K lifetime opioid use among HCs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558E-3BD8-4C4A-B34A-40FBBD88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FBAE-26DF-4EDC-B400-343B894A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desire to urge </a:t>
            </a:r>
          </a:p>
        </p:txBody>
      </p:sp>
    </p:spTree>
    <p:extLst>
      <p:ext uri="{BB962C8B-B14F-4D97-AF65-F5344CB8AC3E}">
        <p14:creationId xmlns:p14="http://schemas.microsoft.com/office/powerpoint/2010/main" val="195181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2432C-E976-48B2-B8BC-9E70D45D26B0}"/>
              </a:ext>
            </a:extLst>
          </p:cNvPr>
          <p:cNvSpPr/>
          <p:nvPr/>
        </p:nvSpPr>
        <p:spPr>
          <a:xfrm>
            <a:off x="1572838" y="2277954"/>
            <a:ext cx="875763" cy="79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07872-E85B-4BAC-B173-CA4ECEB177BC}"/>
              </a:ext>
            </a:extLst>
          </p:cNvPr>
          <p:cNvSpPr/>
          <p:nvPr/>
        </p:nvSpPr>
        <p:spPr>
          <a:xfrm>
            <a:off x="2826381" y="2277955"/>
            <a:ext cx="1058214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</a:t>
            </a:r>
          </a:p>
          <a:p>
            <a:pPr algn="ctr"/>
            <a:r>
              <a:rPr lang="en-US" dirty="0"/>
              <a:t>31s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CD2B8-72D9-4EEE-B422-4C31DD8AAB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48601" y="2669151"/>
            <a:ext cx="377780" cy="4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13D13D-222B-42B5-8F43-6A0F13243BF0}"/>
              </a:ext>
            </a:extLst>
          </p:cNvPr>
          <p:cNvCxnSpPr/>
          <p:nvPr/>
        </p:nvCxnSpPr>
        <p:spPr>
          <a:xfrm>
            <a:off x="3884595" y="2678274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486F6-7365-4F9B-92C1-8C318AE90953}"/>
              </a:ext>
            </a:extLst>
          </p:cNvPr>
          <p:cNvSpPr/>
          <p:nvPr/>
        </p:nvSpPr>
        <p:spPr>
          <a:xfrm>
            <a:off x="4250355" y="2277955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8A376-8492-4CDC-875C-83A8C3BC826F}"/>
              </a:ext>
            </a:extLst>
          </p:cNvPr>
          <p:cNvSpPr/>
          <p:nvPr/>
        </p:nvSpPr>
        <p:spPr>
          <a:xfrm>
            <a:off x="6651204" y="2278111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31.2s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28058-F954-4626-9AFA-971EABB096AF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 flipV="1">
            <a:off x="5126118" y="2669150"/>
            <a:ext cx="2398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71626-2376-4A74-A7BD-9573D10A2047}"/>
              </a:ext>
            </a:extLst>
          </p:cNvPr>
          <p:cNvCxnSpPr/>
          <p:nvPr/>
        </p:nvCxnSpPr>
        <p:spPr>
          <a:xfrm>
            <a:off x="8780558" y="2635345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F76F7E-8C4B-4337-A09C-BAE79C0A7E40}"/>
              </a:ext>
            </a:extLst>
          </p:cNvPr>
          <p:cNvSpPr/>
          <p:nvPr/>
        </p:nvSpPr>
        <p:spPr>
          <a:xfrm>
            <a:off x="10592776" y="2244149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31.2s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8171E-7F5E-469D-8964-BA8AA6BFC7A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214996" y="2635345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173B7A-C306-43DD-8696-051EA501025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1650990" y="2623795"/>
            <a:ext cx="498272" cy="1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7E6010-09B5-4313-8441-916DA40E0689}"/>
              </a:ext>
            </a:extLst>
          </p:cNvPr>
          <p:cNvSpPr/>
          <p:nvPr/>
        </p:nvSpPr>
        <p:spPr>
          <a:xfrm>
            <a:off x="82668" y="3847901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4C9CC0-1563-43ED-8B81-55D46AA75A71}"/>
              </a:ext>
            </a:extLst>
          </p:cNvPr>
          <p:cNvCxnSpPr/>
          <p:nvPr/>
        </p:nvCxnSpPr>
        <p:spPr>
          <a:xfrm>
            <a:off x="1668259" y="4479131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F06774-E8B7-4530-A2B1-9B4222F5C51F}"/>
              </a:ext>
            </a:extLst>
          </p:cNvPr>
          <p:cNvSpPr/>
          <p:nvPr/>
        </p:nvSpPr>
        <p:spPr>
          <a:xfrm>
            <a:off x="2609006" y="4807871"/>
            <a:ext cx="2112134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minutes relaxation audio and rest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394CA9-32F3-4F36-BA11-937CA37AB307}"/>
              </a:ext>
            </a:extLst>
          </p:cNvPr>
          <p:cNvSpPr txBox="1"/>
          <p:nvPr/>
        </p:nvSpPr>
        <p:spPr>
          <a:xfrm>
            <a:off x="4235939" y="862087"/>
            <a:ext cx="394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continuous scan per condition</a:t>
            </a:r>
          </a:p>
          <a:p>
            <a:pPr algn="ctr"/>
            <a:r>
              <a:rPr lang="en-US" dirty="0"/>
              <a:t>~11 minutes per scan, ~35 minutes total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F1C23109-3A26-4E24-8E56-921B14A9D703}"/>
              </a:ext>
            </a:extLst>
          </p:cNvPr>
          <p:cNvSpPr/>
          <p:nvPr/>
        </p:nvSpPr>
        <p:spPr>
          <a:xfrm rot="16200000">
            <a:off x="5955611" y="-3908110"/>
            <a:ext cx="510003" cy="1157145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34A50-4D95-47E1-927F-83E1987F59A4}"/>
              </a:ext>
            </a:extLst>
          </p:cNvPr>
          <p:cNvSpPr/>
          <p:nvPr/>
        </p:nvSpPr>
        <p:spPr>
          <a:xfrm>
            <a:off x="9147176" y="2244149"/>
            <a:ext cx="1058215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 8-12s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4815AE-BCDC-4E95-BCB9-82C81FCBD419}"/>
              </a:ext>
            </a:extLst>
          </p:cNvPr>
          <p:cNvSpPr/>
          <p:nvPr/>
        </p:nvSpPr>
        <p:spPr>
          <a:xfrm>
            <a:off x="1572838" y="3847901"/>
            <a:ext cx="1058215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 8-12s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B0E1F5-C101-4084-AA93-8255D4C6FCB8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631053" y="4239097"/>
            <a:ext cx="3873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79DAF88-69EB-47A1-AF67-99AF727424F8}"/>
              </a:ext>
            </a:extLst>
          </p:cNvPr>
          <p:cNvSpPr/>
          <p:nvPr/>
        </p:nvSpPr>
        <p:spPr>
          <a:xfrm>
            <a:off x="3018437" y="3858685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31.2s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077445-4932-4FD2-848E-04D02E7EAFC9}"/>
              </a:ext>
            </a:extLst>
          </p:cNvPr>
          <p:cNvCxnSpPr>
            <a:cxnSpLocks/>
          </p:cNvCxnSpPr>
          <p:nvPr/>
        </p:nvCxnSpPr>
        <p:spPr>
          <a:xfrm>
            <a:off x="7710803" y="2648566"/>
            <a:ext cx="376224" cy="3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E1D86E-3FE4-4634-A637-6626BEB863CA}"/>
              </a:ext>
            </a:extLst>
          </p:cNvPr>
          <p:cNvCxnSpPr/>
          <p:nvPr/>
        </p:nvCxnSpPr>
        <p:spPr>
          <a:xfrm>
            <a:off x="5321470" y="4258008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32643-6D65-42AF-80EE-007AAD98F6FC}"/>
              </a:ext>
            </a:extLst>
          </p:cNvPr>
          <p:cNvSpPr/>
          <p:nvPr/>
        </p:nvSpPr>
        <p:spPr>
          <a:xfrm>
            <a:off x="7133688" y="3866812"/>
            <a:ext cx="1058214" cy="7823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31.2s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5941FE-EC55-46C1-AAB6-36140ED2DBD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755908" y="4258008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19E628-9456-4C87-95A9-5889C4AEBDC7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8191902" y="4257098"/>
            <a:ext cx="378994" cy="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DE04E-F941-4C7F-85BC-750FC5BF5261}"/>
              </a:ext>
            </a:extLst>
          </p:cNvPr>
          <p:cNvSpPr/>
          <p:nvPr/>
        </p:nvSpPr>
        <p:spPr>
          <a:xfrm>
            <a:off x="8570896" y="3865902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27F21-8245-4474-BA5D-D42335F3E2D7}"/>
              </a:ext>
            </a:extLst>
          </p:cNvPr>
          <p:cNvCxnSpPr/>
          <p:nvPr/>
        </p:nvCxnSpPr>
        <p:spPr>
          <a:xfrm>
            <a:off x="9446659" y="4247225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A740AE7-FDFB-4353-A29F-5C99516C1B9C}"/>
              </a:ext>
            </a:extLst>
          </p:cNvPr>
          <p:cNvSpPr/>
          <p:nvPr/>
        </p:nvSpPr>
        <p:spPr>
          <a:xfrm>
            <a:off x="5688088" y="3866812"/>
            <a:ext cx="1058215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 8-12s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236F70-AB29-4B74-8012-70D5E3DB1923}"/>
              </a:ext>
            </a:extLst>
          </p:cNvPr>
          <p:cNvSpPr/>
          <p:nvPr/>
        </p:nvSpPr>
        <p:spPr>
          <a:xfrm>
            <a:off x="9639916" y="3871868"/>
            <a:ext cx="1368054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 31s</a:t>
            </a:r>
          </a:p>
          <a:p>
            <a:pPr algn="ctr"/>
            <a:r>
              <a:rPr lang="en-US" dirty="0"/>
              <a:t>Or 39-43s?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0621C1-EBAA-47AC-A34C-3ADFD18E1825}"/>
              </a:ext>
            </a:extLst>
          </p:cNvPr>
          <p:cNvSpPr/>
          <p:nvPr/>
        </p:nvSpPr>
        <p:spPr>
          <a:xfrm>
            <a:off x="8089539" y="2287898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69CA52-3196-4245-8C02-17DA705EC5ED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065494" y="4249881"/>
            <a:ext cx="378994" cy="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A0833E6-8724-4A7C-B69A-A5D8B5C5FAED}"/>
              </a:ext>
            </a:extLst>
          </p:cNvPr>
          <p:cNvSpPr/>
          <p:nvPr/>
        </p:nvSpPr>
        <p:spPr>
          <a:xfrm>
            <a:off x="4444488" y="3858685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E0798E-DCB7-4167-80C0-A67A81B5AF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1007970" y="4263064"/>
            <a:ext cx="262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89AD734-7DD8-4CF1-9869-1AEE7902895C}"/>
              </a:ext>
            </a:extLst>
          </p:cNvPr>
          <p:cNvSpPr/>
          <p:nvPr/>
        </p:nvSpPr>
        <p:spPr>
          <a:xfrm>
            <a:off x="133386" y="2277954"/>
            <a:ext cx="1058214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</a:t>
            </a:r>
          </a:p>
          <a:p>
            <a:pPr algn="ctr"/>
            <a:r>
              <a:rPr lang="en-US" dirty="0"/>
              <a:t>31s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B77F8D-8B6F-4845-BC9C-E69605E295BB}"/>
              </a:ext>
            </a:extLst>
          </p:cNvPr>
          <p:cNvCxnSpPr/>
          <p:nvPr/>
        </p:nvCxnSpPr>
        <p:spPr>
          <a:xfrm>
            <a:off x="1191600" y="2678273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792E9-088F-457D-A770-3E6543365CE8}"/>
              </a:ext>
            </a:extLst>
          </p:cNvPr>
          <p:cNvSpPr/>
          <p:nvPr/>
        </p:nvSpPr>
        <p:spPr>
          <a:xfrm>
            <a:off x="11260432" y="3847901"/>
            <a:ext cx="875763" cy="78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  <a:p>
            <a:pPr algn="ctr"/>
            <a:r>
              <a:rPr lang="en-US" dirty="0"/>
              <a:t>20s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5E972C-44DB-4034-9B50-A074E5A5D7A3}"/>
              </a:ext>
            </a:extLst>
          </p:cNvPr>
          <p:cNvSpPr txBox="1"/>
          <p:nvPr/>
        </p:nvSpPr>
        <p:spPr>
          <a:xfrm>
            <a:off x="4885943" y="11300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decided to go with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2201D-AAD6-4988-B788-6664AA177506}"/>
              </a:ext>
            </a:extLst>
          </p:cNvPr>
          <p:cNvSpPr txBox="1"/>
          <p:nvPr/>
        </p:nvSpPr>
        <p:spPr>
          <a:xfrm>
            <a:off x="1821931" y="5306808"/>
            <a:ext cx="8957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 images per block</a:t>
            </a:r>
          </a:p>
          <a:p>
            <a:pPr algn="ctr"/>
            <a:r>
              <a:rPr lang="en-US" dirty="0"/>
              <a:t>24 images per condition per visit</a:t>
            </a:r>
          </a:p>
          <a:p>
            <a:pPr algn="ctr"/>
            <a:r>
              <a:rPr lang="en-US" dirty="0"/>
              <a:t>4 visits -&gt; 96 images per condition needed, we have 120</a:t>
            </a:r>
          </a:p>
          <a:p>
            <a:pPr algn="ctr"/>
            <a:r>
              <a:rPr lang="en-US" dirty="0"/>
              <a:t>Category order to be counterbalanced across participants, but held constant between visits</a:t>
            </a:r>
          </a:p>
          <a:p>
            <a:pPr algn="ctr"/>
            <a:r>
              <a:rPr lang="en-US" dirty="0" err="1"/>
              <a:t>Rajita</a:t>
            </a:r>
            <a:r>
              <a:rPr lang="en-US" dirty="0"/>
              <a:t> only had 66 stressful images total, so we will need to add some or do our own selection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11660C-395B-4629-9200-FFF44572D17A}"/>
              </a:ext>
            </a:extLst>
          </p:cNvPr>
          <p:cNvSpPr/>
          <p:nvPr/>
        </p:nvSpPr>
        <p:spPr>
          <a:xfrm>
            <a:off x="5366016" y="2277954"/>
            <a:ext cx="1058215" cy="78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 8-12s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BE0393-2772-4BF3-A66C-68BFA302D388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958431" y="4239097"/>
            <a:ext cx="614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91B154-3326-4B20-93D7-43E1B60894F8}"/>
              </a:ext>
            </a:extLst>
          </p:cNvPr>
          <p:cNvCxnSpPr>
            <a:cxnSpLocks/>
            <a:stCxn id="45" idx="3"/>
            <a:endCxn id="14" idx="1"/>
          </p:cNvCxnSpPr>
          <p:nvPr/>
        </p:nvCxnSpPr>
        <p:spPr>
          <a:xfrm>
            <a:off x="6424231" y="2669150"/>
            <a:ext cx="226973" cy="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0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48FD-7E84-4F15-B98B-B2A507E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FA1B-D089-4EC4-9414-0FE3E1DE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3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Rajita’s</a:t>
            </a:r>
            <a:r>
              <a:rPr lang="en-US" dirty="0"/>
              <a:t> images are displayed for 5s each, with 1s fixation cross between them</a:t>
            </a:r>
          </a:p>
          <a:p>
            <a:r>
              <a:rPr lang="en-US" dirty="0"/>
              <a:t>Hamed’s were 5s with 200ms blank between them</a:t>
            </a:r>
          </a:p>
          <a:p>
            <a:pPr lvl="1"/>
            <a:r>
              <a:rPr lang="en-US" dirty="0"/>
              <a:t>Use this one</a:t>
            </a:r>
          </a:p>
          <a:p>
            <a:r>
              <a:rPr lang="en-US" dirty="0" err="1"/>
              <a:t>Rajita</a:t>
            </a:r>
            <a:r>
              <a:rPr lang="en-US" dirty="0"/>
              <a:t> had 11 images per block for 66s blocks, Hamed had 6 for 31s blocks</a:t>
            </a:r>
          </a:p>
          <a:p>
            <a:r>
              <a:rPr lang="en-US" dirty="0"/>
              <a:t>Will add box trials, like in Hamed’s task</a:t>
            </a:r>
          </a:p>
          <a:p>
            <a:r>
              <a:rPr lang="en-US" dirty="0"/>
              <a:t>Keep same questions as during </a:t>
            </a:r>
            <a:r>
              <a:rPr lang="en-US" dirty="0" err="1"/>
              <a:t>Rajita’s</a:t>
            </a:r>
            <a:r>
              <a:rPr lang="en-US" dirty="0"/>
              <a:t> version, or change them a bit?</a:t>
            </a:r>
          </a:p>
          <a:p>
            <a:r>
              <a:rPr lang="en-US" dirty="0"/>
              <a:t>Counterbalancing based on subject ID, so that subject ID + visit -&gt; image set + category order</a:t>
            </a:r>
          </a:p>
          <a:p>
            <a:pPr lvl="1"/>
            <a:r>
              <a:rPr lang="en-US" dirty="0"/>
              <a:t>Category order to be kept constant within subject</a:t>
            </a:r>
          </a:p>
          <a:p>
            <a:pPr lvl="1"/>
            <a:r>
              <a:rPr lang="en-US" dirty="0"/>
              <a:t>24 image set orders, 6 category orders</a:t>
            </a:r>
          </a:p>
          <a:p>
            <a:pPr lvl="1"/>
            <a:r>
              <a:rPr lang="en-US" dirty="0"/>
              <a:t>A set of images will </a:t>
            </a:r>
          </a:p>
        </p:txBody>
      </p:sp>
    </p:spTree>
    <p:extLst>
      <p:ext uri="{BB962C8B-B14F-4D97-AF65-F5344CB8AC3E}">
        <p14:creationId xmlns:p14="http://schemas.microsoft.com/office/powerpoint/2010/main" val="420291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72B-A211-4558-AB30-DA221FC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7B1A-DED7-4CC4-80C5-D1B8FEED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category, need 4 sets of 24 images</a:t>
            </a:r>
          </a:p>
          <a:p>
            <a:r>
              <a:rPr lang="en-US" dirty="0"/>
              <a:t>For neutral/opioid images</a:t>
            </a:r>
          </a:p>
          <a:p>
            <a:pPr lvl="1"/>
            <a:r>
              <a:rPr lang="en-US" dirty="0"/>
              <a:t>Select those with lowest/highest craving ratings</a:t>
            </a:r>
          </a:p>
          <a:p>
            <a:pPr lvl="1"/>
            <a:r>
              <a:rPr lang="en-US" dirty="0"/>
              <a:t>Each block of 6 images to have one image from each category</a:t>
            </a:r>
          </a:p>
          <a:p>
            <a:pPr lvl="1"/>
            <a:r>
              <a:rPr lang="en-US" dirty="0"/>
              <a:t>Check match of 4 sets on valence, arousal, HSV</a:t>
            </a:r>
          </a:p>
          <a:p>
            <a:pPr lvl="1"/>
            <a:r>
              <a:rPr lang="en-US" dirty="0"/>
              <a:t>Also, check HSV match between neutral/opioid images within each set</a:t>
            </a:r>
          </a:p>
          <a:p>
            <a:r>
              <a:rPr lang="en-US" dirty="0"/>
              <a:t>For IAPS images, start with </a:t>
            </a:r>
            <a:r>
              <a:rPr lang="en-US" dirty="0" err="1"/>
              <a:t>Rajita’s</a:t>
            </a:r>
            <a:r>
              <a:rPr lang="en-US" dirty="0"/>
              <a:t> and add to it?</a:t>
            </a:r>
          </a:p>
          <a:p>
            <a:pPr lvl="1"/>
            <a:r>
              <a:rPr lang="en-US" dirty="0"/>
              <a:t>Estimate HSV for IAPS, and be sure it’s matched? YES</a:t>
            </a:r>
          </a:p>
          <a:p>
            <a:pPr lvl="2"/>
            <a:r>
              <a:rPr lang="en-US" dirty="0"/>
              <a:t>Within stress images between sessions</a:t>
            </a:r>
          </a:p>
          <a:p>
            <a:pPr lvl="2"/>
            <a:r>
              <a:rPr lang="en-US" dirty="0"/>
              <a:t>Within session between IAPS/neutral/opioid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F06A-23ED-4749-8433-54F58562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BB78-459A-43F4-9C19-1761F3A4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neutral object</a:t>
            </a:r>
          </a:p>
          <a:p>
            <a:r>
              <a:rPr lang="en-US" dirty="0"/>
              <a:t>neutral object with hand</a:t>
            </a:r>
          </a:p>
          <a:p>
            <a:r>
              <a:rPr lang="en-US" dirty="0"/>
              <a:t>neutral tools</a:t>
            </a:r>
          </a:p>
          <a:p>
            <a:r>
              <a:rPr lang="en-US" dirty="0"/>
              <a:t>neutral tools with hands, simple</a:t>
            </a:r>
          </a:p>
          <a:p>
            <a:r>
              <a:rPr lang="en-US" dirty="0"/>
              <a:t>neutral tools with hands, complex</a:t>
            </a:r>
          </a:p>
          <a:p>
            <a:r>
              <a:rPr lang="en-US" dirty="0"/>
              <a:t>neutral tools with faces</a:t>
            </a:r>
          </a:p>
          <a:p>
            <a:endParaRPr lang="en-US" dirty="0"/>
          </a:p>
          <a:p>
            <a:r>
              <a:rPr lang="en-US" dirty="0"/>
              <a:t>opioid</a:t>
            </a:r>
          </a:p>
          <a:p>
            <a:r>
              <a:rPr lang="en-US" dirty="0"/>
              <a:t>opioid and hand</a:t>
            </a:r>
          </a:p>
          <a:p>
            <a:r>
              <a:rPr lang="en-US" dirty="0"/>
              <a:t>opioid instruments</a:t>
            </a:r>
          </a:p>
          <a:p>
            <a:r>
              <a:rPr lang="en-US" dirty="0"/>
              <a:t>opioid instruments and hands</a:t>
            </a:r>
          </a:p>
          <a:p>
            <a:r>
              <a:rPr lang="en-US" dirty="0"/>
              <a:t>opioid injection and hands</a:t>
            </a:r>
          </a:p>
          <a:p>
            <a:r>
              <a:rPr lang="en-US" dirty="0"/>
              <a:t>opioid activities and faces</a:t>
            </a:r>
          </a:p>
        </p:txBody>
      </p:sp>
    </p:spTree>
    <p:extLst>
      <p:ext uri="{BB962C8B-B14F-4D97-AF65-F5344CB8AC3E}">
        <p14:creationId xmlns:p14="http://schemas.microsoft.com/office/powerpoint/2010/main" val="221789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B1DE-C0C0-4A2A-9061-30539BED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Rajita’s</a:t>
            </a:r>
            <a:r>
              <a:rPr lang="en-US" dirty="0"/>
              <a:t>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3B3E-6224-4B71-8859-A9E8BD98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401940"/>
            <a:ext cx="4824753" cy="4351338"/>
          </a:xfrm>
        </p:spPr>
        <p:txBody>
          <a:bodyPr/>
          <a:lstStyle/>
          <a:p>
            <a:r>
              <a:rPr lang="en-US" dirty="0"/>
              <a:t>Randomly select some with </a:t>
            </a:r>
          </a:p>
          <a:p>
            <a:pPr lvl="1"/>
            <a:r>
              <a:rPr lang="en-US" dirty="0"/>
              <a:t>Low valence?</a:t>
            </a:r>
          </a:p>
          <a:p>
            <a:pPr lvl="1"/>
            <a:r>
              <a:rPr lang="en-US" dirty="0"/>
              <a:t>Low valence + high arousal?</a:t>
            </a:r>
          </a:p>
          <a:p>
            <a:pPr lvl="1"/>
            <a:r>
              <a:rPr lang="en-US" dirty="0"/>
              <a:t>Pick 30 more images with valence below 4 and arousal above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09D6-DABE-4B00-90C1-5D2A69EC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3278"/>
            <a:ext cx="12192000" cy="84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766CF-B243-4612-99E2-606DA8BD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57" y="122067"/>
            <a:ext cx="6731479" cy="56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0099-B5E4-4DE0-823C-CD225C21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Hamed’s database valence/arousal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EB309-2076-46D1-BE68-8280416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56" y="1690688"/>
            <a:ext cx="6120688" cy="50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6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1948-C8B6-4B64-B33B-D7CB4DDB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at the beginning of each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6F955-E00F-4A87-A1A2-36DD197D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9419"/>
            <a:ext cx="2959333" cy="2203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24B6F-AD0A-4C9F-AFA2-EF976F401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9" y="2667001"/>
            <a:ext cx="2959334" cy="220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92ADD-2DAF-4DD9-A3B4-4B432C3EB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53" y="2667000"/>
            <a:ext cx="2959336" cy="2203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49FDB-262B-47C6-B7B4-E9BD1C712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87" y="2667000"/>
            <a:ext cx="2959335" cy="22036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28DAFD-1841-45AF-93E6-1BBDE63A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9174"/>
            <a:ext cx="10119360" cy="1184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these questions, all black, replace “drink alcohol” with “use drugs” and make all present tense.</a:t>
            </a:r>
          </a:p>
          <a:p>
            <a:r>
              <a:rPr lang="en-US" dirty="0"/>
              <a:t>Neutral in middle for both valence and arousal</a:t>
            </a:r>
          </a:p>
        </p:txBody>
      </p:sp>
    </p:spTree>
    <p:extLst>
      <p:ext uri="{BB962C8B-B14F-4D97-AF65-F5344CB8AC3E}">
        <p14:creationId xmlns:p14="http://schemas.microsoft.com/office/powerpoint/2010/main" val="330507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1948-C8B6-4B64-B33B-D7CB4DDB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during each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29156-A279-4EAE-AD2F-64D2D36A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281"/>
            <a:ext cx="2987106" cy="2224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4823C-9EC3-4DC3-AC75-450A32C2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06" y="2857281"/>
            <a:ext cx="2987106" cy="2224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3B6C-60F2-412D-BA52-A0E0FF7B2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12" y="2864472"/>
            <a:ext cx="2987106" cy="222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F144B-DDAD-495E-9A4B-31BB9ED6C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07" y="2986107"/>
            <a:ext cx="3114593" cy="19667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DC77-EA07-4F2A-B7E7-E6A8E882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</TotalTime>
  <Words>764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 few notes</vt:lpstr>
      <vt:lpstr>Image Selection Criteria</vt:lpstr>
      <vt:lpstr>Image categories</vt:lpstr>
      <vt:lpstr>Rajita’s images</vt:lpstr>
      <vt:lpstr>Hamed’s database valence/arousal</vt:lpstr>
      <vt:lpstr>Questions asked at the beginning of each run</vt:lpstr>
      <vt:lpstr>Questions asked during each run</vt:lpstr>
      <vt:lpstr>Questions asked at the end of each run, before the relaxation audio</vt:lpstr>
      <vt:lpstr>Other Behavioral Tasks</vt:lpstr>
      <vt:lpstr>Text for relaxation tape screen</vt:lpstr>
      <vt:lpstr>Notes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Rayus Kuplicki</dc:creator>
  <cp:lastModifiedBy>Rayus Kuplicki</cp:lastModifiedBy>
  <cp:revision>78</cp:revision>
  <dcterms:created xsi:type="dcterms:W3CDTF">2020-09-16T14:10:17Z</dcterms:created>
  <dcterms:modified xsi:type="dcterms:W3CDTF">2021-01-22T20:25:54Z</dcterms:modified>
</cp:coreProperties>
</file>