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560" r:id="rId2"/>
    <p:sldId id="561" r:id="rId3"/>
    <p:sldId id="268" r:id="rId4"/>
    <p:sldId id="271" r:id="rId5"/>
    <p:sldId id="272" r:id="rId6"/>
    <p:sldId id="273" r:id="rId7"/>
    <p:sldId id="274" r:id="rId8"/>
    <p:sldId id="608" r:id="rId9"/>
    <p:sldId id="275" r:id="rId10"/>
    <p:sldId id="276" r:id="rId11"/>
    <p:sldId id="567" r:id="rId12"/>
    <p:sldId id="568" r:id="rId13"/>
    <p:sldId id="299" r:id="rId14"/>
    <p:sldId id="278" r:id="rId15"/>
    <p:sldId id="607" r:id="rId16"/>
    <p:sldId id="529" r:id="rId17"/>
    <p:sldId id="600" r:id="rId18"/>
    <p:sldId id="601" r:id="rId19"/>
    <p:sldId id="602" r:id="rId20"/>
    <p:sldId id="603" r:id="rId21"/>
    <p:sldId id="604" r:id="rId22"/>
    <p:sldId id="605" r:id="rId23"/>
    <p:sldId id="60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5347"/>
  </p:normalViewPr>
  <p:slideViewPr>
    <p:cSldViewPr snapToGrid="0" snapToObjects="1">
      <p:cViewPr varScale="1">
        <p:scale>
          <a:sx n="79" d="100"/>
          <a:sy n="79" d="100"/>
        </p:scale>
        <p:origin x="19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8DEE7-AEBD-C94F-B25C-1A09CBCD2FEB}" type="datetimeFigureOut">
              <a:rPr lang="en-US" smtClean="0"/>
              <a:t>3/2/2021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B7E5F-FD20-E348-B383-9A94B5CB67CD}" type="slidenum">
              <a:rPr lang="en-US" smtClean="0"/>
              <a:t>‹#›</a:t>
            </a:fld>
            <a:endParaRPr lang="en-US"/>
          </a:p>
        </p:txBody>
      </p:sp>
    </p:spTree>
    <p:extLst>
      <p:ext uri="{BB962C8B-B14F-4D97-AF65-F5344CB8AC3E}">
        <p14:creationId xmlns:p14="http://schemas.microsoft.com/office/powerpoint/2010/main" val="34349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1137849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182026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3054666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751419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034572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379008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902710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800317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294940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45009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70843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583133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56459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410578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58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39396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6596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solidFill>
                  <a:prstClr val="white">
                    <a:tint val="75000"/>
                  </a:prstClr>
                </a:solidFill>
              </a:rPr>
              <a:pPr/>
              <a:t>3/2/2021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5F251D23-C897-684A-8E67-1EBE4884B6DC}" type="slidenum">
              <a:rPr lang="en-US" smtClean="0">
                <a:solidFill>
                  <a:prstClr val="white">
                    <a:tint val="75000"/>
                  </a:prstClr>
                </a:solidFill>
              </a:rPr>
              <a:pPr/>
              <a:t>‹#›</a:t>
            </a:fld>
            <a:endParaRPr lang="en-US" dirty="0">
              <a:solidFill>
                <a:prstClr val="white">
                  <a:tint val="75000"/>
                </a:prstClr>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900"/>
            <a:fld id="{E69A4D3A-6EF8-7448-AC6F-AD52FEDAA6A8}" type="datetimeFigureOut">
              <a:rPr lang="en-US" smtClean="0">
                <a:solidFill>
                  <a:prstClr val="white">
                    <a:tint val="75000"/>
                  </a:prstClr>
                </a:solidFill>
              </a:rPr>
              <a:pPr defTabSz="342900"/>
              <a:t>3/2/2021</a:t>
            </a:fld>
            <a:endParaRPr lang="en-US" dirty="0">
              <a:solidFill>
                <a:prstClr val="white">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900"/>
            <a:endParaRPr lang="en-US" dirty="0">
              <a:solidFill>
                <a:prstClr val="white">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a:fld id="{5F251D23-C897-684A-8E67-1EBE4884B6DC}" type="slidenum">
              <a:rPr lang="en-US" smtClean="0">
                <a:solidFill>
                  <a:prstClr val="white">
                    <a:tint val="75000"/>
                  </a:prstClr>
                </a:solidFill>
              </a:rPr>
              <a:pPr defTabSz="342900"/>
              <a:t>‹#›</a:t>
            </a:fld>
            <a:endParaRPr lang="en-US" dirty="0">
              <a:solidFill>
                <a:prstClr val="white">
                  <a:tint val="75000"/>
                </a:prstClr>
              </a:solidFill>
            </a:endParaRPr>
          </a:p>
        </p:txBody>
      </p:sp>
    </p:spTree>
    <p:extLst>
      <p:ext uri="{BB962C8B-B14F-4D97-AF65-F5344CB8AC3E}">
        <p14:creationId xmlns:p14="http://schemas.microsoft.com/office/powerpoint/2010/main" val="13495232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04948"/>
            <a:ext cx="8779896" cy="5549908"/>
          </a:xfrm>
        </p:spPr>
        <p:txBody>
          <a:bodyPr>
            <a:normAutofit/>
          </a:bodyPr>
          <a:lstStyle/>
          <a:p>
            <a:pPr marL="0" indent="0" algn="ctr">
              <a:buNone/>
            </a:pPr>
            <a:endParaRPr lang="en-US" sz="2800" dirty="0"/>
          </a:p>
          <a:p>
            <a:pPr marL="0" indent="0" algn="ctr">
              <a:buNone/>
            </a:pPr>
            <a:r>
              <a:rPr lang="en-US" sz="2800" dirty="0"/>
              <a:t>You will be using a button box like the one shown to make responses while you are in the scanner.  Place your hand so that you can use your index and middle fingers to press the right and left buttons.  Your ring finger will be used at times to select responses.</a:t>
            </a:r>
          </a:p>
          <a:p>
            <a:pPr marL="0" indent="0" algn="ctr">
              <a:buNone/>
            </a:pPr>
            <a:r>
              <a:rPr lang="en-US" sz="2800" dirty="0"/>
              <a:t>Please tell the experimenter if you have any questions about how to use the button box.</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pic>
        <p:nvPicPr>
          <p:cNvPr id="1026"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564651" y="3395919"/>
            <a:ext cx="2019871" cy="35908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33823" y="3745418"/>
            <a:ext cx="981075" cy="369332"/>
          </a:xfrm>
          <a:prstGeom prst="rect">
            <a:avLst/>
          </a:prstGeom>
          <a:noFill/>
        </p:spPr>
        <p:txBody>
          <a:bodyPr wrap="square" rtlCol="0">
            <a:spAutoFit/>
          </a:bodyPr>
          <a:lstStyle/>
          <a:p>
            <a:r>
              <a:rPr lang="en-US" dirty="0"/>
              <a:t>Right</a:t>
            </a:r>
          </a:p>
        </p:txBody>
      </p:sp>
      <p:sp>
        <p:nvSpPr>
          <p:cNvPr id="12" name="TextBox 11"/>
          <p:cNvSpPr txBox="1"/>
          <p:nvPr/>
        </p:nvSpPr>
        <p:spPr>
          <a:xfrm>
            <a:off x="3419475" y="3827402"/>
            <a:ext cx="981075" cy="369332"/>
          </a:xfrm>
          <a:prstGeom prst="rect">
            <a:avLst/>
          </a:prstGeom>
          <a:noFill/>
        </p:spPr>
        <p:txBody>
          <a:bodyPr wrap="square" rtlCol="0">
            <a:spAutoFit/>
          </a:bodyPr>
          <a:lstStyle/>
          <a:p>
            <a:r>
              <a:rPr lang="en-US" dirty="0"/>
              <a:t>Left</a:t>
            </a:r>
          </a:p>
        </p:txBody>
      </p:sp>
      <p:sp>
        <p:nvSpPr>
          <p:cNvPr id="16" name="TextBox 15"/>
          <p:cNvSpPr txBox="1"/>
          <p:nvPr/>
        </p:nvSpPr>
        <p:spPr>
          <a:xfrm>
            <a:off x="4562475" y="3827401"/>
            <a:ext cx="933450" cy="369332"/>
          </a:xfrm>
          <a:prstGeom prst="rect">
            <a:avLst/>
          </a:prstGeom>
          <a:noFill/>
        </p:spPr>
        <p:txBody>
          <a:bodyPr wrap="square" rtlCol="0">
            <a:spAutoFit/>
          </a:bodyPr>
          <a:lstStyle/>
          <a:p>
            <a:r>
              <a:rPr lang="en-US" dirty="0"/>
              <a:t>Select</a:t>
            </a:r>
          </a:p>
        </p:txBody>
      </p:sp>
      <p:cxnSp>
        <p:nvCxnSpPr>
          <p:cNvPr id="5" name="Straight Arrow Connector 4"/>
          <p:cNvCxnSpPr/>
          <p:nvPr/>
        </p:nvCxnSpPr>
        <p:spPr>
          <a:xfrm>
            <a:off x="3748088" y="4168159"/>
            <a:ext cx="209548" cy="5048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4114750"/>
            <a:ext cx="66675" cy="4858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772025" y="4196734"/>
            <a:ext cx="142873" cy="4038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4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0425"/>
            <a:ext cx="9144000" cy="1470025"/>
          </a:xfrm>
        </p:spPr>
        <p:txBody>
          <a:bodyPr>
            <a:normAutofit/>
          </a:bodyPr>
          <a:lstStyle/>
          <a:p>
            <a:r>
              <a:rPr lang="en-US" dirty="0"/>
              <a:t>Picture Task</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77369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a:t>Now you will complete the picture task. Please pay attention to the pictures as they appear, and use the button box to make ratings.</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pic>
        <p:nvPicPr>
          <p:cNvPr id="8"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98888" y="1818314"/>
            <a:ext cx="3155748" cy="56102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81423" y="2373818"/>
            <a:ext cx="1562102" cy="769441"/>
          </a:xfrm>
          <a:prstGeom prst="rect">
            <a:avLst/>
          </a:prstGeom>
          <a:noFill/>
        </p:spPr>
        <p:txBody>
          <a:bodyPr wrap="square" rtlCol="0">
            <a:spAutoFit/>
          </a:bodyPr>
          <a:lstStyle/>
          <a:p>
            <a:r>
              <a:rPr lang="en-US" sz="4400" dirty="0">
                <a:solidFill>
                  <a:srgbClr val="FF0000"/>
                </a:solidFill>
              </a:rPr>
              <a:t>Right</a:t>
            </a:r>
          </a:p>
        </p:txBody>
      </p:sp>
      <p:sp>
        <p:nvSpPr>
          <p:cNvPr id="10" name="TextBox 9"/>
          <p:cNvSpPr txBox="1"/>
          <p:nvPr/>
        </p:nvSpPr>
        <p:spPr>
          <a:xfrm>
            <a:off x="2762250" y="2436752"/>
            <a:ext cx="1247775" cy="769441"/>
          </a:xfrm>
          <a:prstGeom prst="rect">
            <a:avLst/>
          </a:prstGeom>
          <a:noFill/>
        </p:spPr>
        <p:txBody>
          <a:bodyPr wrap="square" rtlCol="0">
            <a:spAutoFit/>
          </a:bodyPr>
          <a:lstStyle/>
          <a:p>
            <a:r>
              <a:rPr lang="en-US" sz="4400" dirty="0">
                <a:solidFill>
                  <a:srgbClr val="FF0000"/>
                </a:solidFill>
              </a:rPr>
              <a:t>Left</a:t>
            </a:r>
          </a:p>
        </p:txBody>
      </p:sp>
      <p:sp>
        <p:nvSpPr>
          <p:cNvPr id="11" name="TextBox 10"/>
          <p:cNvSpPr txBox="1"/>
          <p:nvPr/>
        </p:nvSpPr>
        <p:spPr>
          <a:xfrm>
            <a:off x="5086348" y="2443572"/>
            <a:ext cx="1590675" cy="769441"/>
          </a:xfrm>
          <a:prstGeom prst="rect">
            <a:avLst/>
          </a:prstGeom>
          <a:noFill/>
        </p:spPr>
        <p:txBody>
          <a:bodyPr wrap="square" rtlCol="0">
            <a:spAutoFit/>
          </a:bodyPr>
          <a:lstStyle/>
          <a:p>
            <a:r>
              <a:rPr lang="en-US" sz="4400" dirty="0">
                <a:solidFill>
                  <a:srgbClr val="FF0000"/>
                </a:solidFill>
              </a:rPr>
              <a:t>Select</a:t>
            </a:r>
          </a:p>
        </p:txBody>
      </p:sp>
      <p:cxnSp>
        <p:nvCxnSpPr>
          <p:cNvPr id="15" name="Straight Arrow Connector 14"/>
          <p:cNvCxnSpPr/>
          <p:nvPr/>
        </p:nvCxnSpPr>
        <p:spPr>
          <a:xfrm>
            <a:off x="3524250" y="3143259"/>
            <a:ext cx="192880"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257675" y="3143259"/>
            <a:ext cx="1047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95850" y="3143259"/>
            <a:ext cx="4476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30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3045552"/>
            <a:ext cx="5610224" cy="31557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a:t>Now you will complete the picture task. Please pay attention to the pictures as they appear, and use the button box to make ratings.</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9" name="TextBox 8"/>
          <p:cNvSpPr txBox="1"/>
          <p:nvPr/>
        </p:nvSpPr>
        <p:spPr>
          <a:xfrm>
            <a:off x="4029073" y="2288093"/>
            <a:ext cx="1562102" cy="769441"/>
          </a:xfrm>
          <a:prstGeom prst="rect">
            <a:avLst/>
          </a:prstGeom>
          <a:noFill/>
        </p:spPr>
        <p:txBody>
          <a:bodyPr wrap="square" rtlCol="0">
            <a:spAutoFit/>
          </a:bodyPr>
          <a:lstStyle/>
          <a:p>
            <a:r>
              <a:rPr lang="en-US" sz="4400" dirty="0">
                <a:solidFill>
                  <a:srgbClr val="FF0000"/>
                </a:solidFill>
              </a:rPr>
              <a:t>Left</a:t>
            </a:r>
          </a:p>
        </p:txBody>
      </p:sp>
      <p:sp>
        <p:nvSpPr>
          <p:cNvPr id="10" name="TextBox 9"/>
          <p:cNvSpPr txBox="1"/>
          <p:nvPr/>
        </p:nvSpPr>
        <p:spPr>
          <a:xfrm>
            <a:off x="2571750" y="2360552"/>
            <a:ext cx="1562100" cy="769441"/>
          </a:xfrm>
          <a:prstGeom prst="rect">
            <a:avLst/>
          </a:prstGeom>
          <a:noFill/>
        </p:spPr>
        <p:txBody>
          <a:bodyPr wrap="square" rtlCol="0">
            <a:spAutoFit/>
          </a:bodyPr>
          <a:lstStyle/>
          <a:p>
            <a:r>
              <a:rPr lang="en-US" sz="4400" dirty="0">
                <a:solidFill>
                  <a:srgbClr val="FF0000"/>
                </a:solidFill>
              </a:rPr>
              <a:t>Select</a:t>
            </a:r>
          </a:p>
        </p:txBody>
      </p:sp>
      <p:sp>
        <p:nvSpPr>
          <p:cNvPr id="11" name="TextBox 10"/>
          <p:cNvSpPr txBox="1"/>
          <p:nvPr/>
        </p:nvSpPr>
        <p:spPr>
          <a:xfrm>
            <a:off x="4991098" y="2357847"/>
            <a:ext cx="1590675" cy="769441"/>
          </a:xfrm>
          <a:prstGeom prst="rect">
            <a:avLst/>
          </a:prstGeom>
          <a:noFill/>
        </p:spPr>
        <p:txBody>
          <a:bodyPr wrap="square" rtlCol="0">
            <a:spAutoFit/>
          </a:bodyPr>
          <a:lstStyle/>
          <a:p>
            <a:r>
              <a:rPr lang="en-US" sz="4400" dirty="0">
                <a:solidFill>
                  <a:srgbClr val="FF0000"/>
                </a:solidFill>
              </a:rPr>
              <a:t>Right</a:t>
            </a:r>
          </a:p>
        </p:txBody>
      </p:sp>
      <p:cxnSp>
        <p:nvCxnSpPr>
          <p:cNvPr id="15" name="Straight Arrow Connector 14"/>
          <p:cNvCxnSpPr/>
          <p:nvPr/>
        </p:nvCxnSpPr>
        <p:spPr>
          <a:xfrm>
            <a:off x="3524250" y="3143259"/>
            <a:ext cx="30480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62450" y="3143259"/>
            <a:ext cx="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962525" y="3143259"/>
            <a:ext cx="381000" cy="8953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23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358948"/>
            <a:ext cx="8779896" cy="5549908"/>
          </a:xfrm>
        </p:spPr>
        <p:txBody>
          <a:bodyPr>
            <a:normAutofit/>
          </a:bodyPr>
          <a:lstStyle/>
          <a:p>
            <a:pPr marL="0" indent="0" algn="ctr">
              <a:buNone/>
            </a:pPr>
            <a:endParaRPr lang="en-US" sz="2800" dirty="0"/>
          </a:p>
          <a:p>
            <a:pPr marL="0" indent="0" algn="ctr">
              <a:buNone/>
            </a:pPr>
            <a:r>
              <a:rPr lang="en-US" sz="2800" dirty="0"/>
              <a:t>Press any button when the image has a yellow border.</a:t>
            </a:r>
          </a:p>
          <a:p>
            <a:pPr marL="0" indent="0" algn="ctr">
              <a:buNone/>
            </a:pPr>
            <a:endParaRPr lang="en-US" sz="2800" dirty="0"/>
          </a:p>
          <a:p>
            <a:pPr marL="0" indent="0" algn="ctr">
              <a:buNone/>
            </a:pPr>
            <a:endParaRPr lang="en-US" sz="2800" dirty="0"/>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442" y="2676343"/>
            <a:ext cx="3735238" cy="2801429"/>
          </a:xfrm>
          <a:prstGeom prst="rect">
            <a:avLst/>
          </a:prstGeom>
        </p:spPr>
      </p:pic>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l="1420" t="1707" r="1761" b="1820"/>
          <a:stretch/>
        </p:blipFill>
        <p:spPr>
          <a:xfrm>
            <a:off x="2918080" y="2740327"/>
            <a:ext cx="3603490" cy="2689929"/>
          </a:xfrm>
          <a:prstGeom prst="rect">
            <a:avLst/>
          </a:prstGeom>
        </p:spPr>
      </p:pic>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16618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Content Placeholder 2"/>
          <p:cNvSpPr txBox="1">
            <a:spLocks/>
          </p:cNvSpPr>
          <p:nvPr/>
        </p:nvSpPr>
        <p:spPr>
          <a:xfrm>
            <a:off x="179464" y="358948"/>
            <a:ext cx="8779896" cy="5549908"/>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pitchFamily="34" charset="0"/>
              <a:buNone/>
            </a:pPr>
            <a:r>
              <a:rPr lang="en-US" sz="3600" dirty="0"/>
              <a:t>Remember, some images will be related to drug use and may induce “drug craving” inside you.</a:t>
            </a:r>
          </a:p>
          <a:p>
            <a:pPr marL="0" indent="0" algn="ctr">
              <a:buFont typeface="Arial" pitchFamily="34" charset="0"/>
              <a:buNone/>
            </a:pPr>
            <a:r>
              <a:rPr lang="en-US" sz="3600" dirty="0"/>
              <a:t>This is a normal response and we ask you to focus on the images and </a:t>
            </a:r>
            <a:r>
              <a:rPr lang="en-US" sz="3600" u="sng" dirty="0"/>
              <a:t>try not to suppress or avoid</a:t>
            </a:r>
            <a:r>
              <a:rPr lang="en-US" sz="3600" dirty="0"/>
              <a:t> your feelings. </a:t>
            </a:r>
          </a:p>
          <a:p>
            <a:pPr marL="0" indent="0" algn="ctr">
              <a:buFont typeface="Arial" pitchFamily="34" charset="0"/>
              <a:buNone/>
            </a:pPr>
            <a:r>
              <a:rPr lang="en-US" sz="3600" dirty="0"/>
              <a:t>Let your brain respond to them normally.</a:t>
            </a:r>
          </a:p>
          <a:p>
            <a:pPr marL="0" indent="0" algn="ctr">
              <a:buFont typeface="Arial" pitchFamily="34" charset="0"/>
              <a:buNone/>
            </a:pPr>
            <a:endParaRPr lang="en-US" sz="2800" dirty="0"/>
          </a:p>
        </p:txBody>
      </p:sp>
    </p:spTree>
    <p:extLst>
      <p:ext uri="{BB962C8B-B14F-4D97-AF65-F5344CB8AC3E}">
        <p14:creationId xmlns:p14="http://schemas.microsoft.com/office/powerpoint/2010/main" val="240210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0425"/>
            <a:ext cx="9144000" cy="1470025"/>
          </a:xfrm>
        </p:spPr>
        <p:txBody>
          <a:bodyPr>
            <a:normAutofit/>
          </a:bodyPr>
          <a:lstStyle/>
          <a:p>
            <a:r>
              <a:rPr lang="en-US" dirty="0"/>
              <a:t>Picture Task</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55927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358948"/>
            <a:ext cx="8779896" cy="5549908"/>
          </a:xfrm>
        </p:spPr>
        <p:txBody>
          <a:bodyPr>
            <a:normAutofit/>
          </a:bodyPr>
          <a:lstStyle/>
          <a:p>
            <a:pPr marL="0" indent="0" algn="ctr">
              <a:buNone/>
            </a:pPr>
            <a:endParaRPr lang="en-US" sz="2800" dirty="0"/>
          </a:p>
          <a:p>
            <a:pPr marL="0" indent="0" algn="ctr">
              <a:buNone/>
            </a:pPr>
            <a:r>
              <a:rPr lang="en-US" dirty="0"/>
              <a:t>Now you will complete another run of the Picture Task.</a:t>
            </a:r>
          </a:p>
          <a:p>
            <a:pPr marL="0" indent="0" algn="ctr">
              <a:buNone/>
            </a:pPr>
            <a:endParaRPr lang="en-US" sz="2800" dirty="0"/>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16457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rgbClr val="FF0000"/>
                </a:solidFill>
              </a:rPr>
              <a:t>This is run 1 of 7</a:t>
            </a:r>
          </a:p>
        </p:txBody>
      </p:sp>
    </p:spTree>
    <p:extLst>
      <p:ext uri="{BB962C8B-B14F-4D97-AF65-F5344CB8AC3E}">
        <p14:creationId xmlns:p14="http://schemas.microsoft.com/office/powerpoint/2010/main" val="1499892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rgbClr val="FF0000"/>
                </a:solidFill>
              </a:rPr>
              <a:t>This is run 2 of 7</a:t>
            </a:r>
          </a:p>
        </p:txBody>
      </p:sp>
    </p:spTree>
    <p:extLst>
      <p:ext uri="{BB962C8B-B14F-4D97-AF65-F5344CB8AC3E}">
        <p14:creationId xmlns:p14="http://schemas.microsoft.com/office/powerpoint/2010/main" val="473272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rgbClr val="FF0000"/>
                </a:solidFill>
              </a:rPr>
              <a:t>This is run 3 of 7</a:t>
            </a:r>
          </a:p>
        </p:txBody>
      </p:sp>
    </p:spTree>
    <p:extLst>
      <p:ext uri="{BB962C8B-B14F-4D97-AF65-F5344CB8AC3E}">
        <p14:creationId xmlns:p14="http://schemas.microsoft.com/office/powerpoint/2010/main" val="163776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145" y="4168159"/>
            <a:ext cx="3590884" cy="20198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9464" y="104948"/>
            <a:ext cx="8779896" cy="5549908"/>
          </a:xfrm>
        </p:spPr>
        <p:txBody>
          <a:bodyPr>
            <a:normAutofit/>
          </a:bodyPr>
          <a:lstStyle/>
          <a:p>
            <a:pPr marL="0" indent="0" algn="ctr">
              <a:buNone/>
            </a:pPr>
            <a:endParaRPr lang="en-US" sz="2800" dirty="0"/>
          </a:p>
          <a:p>
            <a:pPr marL="0" indent="0" algn="ctr">
              <a:buNone/>
            </a:pPr>
            <a:r>
              <a:rPr lang="en-US" sz="2800" dirty="0"/>
              <a:t>You will be using a button box like the one shown to make responses while you are in the scanner.  Place your hand so that you can use your index and middle fingers to press the right and left buttons.  Your ring finger will be used at times to select responses.</a:t>
            </a:r>
          </a:p>
          <a:p>
            <a:pPr marL="0" indent="0" algn="ctr">
              <a:buNone/>
            </a:pPr>
            <a:r>
              <a:rPr lang="en-US" sz="2800" dirty="0"/>
              <a:t>Please tell the experimenter if you have any questions about how to use the button box.</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2" name="TextBox 1"/>
          <p:cNvSpPr txBox="1"/>
          <p:nvPr/>
        </p:nvSpPr>
        <p:spPr>
          <a:xfrm>
            <a:off x="4114798" y="3745418"/>
            <a:ext cx="981075" cy="369332"/>
          </a:xfrm>
          <a:prstGeom prst="rect">
            <a:avLst/>
          </a:prstGeom>
          <a:noFill/>
        </p:spPr>
        <p:txBody>
          <a:bodyPr wrap="square" rtlCol="0">
            <a:spAutoFit/>
          </a:bodyPr>
          <a:lstStyle/>
          <a:p>
            <a:r>
              <a:rPr lang="en-US" dirty="0"/>
              <a:t>Left</a:t>
            </a:r>
          </a:p>
        </p:txBody>
      </p:sp>
      <p:sp>
        <p:nvSpPr>
          <p:cNvPr id="12" name="TextBox 11"/>
          <p:cNvSpPr txBox="1"/>
          <p:nvPr/>
        </p:nvSpPr>
        <p:spPr>
          <a:xfrm>
            <a:off x="3419475" y="3827402"/>
            <a:ext cx="981075" cy="369332"/>
          </a:xfrm>
          <a:prstGeom prst="rect">
            <a:avLst/>
          </a:prstGeom>
          <a:noFill/>
        </p:spPr>
        <p:txBody>
          <a:bodyPr wrap="square" rtlCol="0">
            <a:spAutoFit/>
          </a:bodyPr>
          <a:lstStyle/>
          <a:p>
            <a:r>
              <a:rPr lang="en-US" dirty="0"/>
              <a:t>Select</a:t>
            </a:r>
          </a:p>
        </p:txBody>
      </p:sp>
      <p:sp>
        <p:nvSpPr>
          <p:cNvPr id="16" name="TextBox 15"/>
          <p:cNvSpPr txBox="1"/>
          <p:nvPr/>
        </p:nvSpPr>
        <p:spPr>
          <a:xfrm>
            <a:off x="4562475" y="3827401"/>
            <a:ext cx="933450" cy="369332"/>
          </a:xfrm>
          <a:prstGeom prst="rect">
            <a:avLst/>
          </a:prstGeom>
          <a:noFill/>
        </p:spPr>
        <p:txBody>
          <a:bodyPr wrap="square" rtlCol="0">
            <a:spAutoFit/>
          </a:bodyPr>
          <a:lstStyle/>
          <a:p>
            <a:r>
              <a:rPr lang="en-US" dirty="0"/>
              <a:t>Right</a:t>
            </a:r>
          </a:p>
        </p:txBody>
      </p:sp>
      <p:cxnSp>
        <p:nvCxnSpPr>
          <p:cNvPr id="5" name="Straight Arrow Connector 4"/>
          <p:cNvCxnSpPr/>
          <p:nvPr/>
        </p:nvCxnSpPr>
        <p:spPr>
          <a:xfrm>
            <a:off x="3748088" y="4168159"/>
            <a:ext cx="366710" cy="5752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00550" y="4114750"/>
            <a:ext cx="66675" cy="6287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843461" y="4196734"/>
            <a:ext cx="71438" cy="5467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410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rgbClr val="FF0000"/>
                </a:solidFill>
              </a:rPr>
              <a:t>This is run 4 of 7</a:t>
            </a:r>
          </a:p>
        </p:txBody>
      </p:sp>
    </p:spTree>
    <p:extLst>
      <p:ext uri="{BB962C8B-B14F-4D97-AF65-F5344CB8AC3E}">
        <p14:creationId xmlns:p14="http://schemas.microsoft.com/office/powerpoint/2010/main" val="1651836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rgbClr val="FF0000"/>
                </a:solidFill>
              </a:rPr>
              <a:t>This is run 5 of 7</a:t>
            </a:r>
          </a:p>
        </p:txBody>
      </p:sp>
    </p:spTree>
    <p:extLst>
      <p:ext uri="{BB962C8B-B14F-4D97-AF65-F5344CB8AC3E}">
        <p14:creationId xmlns:p14="http://schemas.microsoft.com/office/powerpoint/2010/main" val="183728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rgbClr val="FF0000"/>
                </a:solidFill>
              </a:rPr>
              <a:t>This is run 6 of 7</a:t>
            </a:r>
          </a:p>
        </p:txBody>
      </p:sp>
    </p:spTree>
    <p:extLst>
      <p:ext uri="{BB962C8B-B14F-4D97-AF65-F5344CB8AC3E}">
        <p14:creationId xmlns:p14="http://schemas.microsoft.com/office/powerpoint/2010/main" val="653400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5" name="Title 3"/>
          <p:cNvSpPr txBox="1">
            <a:spLocks/>
          </p:cNvSpPr>
          <p:nvPr/>
        </p:nvSpPr>
        <p:spPr>
          <a:xfrm>
            <a:off x="-5174" y="1362074"/>
            <a:ext cx="9149174" cy="6567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a:solidFill>
                  <a:srgbClr val="FF0000"/>
                </a:solidFill>
              </a:rPr>
              <a:t>This is run 7 of 7</a:t>
            </a:r>
          </a:p>
        </p:txBody>
      </p:sp>
    </p:spTree>
    <p:extLst>
      <p:ext uri="{BB962C8B-B14F-4D97-AF65-F5344CB8AC3E}">
        <p14:creationId xmlns:p14="http://schemas.microsoft.com/office/powerpoint/2010/main" val="193098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0425"/>
            <a:ext cx="9144000" cy="1470025"/>
          </a:xfrm>
        </p:spPr>
        <p:txBody>
          <a:bodyPr>
            <a:normAutofit/>
          </a:bodyPr>
          <a:lstStyle/>
          <a:p>
            <a:r>
              <a:rPr lang="en-US" dirty="0"/>
              <a:t>Picture Task</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5"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Tree>
    <p:extLst>
      <p:ext uri="{BB962C8B-B14F-4D97-AF65-F5344CB8AC3E}">
        <p14:creationId xmlns:p14="http://schemas.microsoft.com/office/powerpoint/2010/main" val="320338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358948"/>
            <a:ext cx="8779896" cy="5549908"/>
          </a:xfrm>
        </p:spPr>
        <p:txBody>
          <a:bodyPr>
            <a:normAutofit/>
          </a:bodyPr>
          <a:lstStyle/>
          <a:p>
            <a:pPr marL="0" indent="0" algn="ctr">
              <a:buNone/>
            </a:pPr>
            <a:endParaRPr lang="en-US" sz="2800" dirty="0"/>
          </a:p>
          <a:p>
            <a:pPr marL="0" indent="0" algn="ctr">
              <a:buNone/>
            </a:pPr>
            <a:endParaRPr lang="en-US" sz="2800" dirty="0"/>
          </a:p>
          <a:p>
            <a:pPr marL="0" indent="0" algn="ctr">
              <a:buNone/>
            </a:pPr>
            <a:endParaRPr lang="en-US" sz="2800" dirty="0"/>
          </a:p>
          <a:p>
            <a:pPr marL="0" indent="0" algn="ctr">
              <a:buNone/>
            </a:pPr>
            <a:endParaRPr lang="en-US" sz="2800" dirty="0"/>
          </a:p>
          <a:p>
            <a:pPr marL="0" indent="0" algn="ctr">
              <a:buNone/>
            </a:pPr>
            <a:r>
              <a:rPr lang="en-US" sz="2800" dirty="0"/>
              <a:t>For this task, you will see a series of images.</a:t>
            </a:r>
          </a:p>
          <a:p>
            <a:pPr marL="0" indent="0" algn="ctr">
              <a:buNone/>
            </a:pPr>
            <a:r>
              <a:rPr lang="en-US" sz="2800" dirty="0"/>
              <a:t>Please attend to them carefully.</a:t>
            </a:r>
          </a:p>
          <a:p>
            <a:pPr marL="0" indent="0" algn="ctr">
              <a:buNone/>
            </a:pPr>
            <a:endParaRPr lang="en-US" sz="2800" dirty="0"/>
          </a:p>
          <a:p>
            <a:pPr marL="0" indent="0" algn="ctr">
              <a:buNone/>
            </a:pPr>
            <a:endParaRPr lang="en-US" sz="2800" dirty="0"/>
          </a:p>
        </p:txBody>
      </p:sp>
      <p:sp>
        <p:nvSpPr>
          <p:cNvPr id="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60314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358948"/>
            <a:ext cx="8779896" cy="5549908"/>
          </a:xfrm>
        </p:spPr>
        <p:txBody>
          <a:bodyPr>
            <a:normAutofit/>
          </a:bodyPr>
          <a:lstStyle/>
          <a:p>
            <a:pPr marL="0" indent="0" algn="ctr">
              <a:buNone/>
            </a:pPr>
            <a:r>
              <a:rPr lang="en-US" sz="2800" dirty="0"/>
              <a:t>At times, you will be asked to make ratings on a 9-point scale like the one below. Please use your index and middle fingers to move the arrow, and your ring finger to make a selection. </a:t>
            </a:r>
          </a:p>
          <a:p>
            <a:pPr marL="0" indent="0" algn="ctr">
              <a:buNone/>
            </a:pPr>
            <a:r>
              <a:rPr lang="en-US" sz="2800" dirty="0"/>
              <a:t>You will have 5 seconds to make your response.  If you fail to respond in the 5 seconds, don’t worry about it.  Just get ready for the next trial.</a:t>
            </a:r>
          </a:p>
          <a:p>
            <a:pPr marL="0" indent="0" algn="ctr">
              <a:buNone/>
            </a:pPr>
            <a:endParaRPr lang="en-US" sz="2800" dirty="0"/>
          </a:p>
          <a:p>
            <a:pPr marL="0" indent="0" algn="ctr">
              <a:buNone/>
            </a:pPr>
            <a:endParaRPr lang="en-US" sz="2800" dirty="0"/>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pic>
        <p:nvPicPr>
          <p:cNvPr id="4" name="Picture 3">
            <a:extLst>
              <a:ext uri="{FF2B5EF4-FFF2-40B4-BE49-F238E27FC236}">
                <a16:creationId xmlns:a16="http://schemas.microsoft.com/office/drawing/2014/main" id="{5038F7F9-9800-4DF9-B102-317CD0DECEC9}"/>
              </a:ext>
            </a:extLst>
          </p:cNvPr>
          <p:cNvPicPr>
            <a:picLocks noChangeAspect="1"/>
          </p:cNvPicPr>
          <p:nvPr/>
        </p:nvPicPr>
        <p:blipFill rotWithShape="1">
          <a:blip r:embed="rId3"/>
          <a:srcRect r="1289"/>
          <a:stretch/>
        </p:blipFill>
        <p:spPr>
          <a:xfrm>
            <a:off x="1196268" y="3516367"/>
            <a:ext cx="6746288" cy="2755872"/>
          </a:xfrm>
          <a:prstGeom prst="rect">
            <a:avLst/>
          </a:prstGeom>
        </p:spPr>
      </p:pic>
    </p:spTree>
    <p:extLst>
      <p:ext uri="{BB962C8B-B14F-4D97-AF65-F5344CB8AC3E}">
        <p14:creationId xmlns:p14="http://schemas.microsoft.com/office/powerpoint/2010/main" val="303686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358948"/>
            <a:ext cx="8779896" cy="5549908"/>
          </a:xfrm>
        </p:spPr>
        <p:txBody>
          <a:bodyPr>
            <a:normAutofit/>
          </a:bodyPr>
          <a:lstStyle/>
          <a:p>
            <a:pPr marL="0" indent="0" algn="ctr">
              <a:buNone/>
            </a:pPr>
            <a:r>
              <a:rPr lang="en-US" sz="2800" dirty="0"/>
              <a:t>At times, a yellow border will appear around one of the images, as shown. When this happens, press any button to make the border disappear.</a:t>
            </a:r>
          </a:p>
          <a:p>
            <a:pPr marL="0" indent="0" algn="ctr">
              <a:buNone/>
            </a:pPr>
            <a:endParaRPr lang="en-US" sz="2800" dirty="0"/>
          </a:p>
          <a:p>
            <a:pPr marL="0" indent="0" algn="ctr">
              <a:buNone/>
            </a:pPr>
            <a:endParaRPr lang="en-US" sz="2800" dirty="0"/>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442" y="2676343"/>
            <a:ext cx="3735238" cy="2801429"/>
          </a:xfrm>
          <a:prstGeom prst="rect">
            <a:avLst/>
          </a:prstGeom>
        </p:spPr>
      </p:pic>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l="1420" t="1707" r="1761" b="1820"/>
          <a:stretch/>
        </p:blipFill>
        <p:spPr>
          <a:xfrm>
            <a:off x="2918080" y="2740327"/>
            <a:ext cx="3603490" cy="2689929"/>
          </a:xfrm>
          <a:prstGeom prst="rect">
            <a:avLst/>
          </a:prstGeom>
        </p:spPr>
      </p:pic>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7077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Content Placeholder 2"/>
          <p:cNvSpPr txBox="1">
            <a:spLocks/>
          </p:cNvSpPr>
          <p:nvPr/>
        </p:nvSpPr>
        <p:spPr>
          <a:xfrm>
            <a:off x="179464" y="358948"/>
            <a:ext cx="8779896" cy="5549908"/>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pitchFamily="34" charset="0"/>
              <a:buNone/>
            </a:pPr>
            <a:endParaRPr lang="en-US" sz="2800" dirty="0"/>
          </a:p>
          <a:p>
            <a:pPr marL="0" indent="0" algn="ctr">
              <a:buFont typeface="Arial" pitchFamily="34" charset="0"/>
              <a:buNone/>
            </a:pPr>
            <a:endParaRPr lang="en-US" sz="2800" dirty="0"/>
          </a:p>
          <a:p>
            <a:pPr marL="0" indent="0" algn="ctr">
              <a:buFont typeface="Arial" pitchFamily="34" charset="0"/>
              <a:buNone/>
            </a:pPr>
            <a:endParaRPr lang="en-US" sz="2800" dirty="0"/>
          </a:p>
          <a:p>
            <a:pPr marL="0" indent="0" algn="ctr">
              <a:buFont typeface="Arial" pitchFamily="34" charset="0"/>
              <a:buNone/>
            </a:pPr>
            <a:r>
              <a:rPr lang="en-US" sz="2800" dirty="0"/>
              <a:t>Some of the pictures will be related to drug use. This may induce “drug craving” inside you. This is a normal response. </a:t>
            </a:r>
          </a:p>
          <a:p>
            <a:pPr marL="0" indent="0" algn="ctr">
              <a:buFont typeface="Arial" pitchFamily="34" charset="0"/>
              <a:buNone/>
            </a:pPr>
            <a:r>
              <a:rPr lang="en-US" sz="2800" dirty="0"/>
              <a:t>Please do </a:t>
            </a:r>
            <a:r>
              <a:rPr lang="en-US" sz="2800" u="sng" dirty="0"/>
              <a:t>not try to avoid or suppress</a:t>
            </a:r>
            <a:r>
              <a:rPr lang="en-US" sz="2800" dirty="0"/>
              <a:t> your feelings when you see the pictures.</a:t>
            </a:r>
          </a:p>
          <a:p>
            <a:pPr marL="0" indent="0" algn="ctr">
              <a:buFont typeface="Arial" pitchFamily="34" charset="0"/>
              <a:buNone/>
            </a:pPr>
            <a:endParaRPr lang="en-US" sz="2800" dirty="0"/>
          </a:p>
          <a:p>
            <a:pPr marL="0" indent="0" algn="ctr">
              <a:buFont typeface="Arial" pitchFamily="34" charset="0"/>
              <a:buNone/>
            </a:pPr>
            <a:endParaRPr lang="en-US" sz="2800" dirty="0"/>
          </a:p>
          <a:p>
            <a:pPr marL="0" indent="0" algn="ctr">
              <a:buFont typeface="Arial" pitchFamily="34" charset="0"/>
              <a:buNone/>
            </a:pPr>
            <a:endParaRPr lang="en-US" sz="2800" dirty="0"/>
          </a:p>
          <a:p>
            <a:pPr marL="0" indent="0" algn="ctr">
              <a:buFont typeface="Arial" pitchFamily="34" charset="0"/>
              <a:buNone/>
            </a:pPr>
            <a:endParaRPr lang="en-US" sz="2800" dirty="0"/>
          </a:p>
        </p:txBody>
      </p:sp>
    </p:spTree>
    <p:extLst>
      <p:ext uri="{BB962C8B-B14F-4D97-AF65-F5344CB8AC3E}">
        <p14:creationId xmlns:p14="http://schemas.microsoft.com/office/powerpoint/2010/main" val="210634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Content Placeholder 2"/>
          <p:cNvSpPr txBox="1">
            <a:spLocks/>
          </p:cNvSpPr>
          <p:nvPr/>
        </p:nvSpPr>
        <p:spPr>
          <a:xfrm>
            <a:off x="179464" y="358948"/>
            <a:ext cx="8779896" cy="5549908"/>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pitchFamily="34" charset="0"/>
              <a:buNone/>
            </a:pPr>
            <a:r>
              <a:rPr lang="en-US" sz="2800" dirty="0"/>
              <a:t>You will hear a guided relaxation recording at the end of each run. During this time, please follow along with the voice.</a:t>
            </a:r>
          </a:p>
          <a:p>
            <a:pPr marL="0" indent="0" algn="ctr">
              <a:buFont typeface="Arial" pitchFamily="34" charset="0"/>
              <a:buNone/>
            </a:pPr>
            <a:endParaRPr lang="en-US" sz="2800" dirty="0"/>
          </a:p>
          <a:p>
            <a:pPr marL="0" indent="0" algn="ctr">
              <a:buFont typeface="Arial" pitchFamily="34" charset="0"/>
              <a:buNone/>
            </a:pPr>
            <a:r>
              <a:rPr lang="en-US" sz="2800" dirty="0"/>
              <a:t>The scanner will continue to run for a few minutes after the recording ends. Please keep your eyes open and continue to remain as still as possible.</a:t>
            </a:r>
          </a:p>
          <a:p>
            <a:pPr marL="0" indent="0" algn="ctr">
              <a:buFont typeface="Arial" pitchFamily="34" charset="0"/>
              <a:buNone/>
            </a:pPr>
            <a:endParaRPr lang="en-US" sz="2800" dirty="0"/>
          </a:p>
          <a:p>
            <a:pPr marL="0" indent="0" algn="ctr">
              <a:buNone/>
            </a:pPr>
            <a:r>
              <a:rPr lang="en-US" sz="2800" dirty="0"/>
              <a:t>Now you will complete a practice session. Please let the experimenter know if you have any questions</a:t>
            </a:r>
          </a:p>
          <a:p>
            <a:pPr marL="0" indent="0" algn="ctr">
              <a:buFont typeface="Arial" pitchFamily="34" charset="0"/>
              <a:buNone/>
            </a:pPr>
            <a:endParaRPr lang="en-US" sz="2800" dirty="0"/>
          </a:p>
          <a:p>
            <a:pPr marL="0" indent="0" algn="ctr">
              <a:buFont typeface="Arial" pitchFamily="34" charset="0"/>
              <a:buNone/>
            </a:pPr>
            <a:endParaRPr lang="en-US" sz="2800" dirty="0"/>
          </a:p>
          <a:p>
            <a:pPr marL="0" indent="0" algn="ctr">
              <a:buFont typeface="Arial" pitchFamily="34" charset="0"/>
              <a:buNone/>
            </a:pPr>
            <a:endParaRPr lang="en-US" sz="2800" dirty="0"/>
          </a:p>
        </p:txBody>
      </p:sp>
    </p:spTree>
    <p:extLst>
      <p:ext uri="{BB962C8B-B14F-4D97-AF65-F5344CB8AC3E}">
        <p14:creationId xmlns:p14="http://schemas.microsoft.com/office/powerpoint/2010/main" val="327739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2"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492196804"/>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5960</TotalTime>
  <Words>830</Words>
  <Application>Microsoft Office PowerPoint</Application>
  <PresentationFormat>On-screen Show (4:3)</PresentationFormat>
  <Paragraphs>137</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Black</vt:lpstr>
      <vt:lpstr>PowerPoint Presentation</vt:lpstr>
      <vt:lpstr>PowerPoint Presentation</vt:lpstr>
      <vt:lpstr>Picture Task</vt:lpstr>
      <vt:lpstr>PowerPoint Presentation</vt:lpstr>
      <vt:lpstr>PowerPoint Presentation</vt:lpstr>
      <vt:lpstr>PowerPoint Presentation</vt:lpstr>
      <vt:lpstr>PowerPoint Presentation</vt:lpstr>
      <vt:lpstr>PowerPoint Presentation</vt:lpstr>
      <vt:lpstr>Press the RIGHT button when you are ready to begin</vt:lpstr>
      <vt:lpstr>Picture Task</vt:lpstr>
      <vt:lpstr>PowerPoint Presentation</vt:lpstr>
      <vt:lpstr>PowerPoint Presentation</vt:lpstr>
      <vt:lpstr>PowerPoint Presentation</vt:lpstr>
      <vt:lpstr>PowerPoint Presentation</vt:lpstr>
      <vt:lpstr>Picture Task</vt:lpstr>
      <vt:lpstr>PowerPoint Presentation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lpstr>Press the RIGHT button when you are ready to begin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Task</dc:title>
  <dc:creator>Hamed Ekhtiari</dc:creator>
  <cp:lastModifiedBy>Rayus Kuplicki</cp:lastModifiedBy>
  <cp:revision>90</cp:revision>
  <dcterms:created xsi:type="dcterms:W3CDTF">2017-09-25T13:54:04Z</dcterms:created>
  <dcterms:modified xsi:type="dcterms:W3CDTF">2021-03-02T17:11:28Z</dcterms:modified>
</cp:coreProperties>
</file>