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575" r:id="rId16"/>
    <p:sldId id="483" r:id="rId17"/>
    <p:sldId id="484" r:id="rId18"/>
    <p:sldId id="567" r:id="rId19"/>
    <p:sldId id="568" r:id="rId20"/>
    <p:sldId id="510" r:id="rId21"/>
    <p:sldId id="530" r:id="rId22"/>
    <p:sldId id="532" r:id="rId23"/>
    <p:sldId id="53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92" autoAdjust="0"/>
  </p:normalViewPr>
  <p:slideViewPr>
    <p:cSldViewPr snapToGrid="0" snapToObjects="1">
      <p:cViewPr varScale="1">
        <p:scale>
          <a:sx n="160" d="100"/>
          <a:sy n="160" d="100"/>
        </p:scale>
        <p:origin x="43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5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screenshot.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screenshot.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screenshot.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r>
              <a:rPr lang="en-US" baseline="0" dirty="0" smtClean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8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r>
              <a:rPr lang="en-US" baseline="0" dirty="0" smtClean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change rating scale from (1 to 7) to (0 to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also change rating scale from (1 to 7) to (0 to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also change rating scale from (1 to 7) to (0 to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RATE INSTRUCTION</a:t>
            </a:r>
            <a:r>
              <a:rPr lang="en-US" baseline="0" dirty="0" smtClean="0"/>
              <a:t> BOX: “Rate your awareness of sensations from your heart.” NOTE: also change rating scale from (1 to 7) to (0 to 6)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screenshot.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5717"/>
            <a:ext cx="9149175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Focused Attention</a:t>
            </a:r>
            <a:endParaRPr lang="en-US" dirty="0"/>
          </a:p>
        </p:txBody>
      </p:sp>
      <p:sp>
        <p:nvSpPr>
          <p:cNvPr id="9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09900"/>
            <a:ext cx="3619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09900"/>
            <a:ext cx="3619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54453"/>
            <a:ext cx="8779896" cy="213989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Here is an example of what a target detection trial may look like.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09900"/>
            <a:ext cx="3619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54453"/>
            <a:ext cx="8779896" cy="213989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Here is an example of what a target detection trial may look like.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09900"/>
            <a:ext cx="3619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09900"/>
            <a:ext cx="3619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54453"/>
            <a:ext cx="8779896" cy="213989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Here is an example of what a target detection trial may look like.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1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380574"/>
            <a:ext cx="8779896" cy="4528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The time between trials will be variable.  Between trials you will see a “+” in the center of the screen.  Whenever you see the “+” simply do your best to clear your mind and prepare for the next trial.  </a:t>
            </a:r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380574"/>
            <a:ext cx="8779896" cy="4528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Now you will complete a practice run of the Focused Attention Task. </a:t>
            </a:r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Press the RIGHT button when you are ready to begin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0339" y="2135717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Focused Attention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4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13316"/>
            <a:ext cx="9144000" cy="57583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Now you will complete the Focused Attention Task.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Remember, when you see the words HEART or STOMACH, focus your attention on sensations coming from that part of your body.</a:t>
            </a:r>
          </a:p>
          <a:p>
            <a:pPr marL="0" indent="0" algn="ctr">
              <a:buNone/>
            </a:pPr>
            <a:r>
              <a:rPr lang="en-US" dirty="0" smtClean="0"/>
              <a:t>When you see the word TARGET, focus your attention on how intensely it changes colors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13316"/>
            <a:ext cx="9144000" cy="5758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When you are asked to make a rating, use your index, middle, and ring fingers to rate the intensity of the sensations you felt or the intensity of the color change.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8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98888" y="1818314"/>
            <a:ext cx="3155748" cy="56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81423" y="2373818"/>
            <a:ext cx="1562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Right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2250" y="2436752"/>
            <a:ext cx="124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Left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6348" y="2443572"/>
            <a:ext cx="159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Select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24250" y="3143259"/>
            <a:ext cx="192880" cy="634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57675" y="3143259"/>
            <a:ext cx="104775" cy="634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95850" y="3143259"/>
            <a:ext cx="447675" cy="634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0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T:\BehavioralTasks\StimTool\AllInstructions\ButtonLef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045552"/>
            <a:ext cx="5610224" cy="315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13316"/>
            <a:ext cx="9144000" cy="5758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When you are asked to make a rating, use your index, middle, and ring fingers to rate the intensity of the sensations you felt or the intensity of the color change.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9073" y="2288093"/>
            <a:ext cx="1562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Left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750" y="2360552"/>
            <a:ext cx="156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Select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1098" y="2357847"/>
            <a:ext cx="159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Right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24250" y="3143259"/>
            <a:ext cx="304800" cy="8096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62450" y="3143259"/>
            <a:ext cx="0" cy="8096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62525" y="3143259"/>
            <a:ext cx="381000" cy="8953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380574"/>
            <a:ext cx="8779896" cy="4528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This task will have three types of trials: </a:t>
            </a:r>
          </a:p>
          <a:p>
            <a:pPr marL="0" indent="0" algn="ctr">
              <a:buNone/>
            </a:pPr>
            <a:r>
              <a:rPr lang="en-US" sz="2800" dirty="0" smtClean="0"/>
              <a:t>heart attention, stomach attention, and </a:t>
            </a:r>
            <a:r>
              <a:rPr lang="en-US" sz="2800" dirty="0"/>
              <a:t>t</a:t>
            </a:r>
            <a:r>
              <a:rPr lang="en-US" sz="2800" dirty="0" smtClean="0"/>
              <a:t>arget attention.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Each trial lasts 10 seconds.</a:t>
            </a:r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1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Press the RIGHT button when you are ready to begin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4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0339" y="2135717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Focused Attention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3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358948"/>
            <a:ext cx="8779896" cy="5549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dirty="0" smtClean="0"/>
              <a:t>Now you will complete another run of the Focused Attention task.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9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Press the RIGHT button when you are ready to begin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8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380574"/>
            <a:ext cx="8779896" cy="4528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When </a:t>
            </a:r>
            <a:r>
              <a:rPr lang="en-US" sz="2800" dirty="0"/>
              <a:t>you see </a:t>
            </a:r>
            <a:r>
              <a:rPr lang="en-US" sz="2800" dirty="0" smtClean="0"/>
              <a:t>“HEART”: focus </a:t>
            </a:r>
            <a:r>
              <a:rPr lang="en-US" sz="2800" dirty="0"/>
              <a:t>your attention on the sensation of your heart in your chest.  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When you see “STOMACH”: focus </a:t>
            </a:r>
            <a:r>
              <a:rPr lang="en-US" sz="2800" dirty="0"/>
              <a:t>your attention on the </a:t>
            </a:r>
            <a:r>
              <a:rPr lang="en-US" sz="2800" dirty="0" smtClean="0"/>
              <a:t>sensation of your </a:t>
            </a:r>
            <a:r>
              <a:rPr lang="en-US" sz="2800" dirty="0"/>
              <a:t>stomach. 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During these trials, do </a:t>
            </a:r>
            <a:r>
              <a:rPr lang="en-US" sz="2800" dirty="0"/>
              <a:t>not focus your attention on a different part of the </a:t>
            </a:r>
            <a:r>
              <a:rPr lang="en-US" sz="2800" dirty="0" smtClean="0"/>
              <a:t>body.</a:t>
            </a:r>
            <a:endParaRPr lang="en-US" sz="2800" dirty="0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2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49182"/>
            <a:ext cx="8779896" cy="4528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Occasionally, you will be </a:t>
            </a:r>
            <a:r>
              <a:rPr lang="en-US" sz="2800" dirty="0"/>
              <a:t>asked to </a:t>
            </a:r>
            <a:r>
              <a:rPr lang="en-US" sz="2800" dirty="0" smtClean="0"/>
              <a:t>rate on a scale of 0 to 6 your experience.  For </a:t>
            </a:r>
            <a:r>
              <a:rPr lang="en-US" sz="2800" dirty="0"/>
              <a:t>example, you might see the word “HEART” for 10 seconds, during which time you would focus your attention on the </a:t>
            </a:r>
            <a:r>
              <a:rPr lang="en-US" sz="2800" dirty="0" smtClean="0"/>
              <a:t>sensations of your heart in your chest.</a:t>
            </a:r>
            <a:r>
              <a:rPr lang="en-US" sz="2800" dirty="0"/>
              <a:t>  Afterward, you might see </a:t>
            </a:r>
            <a:r>
              <a:rPr lang="en-US" sz="2800" dirty="0" smtClean="0"/>
              <a:t>the screen shown below</a:t>
            </a:r>
            <a:r>
              <a:rPr lang="en-US" sz="2800" dirty="0"/>
              <a:t> 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35" y="3274291"/>
            <a:ext cx="5811929" cy="30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" b="9075"/>
          <a:stretch/>
        </p:blipFill>
        <p:spPr bwMode="auto">
          <a:xfrm>
            <a:off x="1621535" y="5649620"/>
            <a:ext cx="5811929" cy="6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1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405214"/>
            <a:ext cx="8779896" cy="4528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You would then use a button box to indicate your rating on </a:t>
            </a:r>
            <a:r>
              <a:rPr lang="en-US" sz="2800" dirty="0"/>
              <a:t>the </a:t>
            </a:r>
            <a:r>
              <a:rPr lang="en-US" sz="2800" dirty="0" smtClean="0"/>
              <a:t>0-to-6 scale; 0 </a:t>
            </a:r>
            <a:r>
              <a:rPr lang="en-US" sz="2800" dirty="0"/>
              <a:t>= </a:t>
            </a:r>
            <a:r>
              <a:rPr lang="en-US" sz="2800" dirty="0" smtClean="0"/>
              <a:t>no sensation, 3 </a:t>
            </a:r>
            <a:r>
              <a:rPr lang="en-US" sz="2800" dirty="0"/>
              <a:t>= moderate </a:t>
            </a:r>
            <a:r>
              <a:rPr lang="en-US" sz="2800" dirty="0" smtClean="0"/>
              <a:t>sensation, </a:t>
            </a:r>
            <a:r>
              <a:rPr lang="en-US" sz="2800" dirty="0"/>
              <a:t>and 6</a:t>
            </a:r>
            <a:r>
              <a:rPr lang="en-US" sz="2800" dirty="0" smtClean="0"/>
              <a:t> </a:t>
            </a:r>
            <a:r>
              <a:rPr lang="en-US" sz="2800" dirty="0"/>
              <a:t>= extreme </a:t>
            </a:r>
            <a:r>
              <a:rPr lang="en-US" sz="2800" dirty="0" smtClean="0"/>
              <a:t>sensation. </a:t>
            </a:r>
          </a:p>
          <a:p>
            <a:pPr marL="0" indent="0" algn="ctr">
              <a:buNone/>
            </a:pPr>
            <a:r>
              <a:rPr lang="en-US" sz="2800" dirty="0" smtClean="0"/>
              <a:t>Use your index and middle fingers to move the arrow, and your ring finger to make a selection.</a:t>
            </a:r>
            <a:endParaRPr 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35" y="3274291"/>
            <a:ext cx="5811929" cy="30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" b="9075"/>
          <a:stretch/>
        </p:blipFill>
        <p:spPr bwMode="auto">
          <a:xfrm>
            <a:off x="1621535" y="5649620"/>
            <a:ext cx="5811929" cy="6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63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35" y="3274291"/>
            <a:ext cx="5811929" cy="30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6636" y="3145536"/>
            <a:ext cx="6069709" cy="19019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89949"/>
            <a:ext cx="8779896" cy="40201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dirty="0" smtClean="0"/>
              <a:t>Note that you might be very aware of your heartbeat when it beats quickly, or even slowly. </a:t>
            </a:r>
            <a:r>
              <a:rPr lang="en-US" sz="2800" dirty="0"/>
              <a:t>If you were extremely aware of your heartbeat, </a:t>
            </a:r>
            <a:r>
              <a:rPr lang="en-US" sz="2800" dirty="0" smtClean="0"/>
              <a:t>you might provide a rating of 6.  </a:t>
            </a:r>
            <a:r>
              <a:rPr lang="en-US" sz="2800" dirty="0"/>
              <a:t>In contrast, if you experienced </a:t>
            </a:r>
            <a:r>
              <a:rPr lang="en-US" sz="2800" dirty="0" smtClean="0"/>
              <a:t>no </a:t>
            </a:r>
            <a:r>
              <a:rPr lang="en-US" sz="2800" dirty="0"/>
              <a:t>sensation from your heart during the preceding 10 seconds, you might provide a rating of </a:t>
            </a:r>
            <a:r>
              <a:rPr lang="en-US" sz="2800" dirty="0" smtClean="0"/>
              <a:t>0.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You will have 5 seconds to make your response.  If you fail to respond in the 5 seconds, don’t worry about it.  Just get ready for the next trial.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" b="9075"/>
          <a:stretch/>
        </p:blipFill>
        <p:spPr bwMode="auto">
          <a:xfrm>
            <a:off x="1621535" y="5649620"/>
            <a:ext cx="5811929" cy="6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5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35" y="3274291"/>
            <a:ext cx="5811929" cy="30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46636" y="3145536"/>
            <a:ext cx="6069709" cy="19019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502750"/>
            <a:ext cx="8779896" cy="4528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Similarly, if you were extremely aware that your stomach was very full, you might </a:t>
            </a:r>
            <a:r>
              <a:rPr lang="en-US" sz="2800" dirty="0" smtClean="0"/>
              <a:t>provide a rating of 6.  Alternatively, </a:t>
            </a:r>
            <a:r>
              <a:rPr lang="en-US" sz="2800" dirty="0"/>
              <a:t>if you were extremely aware that your stomach was empty, you might also provide a rating of </a:t>
            </a:r>
            <a:r>
              <a:rPr lang="en-US" sz="2800" dirty="0" smtClean="0"/>
              <a:t>6.  </a:t>
            </a:r>
            <a:r>
              <a:rPr lang="en-US" sz="2800" dirty="0"/>
              <a:t>In contrast, if you experienced </a:t>
            </a:r>
            <a:r>
              <a:rPr lang="en-US" sz="2800" dirty="0" smtClean="0"/>
              <a:t>no sensation </a:t>
            </a:r>
            <a:r>
              <a:rPr lang="en-US" sz="2800" dirty="0"/>
              <a:t>from your stomach during the preceding 10 seconds, you might provide a rating of </a:t>
            </a:r>
            <a:r>
              <a:rPr lang="en-US" sz="2800" dirty="0" smtClean="0"/>
              <a:t>0.  </a:t>
            </a:r>
            <a:endParaRPr lang="en-US" sz="2800" dirty="0"/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" b="9075"/>
          <a:stretch/>
        </p:blipFill>
        <p:spPr bwMode="auto">
          <a:xfrm>
            <a:off x="1621535" y="5649620"/>
            <a:ext cx="5811929" cy="6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783166"/>
            <a:ext cx="8779896" cy="45282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/>
              <a:t>During the target detection trials, you will see the word “TARGET” appear in the middle of the screen.  At fixed intervals, the color of the word “TARGET” will </a:t>
            </a:r>
            <a:r>
              <a:rPr lang="en-US" sz="2800" dirty="0" smtClean="0"/>
              <a:t>briefly change </a:t>
            </a:r>
            <a:r>
              <a:rPr lang="en-US" sz="2800" dirty="0"/>
              <a:t>to a lighter shade of </a:t>
            </a:r>
            <a:r>
              <a:rPr lang="en-US" sz="2800" dirty="0" smtClean="0"/>
              <a:t>gray.</a:t>
            </a:r>
            <a:r>
              <a:rPr lang="en-US" sz="2800" dirty="0"/>
              <a:t>  Your job will be to focus your attention on these color changes and notice how intensely the color changes over the ten-second interval.  In short, notice how much brighter the word becomes during these color changes.  After approximately half of the target detection trials you </a:t>
            </a:r>
            <a:r>
              <a:rPr lang="en-US" sz="2800" dirty="0" smtClean="0"/>
              <a:t>will make </a:t>
            </a:r>
            <a:r>
              <a:rPr lang="en-US" sz="2800" dirty="0"/>
              <a:t>a rating on a scale of </a:t>
            </a:r>
            <a:r>
              <a:rPr lang="en-US" sz="2800" dirty="0" smtClean="0"/>
              <a:t>0 </a:t>
            </a:r>
            <a:r>
              <a:rPr lang="en-US" sz="2800" dirty="0"/>
              <a:t>to </a:t>
            </a:r>
            <a:r>
              <a:rPr lang="en-US" sz="2800" dirty="0" smtClean="0"/>
              <a:t>6 </a:t>
            </a:r>
            <a:r>
              <a:rPr lang="en-US" sz="2800" dirty="0"/>
              <a:t>to indicate the intensity of the color change you saw.  You will have 5 seconds to make your response.  If you fail to respond in the 5 seconds, don’t worry about it.  Just get ready for the next trial.</a:t>
            </a:r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PRESS THE RIGHT BUTTON TO CONTINUE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09900"/>
            <a:ext cx="3619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54453"/>
            <a:ext cx="8779896" cy="213989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Here is an example of what a target detection trial may look like.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38922</TotalTime>
  <Words>844</Words>
  <Application>Microsoft Office PowerPoint</Application>
  <PresentationFormat>On-screen Show (4:3)</PresentationFormat>
  <Paragraphs>125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Black</vt:lpstr>
      <vt:lpstr>Focused Attention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Press the RIGHT button when you are ready to begin</vt:lpstr>
      <vt:lpstr>Focused Attention</vt:lpstr>
      <vt:lpstr>PowerPoint Presentation</vt:lpstr>
      <vt:lpstr>PowerPoint Presentation</vt:lpstr>
      <vt:lpstr>PowerPoint Presentation</vt:lpstr>
      <vt:lpstr>Press the RIGHT button when you are ready to begin</vt:lpstr>
      <vt:lpstr>Focused Attention</vt:lpstr>
      <vt:lpstr>PowerPoint Presentation</vt:lpstr>
      <vt:lpstr>Press the RIGHT button when you are ready to 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Rayus Kuplicki</cp:lastModifiedBy>
  <cp:revision>383</cp:revision>
  <dcterms:created xsi:type="dcterms:W3CDTF">2014-09-09T19:40:19Z</dcterms:created>
  <dcterms:modified xsi:type="dcterms:W3CDTF">2018-08-22T17:52:41Z</dcterms:modified>
</cp:coreProperties>
</file>