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469" r:id="rId2"/>
    <p:sldId id="470" r:id="rId3"/>
    <p:sldId id="471" r:id="rId4"/>
    <p:sldId id="472" r:id="rId5"/>
    <p:sldId id="473" r:id="rId6"/>
    <p:sldId id="474" r:id="rId7"/>
    <p:sldId id="475" r:id="rId8"/>
    <p:sldId id="476" r:id="rId9"/>
    <p:sldId id="477" r:id="rId10"/>
    <p:sldId id="478" r:id="rId11"/>
    <p:sldId id="479" r:id="rId12"/>
    <p:sldId id="480" r:id="rId13"/>
    <p:sldId id="481" r:id="rId14"/>
    <p:sldId id="482" r:id="rId15"/>
    <p:sldId id="575" r:id="rId16"/>
    <p:sldId id="483" r:id="rId17"/>
    <p:sldId id="484" r:id="rId18"/>
    <p:sldId id="567" r:id="rId19"/>
    <p:sldId id="568" r:id="rId20"/>
    <p:sldId id="510" r:id="rId21"/>
    <p:sldId id="530" r:id="rId22"/>
    <p:sldId id="532" r:id="rId23"/>
    <p:sldId id="53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407" autoAdjust="0"/>
  </p:normalViewPr>
  <p:slideViewPr>
    <p:cSldViewPr snapToGrid="0" snapToObjects="1">
      <p:cViewPr varScale="1">
        <p:scale>
          <a:sx n="114" d="100"/>
          <a:sy n="114" d="100"/>
        </p:scale>
        <p:origin x="146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8/22/18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35875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a:t>
            </a:r>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a:t>
            </a:r>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a:t>
            </a:r>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CHANGE RATE INSTRUCTION</a:t>
            </a:r>
            <a:r>
              <a:rPr lang="en-US" baseline="0" dirty="0"/>
              <a:t> BOX: “Rate your awareness of sensations from your heart.” NOTE: also change rating scale from (1 to 7) to (0 to 6)</a:t>
            </a:r>
            <a:endParaRPr lang="en-US" dirty="0"/>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a:t>
            </a:r>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8/22/18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5717"/>
            <a:ext cx="9149175" cy="1470025"/>
          </a:xfrm>
        </p:spPr>
        <p:txBody>
          <a:bodyPr>
            <a:normAutofit/>
          </a:bodyPr>
          <a:lstStyle/>
          <a:p>
            <a:r>
              <a:rPr lang="en-US" dirty="0"/>
              <a:t>Focused Attention</a:t>
            </a:r>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0732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34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9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77149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The time between trials will be variable.  Between trials you will see a “+” in the center of the screen.  Whenever you see the “+” simply do your best to clear your mind and prepare for the next trial.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71003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Now you will complete a practice run of the Focused Attention Task.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484576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1" name="Right Arrow 10"/>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Tree>
    <p:extLst>
      <p:ext uri="{BB962C8B-B14F-4D97-AF65-F5344CB8AC3E}">
        <p14:creationId xmlns:p14="http://schemas.microsoft.com/office/powerpoint/2010/main" val="344455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a:t>Focused Attention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194047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spcBef>
                <a:spcPts val="0"/>
              </a:spcBef>
              <a:buNone/>
            </a:pPr>
            <a:r>
              <a:rPr lang="en-US" dirty="0"/>
              <a:t>Now you will complete the Focused Attention Task.</a:t>
            </a:r>
          </a:p>
          <a:p>
            <a:pPr marL="0" indent="0" algn="ctr">
              <a:spcBef>
                <a:spcPts val="0"/>
              </a:spcBef>
              <a:buNone/>
            </a:pPr>
            <a:r>
              <a:rPr lang="en-US" dirty="0"/>
              <a:t>Remember, when you see the words HEART or LUNGS, focus your attention on sensations coming from that part of your body.</a:t>
            </a:r>
          </a:p>
          <a:p>
            <a:pPr marL="0" indent="0" algn="ctr">
              <a:buNone/>
            </a:pPr>
            <a:r>
              <a:rPr lang="en-US" dirty="0"/>
              <a:t>When you see the word TARGET, focus your attention on how intensely it changes colors</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9765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8"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98888" y="1818314"/>
            <a:ext cx="3155748" cy="56102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81423" y="2373818"/>
            <a:ext cx="1562102" cy="769441"/>
          </a:xfrm>
          <a:prstGeom prst="rect">
            <a:avLst/>
          </a:prstGeom>
          <a:noFill/>
        </p:spPr>
        <p:txBody>
          <a:bodyPr wrap="square" rtlCol="0">
            <a:spAutoFit/>
          </a:bodyPr>
          <a:lstStyle/>
          <a:p>
            <a:r>
              <a:rPr lang="en-US" sz="4400" dirty="0">
                <a:solidFill>
                  <a:srgbClr val="FF0000"/>
                </a:solidFill>
              </a:rPr>
              <a:t>Right</a:t>
            </a:r>
          </a:p>
        </p:txBody>
      </p:sp>
      <p:sp>
        <p:nvSpPr>
          <p:cNvPr id="10" name="TextBox 9"/>
          <p:cNvSpPr txBox="1"/>
          <p:nvPr/>
        </p:nvSpPr>
        <p:spPr>
          <a:xfrm>
            <a:off x="2762250" y="2436752"/>
            <a:ext cx="1247775" cy="769441"/>
          </a:xfrm>
          <a:prstGeom prst="rect">
            <a:avLst/>
          </a:prstGeom>
          <a:noFill/>
        </p:spPr>
        <p:txBody>
          <a:bodyPr wrap="square" rtlCol="0">
            <a:spAutoFit/>
          </a:bodyPr>
          <a:lstStyle/>
          <a:p>
            <a:r>
              <a:rPr lang="en-US" sz="4400" dirty="0">
                <a:solidFill>
                  <a:srgbClr val="FF0000"/>
                </a:solidFill>
              </a:rPr>
              <a:t>Left</a:t>
            </a:r>
          </a:p>
        </p:txBody>
      </p:sp>
      <p:sp>
        <p:nvSpPr>
          <p:cNvPr id="11" name="TextBox 10"/>
          <p:cNvSpPr txBox="1"/>
          <p:nvPr/>
        </p:nvSpPr>
        <p:spPr>
          <a:xfrm>
            <a:off x="5086348" y="2443572"/>
            <a:ext cx="1590675" cy="769441"/>
          </a:xfrm>
          <a:prstGeom prst="rect">
            <a:avLst/>
          </a:prstGeom>
          <a:noFill/>
        </p:spPr>
        <p:txBody>
          <a:bodyPr wrap="square" rtlCol="0">
            <a:spAutoFit/>
          </a:bodyPr>
          <a:lstStyle/>
          <a:p>
            <a:r>
              <a:rPr lang="en-US" sz="4400" dirty="0">
                <a:solidFill>
                  <a:srgbClr val="FF0000"/>
                </a:solidFill>
              </a:rPr>
              <a:t>Select</a:t>
            </a:r>
          </a:p>
        </p:txBody>
      </p:sp>
      <p:cxnSp>
        <p:nvCxnSpPr>
          <p:cNvPr id="15" name="Straight Arrow Connector 14"/>
          <p:cNvCxnSpPr/>
          <p:nvPr/>
        </p:nvCxnSpPr>
        <p:spPr>
          <a:xfrm>
            <a:off x="3524250" y="314325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57675" y="314325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95850" y="3143259"/>
            <a:ext cx="4476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30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3045552"/>
            <a:ext cx="5610224" cy="31557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9" name="TextBox 8"/>
          <p:cNvSpPr txBox="1"/>
          <p:nvPr/>
        </p:nvSpPr>
        <p:spPr>
          <a:xfrm>
            <a:off x="4029073" y="2288093"/>
            <a:ext cx="1562102" cy="769441"/>
          </a:xfrm>
          <a:prstGeom prst="rect">
            <a:avLst/>
          </a:prstGeom>
          <a:noFill/>
        </p:spPr>
        <p:txBody>
          <a:bodyPr wrap="square" rtlCol="0">
            <a:spAutoFit/>
          </a:bodyPr>
          <a:lstStyle/>
          <a:p>
            <a:r>
              <a:rPr lang="en-US" sz="4400" dirty="0">
                <a:solidFill>
                  <a:srgbClr val="FF0000"/>
                </a:solidFill>
              </a:rPr>
              <a:t>Left</a:t>
            </a:r>
          </a:p>
        </p:txBody>
      </p:sp>
      <p:sp>
        <p:nvSpPr>
          <p:cNvPr id="10" name="TextBox 9"/>
          <p:cNvSpPr txBox="1"/>
          <p:nvPr/>
        </p:nvSpPr>
        <p:spPr>
          <a:xfrm>
            <a:off x="2571750" y="2360552"/>
            <a:ext cx="1562100" cy="769441"/>
          </a:xfrm>
          <a:prstGeom prst="rect">
            <a:avLst/>
          </a:prstGeom>
          <a:noFill/>
        </p:spPr>
        <p:txBody>
          <a:bodyPr wrap="square" rtlCol="0">
            <a:spAutoFit/>
          </a:bodyPr>
          <a:lstStyle/>
          <a:p>
            <a:r>
              <a:rPr lang="en-US" sz="4400" dirty="0">
                <a:solidFill>
                  <a:srgbClr val="FF0000"/>
                </a:solidFill>
              </a:rPr>
              <a:t>Select</a:t>
            </a:r>
          </a:p>
        </p:txBody>
      </p:sp>
      <p:sp>
        <p:nvSpPr>
          <p:cNvPr id="11" name="TextBox 10"/>
          <p:cNvSpPr txBox="1"/>
          <p:nvPr/>
        </p:nvSpPr>
        <p:spPr>
          <a:xfrm>
            <a:off x="4991098" y="2357847"/>
            <a:ext cx="1590675" cy="769441"/>
          </a:xfrm>
          <a:prstGeom prst="rect">
            <a:avLst/>
          </a:prstGeom>
          <a:noFill/>
        </p:spPr>
        <p:txBody>
          <a:bodyPr wrap="square" rtlCol="0">
            <a:spAutoFit/>
          </a:bodyPr>
          <a:lstStyle/>
          <a:p>
            <a:r>
              <a:rPr lang="en-US" sz="4400" dirty="0">
                <a:solidFill>
                  <a:srgbClr val="FF0000"/>
                </a:solidFill>
              </a:rPr>
              <a:t>Right</a:t>
            </a:r>
          </a:p>
        </p:txBody>
      </p:sp>
      <p:cxnSp>
        <p:nvCxnSpPr>
          <p:cNvPr id="15" name="Straight Arrow Connector 14"/>
          <p:cNvCxnSpPr/>
          <p:nvPr/>
        </p:nvCxnSpPr>
        <p:spPr>
          <a:xfrm>
            <a:off x="3524250" y="3143259"/>
            <a:ext cx="30480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62450" y="3143259"/>
            <a:ext cx="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62525" y="3143259"/>
            <a:ext cx="381000" cy="8953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3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This task will have three types of trials: </a:t>
            </a:r>
          </a:p>
          <a:p>
            <a:pPr marL="0" indent="0" algn="ctr">
              <a:buNone/>
            </a:pPr>
            <a:r>
              <a:rPr lang="en-US" sz="2800" dirty="0"/>
              <a:t>heart attention, stomach attention, and target attention.</a:t>
            </a:r>
          </a:p>
          <a:p>
            <a:pPr marL="0" indent="0" algn="ctr">
              <a:buNone/>
            </a:pPr>
            <a:endParaRPr lang="en-US" sz="2800" dirty="0"/>
          </a:p>
          <a:p>
            <a:pPr marL="0" indent="0" algn="ctr">
              <a:buNone/>
            </a:pPr>
            <a:r>
              <a:rPr lang="en-US" sz="2800" dirty="0"/>
              <a:t>Each trial lasts 10 seconds.</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06191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28264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a:t>Focused Attention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689031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endParaRPr lang="en-US" sz="2800" dirty="0"/>
          </a:p>
          <a:p>
            <a:pPr marL="0" indent="0" algn="ctr">
              <a:buNone/>
            </a:pPr>
            <a:r>
              <a:rPr lang="en-US" dirty="0"/>
              <a:t>Now you will complete another run of the Focused Attention task.</a:t>
            </a:r>
          </a:p>
          <a:p>
            <a:pPr marL="0" indent="0" algn="ctr">
              <a:buNone/>
            </a:pPr>
            <a:endParaRPr lang="en-US" sz="2800" dirty="0"/>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773995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07518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When you see “HEART”: focus your attention on the sensation of your heart in your chest.  </a:t>
            </a:r>
          </a:p>
          <a:p>
            <a:pPr marL="0" indent="0" algn="ctr">
              <a:buNone/>
            </a:pPr>
            <a:endParaRPr lang="en-US" sz="2800" dirty="0"/>
          </a:p>
          <a:p>
            <a:pPr marL="0" indent="0" algn="ctr">
              <a:buNone/>
            </a:pPr>
            <a:r>
              <a:rPr lang="en-US" sz="2800" dirty="0"/>
              <a:t>When you see “LUNGS”: focus your attention on the sensation of your breath in your chest. </a:t>
            </a:r>
          </a:p>
          <a:p>
            <a:pPr marL="0" indent="0" algn="ctr">
              <a:buNone/>
            </a:pPr>
            <a:endParaRPr lang="en-US" sz="2800" dirty="0"/>
          </a:p>
          <a:p>
            <a:pPr marL="0" indent="0" algn="ctr">
              <a:buNone/>
            </a:pPr>
            <a:r>
              <a:rPr lang="en-US" sz="2800" dirty="0"/>
              <a:t>During these trials, do not focus your attention on a different part of the body.</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61752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49182"/>
            <a:ext cx="8779896" cy="4528282"/>
          </a:xfrm>
        </p:spPr>
        <p:txBody>
          <a:bodyPr>
            <a:normAutofit/>
          </a:bodyPr>
          <a:lstStyle/>
          <a:p>
            <a:pPr marL="0" indent="0" algn="ctr">
              <a:buNone/>
            </a:pPr>
            <a:r>
              <a:rPr lang="en-US" sz="2800" dirty="0"/>
              <a:t>Occasionally, you will be asked to rate on a scale of 0 to 6 your experience.  For example, you might see the word “HEART” for 10 seconds, during which time you would focus your attention on the sensations of your heart in your chest.  Afterward, you might see the screen shown below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418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405214"/>
            <a:ext cx="8779896" cy="4528282"/>
          </a:xfrm>
        </p:spPr>
        <p:txBody>
          <a:bodyPr>
            <a:normAutofit/>
          </a:bodyPr>
          <a:lstStyle/>
          <a:p>
            <a:pPr marL="0" indent="0" algn="ctr">
              <a:buNone/>
            </a:pPr>
            <a:r>
              <a:rPr lang="en-US" sz="2800" dirty="0"/>
              <a:t>You would then use a button box to indicate your rating on the 0-to-6 scale; 0 = no sensation, 3 = moderate sensation, and 6 = extreme sensation. </a:t>
            </a:r>
          </a:p>
          <a:p>
            <a:pPr marL="0" indent="0" algn="ctr">
              <a:buNone/>
            </a:pPr>
            <a:r>
              <a:rPr lang="en-US" sz="2800" dirty="0"/>
              <a:t>Use your index and middle fingers to move the arrow, and your ring finger to make a selection.</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63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189949"/>
            <a:ext cx="8779896" cy="4020101"/>
          </a:xfrm>
        </p:spPr>
        <p:txBody>
          <a:bodyPr>
            <a:normAutofit fontScale="92500"/>
          </a:bodyPr>
          <a:lstStyle/>
          <a:p>
            <a:pPr marL="0" indent="0" algn="ctr">
              <a:buNone/>
            </a:pPr>
            <a:r>
              <a:rPr lang="en-US" sz="2800" dirty="0"/>
              <a:t>Note that you might be very aware of your heartbeat when it beats quickly, or even slowly. If you were extremely aware of your heartbeat, you might provide a rating of 6.  In contrast, if you experienced no sensation from your heart during the preceding 10 seconds, you might provide a rating of 0.</a:t>
            </a:r>
          </a:p>
          <a:p>
            <a:pPr marL="0" indent="0" algn="ctr">
              <a:buNone/>
            </a:pPr>
            <a:endParaRPr lang="en-US" sz="2800" dirty="0"/>
          </a:p>
          <a:p>
            <a:pPr marL="0" indent="0" algn="ctr">
              <a:buNone/>
            </a:pPr>
            <a:r>
              <a:rPr lang="en-US" sz="2800" dirty="0"/>
              <a:t>You will have 5 seconds to make your response.  If you fail to respond in the 5 seconds, don’t worry about it.  Just get ready for the next trial.</a:t>
            </a:r>
          </a:p>
          <a:p>
            <a:pPr marL="0" indent="0" algn="ctr">
              <a:buNone/>
            </a:pP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53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502750"/>
            <a:ext cx="8779896" cy="4528282"/>
          </a:xfrm>
        </p:spPr>
        <p:txBody>
          <a:bodyPr>
            <a:normAutofit/>
          </a:bodyPr>
          <a:lstStyle/>
          <a:p>
            <a:pPr marL="0" indent="0" algn="ctr">
              <a:buNone/>
            </a:pPr>
            <a:r>
              <a:rPr lang="en-US" sz="2800" dirty="0"/>
              <a:t>Similarly, if you were extremely aware that your lungs were very full, you might provide a rating of 6.  Alternatively, if you were extremely aware that your lungs were empty, you might also provide a rating of 6.  In contrast, if you experienced no sensation from your lungs during the preceding 10 seconds, you might provide a rating of 0.  </a:t>
            </a:r>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20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783166"/>
            <a:ext cx="8779896" cy="4528282"/>
          </a:xfrm>
        </p:spPr>
        <p:txBody>
          <a:bodyPr>
            <a:normAutofit fontScale="92500" lnSpcReduction="10000"/>
          </a:bodyPr>
          <a:lstStyle/>
          <a:p>
            <a:pPr marL="0" indent="0" algn="ctr">
              <a:buNone/>
            </a:pPr>
            <a:r>
              <a:rPr lang="en-US" sz="2800" dirty="0"/>
              <a:t>During the target detection trials, you will see the word “TARGET” appear in the middle of the screen.  At fixed intervals, the color of the word “TARGET” will briefly change to a lighter shade of gray.  Your job will be to focus your attention on these color changes and notice how intensely the color changes over the ten-second interval.  In short, notice how much brighter the word becomes during these color changes.  After approximately half of the target detection trials you will make a rating on a scale of 0 to 6 to indicate the intensity of the color change you saw.  You will have 5 seconds to make your response.  If you fail to respond in the 5 seconds, don’t worry about it.  Just get ready for the next trial.</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34069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475581"/>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38925</TotalTime>
  <Words>847</Words>
  <Application>Microsoft Macintosh PowerPoint</Application>
  <PresentationFormat>On-screen Show (4:3)</PresentationFormat>
  <Paragraphs>125</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Black</vt:lpstr>
      <vt:lpstr>Focused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 the RIGHT button when you are ready to begin</vt:lpstr>
      <vt:lpstr>Focused Attention</vt:lpstr>
      <vt:lpstr>PowerPoint Presentation</vt:lpstr>
      <vt:lpstr>PowerPoint Presentation</vt:lpstr>
      <vt:lpstr>PowerPoint Presentation</vt:lpstr>
      <vt:lpstr>Press the RIGHT button when you are ready to begin</vt:lpstr>
      <vt:lpstr>Focused Attention</vt:lpstr>
      <vt:lpstr>PowerPoint Presentation</vt:lpstr>
      <vt:lpstr>Press the RIGHT button when you are ready to begin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Sahib Khalsa</cp:lastModifiedBy>
  <cp:revision>384</cp:revision>
  <dcterms:created xsi:type="dcterms:W3CDTF">2014-09-09T19:40:19Z</dcterms:created>
  <dcterms:modified xsi:type="dcterms:W3CDTF">2018-08-22T20:43:16Z</dcterms:modified>
</cp:coreProperties>
</file>