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9"/>
  </p:notesMasterIdLst>
  <p:sldIdLst>
    <p:sldId id="560" r:id="rId2"/>
    <p:sldId id="561" r:id="rId3"/>
    <p:sldId id="469" r:id="rId4"/>
    <p:sldId id="470" r:id="rId5"/>
    <p:sldId id="471" r:id="rId6"/>
    <p:sldId id="472" r:id="rId7"/>
    <p:sldId id="473" r:id="rId8"/>
    <p:sldId id="474" r:id="rId9"/>
    <p:sldId id="475" r:id="rId10"/>
    <p:sldId id="476" r:id="rId11"/>
    <p:sldId id="477" r:id="rId12"/>
    <p:sldId id="478" r:id="rId13"/>
    <p:sldId id="479" r:id="rId14"/>
    <p:sldId id="480" r:id="rId15"/>
    <p:sldId id="481" r:id="rId16"/>
    <p:sldId id="482" r:id="rId17"/>
    <p:sldId id="575" r:id="rId18"/>
    <p:sldId id="483" r:id="rId19"/>
    <p:sldId id="484" r:id="rId20"/>
    <p:sldId id="567" r:id="rId21"/>
    <p:sldId id="568" r:id="rId22"/>
    <p:sldId id="510" r:id="rId23"/>
    <p:sldId id="530" r:id="rId24"/>
    <p:sldId id="532" r:id="rId25"/>
    <p:sldId id="531" r:id="rId26"/>
    <p:sldId id="499" r:id="rId27"/>
    <p:sldId id="500" r:id="rId28"/>
    <p:sldId id="502" r:id="rId29"/>
    <p:sldId id="596" r:id="rId30"/>
    <p:sldId id="597" r:id="rId31"/>
    <p:sldId id="598" r:id="rId32"/>
    <p:sldId id="599" r:id="rId33"/>
    <p:sldId id="600" r:id="rId34"/>
    <p:sldId id="601" r:id="rId35"/>
    <p:sldId id="602" r:id="rId36"/>
    <p:sldId id="603" r:id="rId37"/>
    <p:sldId id="604" r:id="rId38"/>
    <p:sldId id="605" r:id="rId39"/>
    <p:sldId id="613" r:id="rId40"/>
    <p:sldId id="614" r:id="rId41"/>
    <p:sldId id="620" r:id="rId42"/>
    <p:sldId id="615" r:id="rId43"/>
    <p:sldId id="618" r:id="rId44"/>
    <p:sldId id="619" r:id="rId45"/>
    <p:sldId id="617" r:id="rId46"/>
    <p:sldId id="621" r:id="rId47"/>
    <p:sldId id="622" r:id="rId48"/>
    <p:sldId id="623" r:id="rId49"/>
    <p:sldId id="624" r:id="rId50"/>
    <p:sldId id="625" r:id="rId51"/>
    <p:sldId id="634" r:id="rId52"/>
    <p:sldId id="635" r:id="rId53"/>
    <p:sldId id="636" r:id="rId54"/>
    <p:sldId id="637" r:id="rId55"/>
    <p:sldId id="638" r:id="rId56"/>
    <p:sldId id="639" r:id="rId57"/>
    <p:sldId id="640"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92" autoAdjust="0"/>
  </p:normalViewPr>
  <p:slideViewPr>
    <p:cSldViewPr snapToGrid="0" snapToObjects="1">
      <p:cViewPr varScale="1">
        <p:scale>
          <a:sx n="53" d="100"/>
          <a:sy n="53" d="100"/>
        </p:scale>
        <p:origin x="36" y="4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6/9/2016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10</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screenshot.</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screenshot.</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screenshot.</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13</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screenshot.</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14</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15</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16</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17</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a:t>
            </a:r>
            <a:r>
              <a:rPr lang="en-US" baseline="0" dirty="0" smtClean="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18</a:t>
            </a:fld>
            <a:endParaRPr lang="en-US"/>
          </a:p>
        </p:txBody>
      </p:sp>
    </p:spTree>
    <p:extLst>
      <p:ext uri="{BB962C8B-B14F-4D97-AF65-F5344CB8AC3E}">
        <p14:creationId xmlns:p14="http://schemas.microsoft.com/office/powerpoint/2010/main" val="203592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19</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20</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21</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22</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a:t>
            </a:r>
            <a:r>
              <a:rPr lang="en-US" baseline="0" dirty="0" smtClean="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23</a:t>
            </a:fld>
            <a:endParaRPr lang="en-US"/>
          </a:p>
        </p:txBody>
      </p:sp>
    </p:spTree>
    <p:extLst>
      <p:ext uri="{BB962C8B-B14F-4D97-AF65-F5344CB8AC3E}">
        <p14:creationId xmlns:p14="http://schemas.microsoft.com/office/powerpoint/2010/main" val="2035928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24</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25</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26</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inside the scanner. </a:t>
            </a:r>
          </a:p>
          <a:p>
            <a:endParaRPr lang="en-US" dirty="0" smtClean="0"/>
          </a:p>
          <a:p>
            <a:r>
              <a:rPr lang="en-US" dirty="0" smtClean="0"/>
              <a:t>What</a:t>
            </a:r>
            <a:r>
              <a:rPr lang="en-US" baseline="0" dirty="0" smtClean="0"/>
              <a:t> happens when they press enter?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27</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28</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29</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a:t>
            </a:fld>
            <a:endParaRPr lang="en-US"/>
          </a:p>
        </p:txBody>
      </p:sp>
    </p:spTree>
    <p:extLst>
      <p:ext uri="{BB962C8B-B14F-4D97-AF65-F5344CB8AC3E}">
        <p14:creationId xmlns:p14="http://schemas.microsoft.com/office/powerpoint/2010/main" val="4358751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30</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31</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32</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33</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34</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35</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36</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37</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38</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a:t>
            </a:r>
            <a:r>
              <a:rPr lang="en-US" baseline="0" dirty="0" smtClean="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39</a:t>
            </a:fld>
            <a:endParaRPr lang="en-US"/>
          </a:p>
        </p:txBody>
      </p:sp>
    </p:spTree>
    <p:extLst>
      <p:ext uri="{BB962C8B-B14F-4D97-AF65-F5344CB8AC3E}">
        <p14:creationId xmlns:p14="http://schemas.microsoft.com/office/powerpoint/2010/main" val="203592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40</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41</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43</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44</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45</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a:t>
            </a:r>
            <a:r>
              <a:rPr lang="en-US" baseline="0" dirty="0" smtClean="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46</a:t>
            </a:fld>
            <a:endParaRPr lang="en-US"/>
          </a:p>
        </p:txBody>
      </p:sp>
    </p:spTree>
    <p:extLst>
      <p:ext uri="{BB962C8B-B14F-4D97-AF65-F5344CB8AC3E}">
        <p14:creationId xmlns:p14="http://schemas.microsoft.com/office/powerpoint/2010/main" val="2035928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47</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48</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49</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50</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51</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52</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53</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54</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55</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56</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57</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NOTE: change rating scale from (1 to 7) to (0 to 6)</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6</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NOTE: also change rating scale from (1 to 7) to (0 to 6)</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7</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NOTE: also change rating scale from (1 to 7) to (0 to 6)</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CHANGE RATE INSTRUCTION</a:t>
            </a:r>
            <a:r>
              <a:rPr lang="en-US" baseline="0" dirty="0" smtClean="0"/>
              <a:t> BOX: “Rate your awareness of sensations from your heart.” NOTE: also change rating scale from (1 to 7) to (0 to 6)</a:t>
            </a:r>
            <a:endParaRPr lang="en-US" dirty="0" smtClean="0"/>
          </a:p>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2506512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9A4D3A-6EF8-7448-AC6F-AD52FEDAA6A8}" type="datetimeFigureOut">
              <a:rPr lang="en-US" smtClean="0"/>
              <a:t>6/9/2016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A4D3A-6EF8-7448-AC6F-AD52FEDAA6A8}" type="datetimeFigureOut">
              <a:rPr lang="en-US" smtClean="0"/>
              <a:t>6/9/2016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A4D3A-6EF8-7448-AC6F-AD52FEDAA6A8}" type="datetimeFigureOut">
              <a:rPr lang="en-US" smtClean="0"/>
              <a:t>6/9/2016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A4D3A-6EF8-7448-AC6F-AD52FEDAA6A8}" type="datetimeFigureOut">
              <a:rPr lang="en-US" smtClean="0"/>
              <a:t>6/9/2016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6/9/2016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9A4D3A-6EF8-7448-AC6F-AD52FEDAA6A8}" type="datetimeFigureOut">
              <a:rPr lang="en-US" smtClean="0"/>
              <a:t>6/9/2016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9A4D3A-6EF8-7448-AC6F-AD52FEDAA6A8}" type="datetimeFigureOut">
              <a:rPr lang="en-US" smtClean="0"/>
              <a:t>6/9/2016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9A4D3A-6EF8-7448-AC6F-AD52FEDAA6A8}" type="datetimeFigureOut">
              <a:rPr lang="en-US" smtClean="0"/>
              <a:t>6/9/2016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6/9/2016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6/9/2016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6/9/2016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6/9/2016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104948"/>
            <a:ext cx="8779896" cy="5549908"/>
          </a:xfrm>
        </p:spPr>
        <p:txBody>
          <a:bodyPr>
            <a:normAutofit/>
          </a:bodyPr>
          <a:lstStyle/>
          <a:p>
            <a:pPr marL="0" indent="0" algn="ctr">
              <a:buNone/>
            </a:pPr>
            <a:endParaRPr lang="en-US" sz="2800" dirty="0"/>
          </a:p>
          <a:p>
            <a:pPr marL="0" indent="0" algn="ctr">
              <a:buNone/>
            </a:pPr>
            <a:r>
              <a:rPr lang="en-US" sz="2800" dirty="0" smtClean="0"/>
              <a:t>You will be using a button box like the one shown to make responses while you are in the scanner.  Place your hand so that you can use your index and middle fingers to press the right and left buttons.  Your ring finger will be used at times to select responses.</a:t>
            </a:r>
          </a:p>
          <a:p>
            <a:pPr marL="0" indent="0" algn="ctr">
              <a:buNone/>
            </a:pPr>
            <a:r>
              <a:rPr lang="en-US" sz="2800" dirty="0" smtClean="0"/>
              <a:t>Please tell the experimenter if you have any questions about how to use the button box.</a:t>
            </a:r>
            <a:endParaRPr lang="en-US" sz="2800" dirty="0"/>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pic>
        <p:nvPicPr>
          <p:cNvPr id="1026" name="Picture 2" descr="T:\BehavioralTasks\StimTool\AllInstructions\BottonRigh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3564651" y="3395919"/>
            <a:ext cx="2019871" cy="359088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3933823" y="3745418"/>
            <a:ext cx="981075" cy="369332"/>
          </a:xfrm>
          <a:prstGeom prst="rect">
            <a:avLst/>
          </a:prstGeom>
          <a:noFill/>
        </p:spPr>
        <p:txBody>
          <a:bodyPr wrap="square" rtlCol="0">
            <a:spAutoFit/>
          </a:bodyPr>
          <a:lstStyle/>
          <a:p>
            <a:r>
              <a:rPr lang="en-US" dirty="0" smtClean="0"/>
              <a:t>Right</a:t>
            </a:r>
            <a:endParaRPr lang="en-US" dirty="0"/>
          </a:p>
        </p:txBody>
      </p:sp>
      <p:sp>
        <p:nvSpPr>
          <p:cNvPr id="12" name="TextBox 11"/>
          <p:cNvSpPr txBox="1"/>
          <p:nvPr/>
        </p:nvSpPr>
        <p:spPr>
          <a:xfrm>
            <a:off x="3419475" y="3827402"/>
            <a:ext cx="981075" cy="369332"/>
          </a:xfrm>
          <a:prstGeom prst="rect">
            <a:avLst/>
          </a:prstGeom>
          <a:noFill/>
        </p:spPr>
        <p:txBody>
          <a:bodyPr wrap="square" rtlCol="0">
            <a:spAutoFit/>
          </a:bodyPr>
          <a:lstStyle/>
          <a:p>
            <a:r>
              <a:rPr lang="en-US" dirty="0" smtClean="0"/>
              <a:t>Left</a:t>
            </a:r>
            <a:endParaRPr lang="en-US" dirty="0"/>
          </a:p>
        </p:txBody>
      </p:sp>
      <p:sp>
        <p:nvSpPr>
          <p:cNvPr id="16" name="TextBox 15"/>
          <p:cNvSpPr txBox="1"/>
          <p:nvPr/>
        </p:nvSpPr>
        <p:spPr>
          <a:xfrm>
            <a:off x="4562475" y="3827401"/>
            <a:ext cx="933450" cy="369332"/>
          </a:xfrm>
          <a:prstGeom prst="rect">
            <a:avLst/>
          </a:prstGeom>
          <a:noFill/>
        </p:spPr>
        <p:txBody>
          <a:bodyPr wrap="square" rtlCol="0">
            <a:spAutoFit/>
          </a:bodyPr>
          <a:lstStyle/>
          <a:p>
            <a:r>
              <a:rPr lang="en-US" dirty="0" smtClean="0"/>
              <a:t>Select</a:t>
            </a:r>
            <a:endParaRPr lang="en-US" dirty="0"/>
          </a:p>
        </p:txBody>
      </p:sp>
      <p:cxnSp>
        <p:nvCxnSpPr>
          <p:cNvPr id="5" name="Straight Arrow Connector 4"/>
          <p:cNvCxnSpPr/>
          <p:nvPr/>
        </p:nvCxnSpPr>
        <p:spPr>
          <a:xfrm>
            <a:off x="3748088" y="4168159"/>
            <a:ext cx="209548" cy="50487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267200" y="4114750"/>
            <a:ext cx="66675" cy="4858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772025" y="4196734"/>
            <a:ext cx="142873" cy="40384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149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783166"/>
            <a:ext cx="8779896" cy="4528282"/>
          </a:xfrm>
        </p:spPr>
        <p:txBody>
          <a:bodyPr>
            <a:normAutofit fontScale="92500" lnSpcReduction="10000"/>
          </a:bodyPr>
          <a:lstStyle/>
          <a:p>
            <a:pPr marL="0" indent="0" algn="ctr">
              <a:buNone/>
            </a:pPr>
            <a:r>
              <a:rPr lang="en-US" sz="2800" dirty="0"/>
              <a:t>During the target detection trials, you will see the word “TARGET” appear in the middle of the screen.  At fixed intervals, the color of the word “TARGET” will </a:t>
            </a:r>
            <a:r>
              <a:rPr lang="en-US" sz="2800" dirty="0" smtClean="0"/>
              <a:t>briefly change </a:t>
            </a:r>
            <a:r>
              <a:rPr lang="en-US" sz="2800" dirty="0"/>
              <a:t>to a lighter shade of </a:t>
            </a:r>
            <a:r>
              <a:rPr lang="en-US" sz="2800" dirty="0" smtClean="0"/>
              <a:t>gray.</a:t>
            </a:r>
            <a:r>
              <a:rPr lang="en-US" sz="2800" dirty="0"/>
              <a:t>  Your job will be to focus your attention on these color changes and notice how intensely the color changes over the ten-second interval.  In short, notice how much brighter the word becomes during these color changes.  After approximately half of the target detection trials you </a:t>
            </a:r>
            <a:r>
              <a:rPr lang="en-US" sz="2800" dirty="0" smtClean="0"/>
              <a:t>will make </a:t>
            </a:r>
            <a:r>
              <a:rPr lang="en-US" sz="2800" dirty="0"/>
              <a:t>a rating on a scale of </a:t>
            </a:r>
            <a:r>
              <a:rPr lang="en-US" sz="2800" dirty="0" smtClean="0"/>
              <a:t>0 </a:t>
            </a:r>
            <a:r>
              <a:rPr lang="en-US" sz="2800" dirty="0"/>
              <a:t>to </a:t>
            </a:r>
            <a:r>
              <a:rPr lang="en-US" sz="2800" dirty="0" smtClean="0"/>
              <a:t>6 </a:t>
            </a:r>
            <a:r>
              <a:rPr lang="en-US" sz="2800" dirty="0"/>
              <a:t>to indicate the intensity of the color change you saw.  You will have 5 seconds to make your response.  If you fail to respond in the 5 seconds, don’t worry about it.  Just get ready for the next trial.</a:t>
            </a:r>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2" name="Right Arrow 11"/>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3340699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3009900"/>
            <a:ext cx="3619500" cy="838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Content Placeholder 2"/>
          <p:cNvSpPr>
            <a:spLocks noGrp="1"/>
          </p:cNvSpPr>
          <p:nvPr>
            <p:ph idx="1"/>
          </p:nvPr>
        </p:nvSpPr>
        <p:spPr>
          <a:xfrm>
            <a:off x="179464" y="154453"/>
            <a:ext cx="8779896" cy="2139890"/>
          </a:xfrm>
        </p:spPr>
        <p:txBody>
          <a:bodyPr>
            <a:normAutofit/>
          </a:bodyPr>
          <a:lstStyle/>
          <a:p>
            <a:pPr marL="0" indent="0" algn="ctr">
              <a:spcBef>
                <a:spcPts val="0"/>
              </a:spcBef>
              <a:buNone/>
            </a:pPr>
            <a:r>
              <a:rPr lang="en-US" sz="2800" dirty="0" smtClean="0"/>
              <a:t>Here is an example of what a target detection trial may look like.</a:t>
            </a:r>
          </a:p>
          <a:p>
            <a:pPr marL="0" indent="0" algn="ctr">
              <a:buNone/>
            </a:pPr>
            <a:endParaRPr lang="en-US" sz="2800" dirty="0"/>
          </a:p>
        </p:txBody>
      </p:sp>
      <p:sp>
        <p:nvSpPr>
          <p:cNvPr id="12"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3" name="Right Arrow 12"/>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475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3009900"/>
            <a:ext cx="3619500" cy="838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43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3009900"/>
            <a:ext cx="3619500" cy="838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Content Placeholder 2"/>
          <p:cNvSpPr>
            <a:spLocks noGrp="1"/>
          </p:cNvSpPr>
          <p:nvPr>
            <p:ph idx="1"/>
          </p:nvPr>
        </p:nvSpPr>
        <p:spPr>
          <a:xfrm>
            <a:off x="179464" y="154453"/>
            <a:ext cx="8779896" cy="2139890"/>
          </a:xfrm>
        </p:spPr>
        <p:txBody>
          <a:bodyPr>
            <a:normAutofit/>
          </a:bodyPr>
          <a:lstStyle/>
          <a:p>
            <a:pPr marL="0" indent="0" algn="ctr">
              <a:spcBef>
                <a:spcPts val="0"/>
              </a:spcBef>
              <a:buNone/>
            </a:pPr>
            <a:r>
              <a:rPr lang="en-US" sz="2800" dirty="0"/>
              <a:t>Here is an example of what a target detection trial may look like.</a:t>
            </a:r>
          </a:p>
          <a:p>
            <a:pPr marL="0" indent="0" algn="ctr">
              <a:buNone/>
            </a:pPr>
            <a:endParaRPr lang="en-US" sz="2800" dirty="0"/>
          </a:p>
        </p:txBody>
      </p:sp>
      <p:sp>
        <p:nvSpPr>
          <p:cNvPr id="13"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4" name="Right Arrow 13"/>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7340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3009900"/>
            <a:ext cx="3619500" cy="838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Content Placeholder 2"/>
          <p:cNvSpPr>
            <a:spLocks noGrp="1"/>
          </p:cNvSpPr>
          <p:nvPr>
            <p:ph idx="1"/>
          </p:nvPr>
        </p:nvSpPr>
        <p:spPr>
          <a:xfrm>
            <a:off x="179464" y="154453"/>
            <a:ext cx="8779896" cy="2139890"/>
          </a:xfrm>
        </p:spPr>
        <p:txBody>
          <a:bodyPr>
            <a:normAutofit/>
          </a:bodyPr>
          <a:lstStyle/>
          <a:p>
            <a:pPr marL="0" indent="0" algn="ctr">
              <a:spcBef>
                <a:spcPts val="0"/>
              </a:spcBef>
              <a:buNone/>
            </a:pPr>
            <a:r>
              <a:rPr lang="en-US" sz="2800" dirty="0"/>
              <a:t>Here is an example of what a target detection trial may look like.</a:t>
            </a:r>
          </a:p>
          <a:p>
            <a:pPr marL="0" indent="0" algn="ctr">
              <a:buNone/>
            </a:pPr>
            <a:endParaRPr lang="en-US" sz="2800" dirty="0"/>
          </a:p>
        </p:txBody>
      </p:sp>
      <p:sp>
        <p:nvSpPr>
          <p:cNvPr id="12"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3" name="Right Arrow 12"/>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8988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3009900"/>
            <a:ext cx="3619500" cy="838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43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3009900"/>
            <a:ext cx="3619500" cy="838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Content Placeholder 2"/>
          <p:cNvSpPr>
            <a:spLocks noGrp="1"/>
          </p:cNvSpPr>
          <p:nvPr>
            <p:ph idx="1"/>
          </p:nvPr>
        </p:nvSpPr>
        <p:spPr>
          <a:xfrm>
            <a:off x="179464" y="154453"/>
            <a:ext cx="8779896" cy="2139890"/>
          </a:xfrm>
        </p:spPr>
        <p:txBody>
          <a:bodyPr>
            <a:normAutofit/>
          </a:bodyPr>
          <a:lstStyle/>
          <a:p>
            <a:pPr marL="0" indent="0" algn="ctr">
              <a:spcBef>
                <a:spcPts val="0"/>
              </a:spcBef>
              <a:buNone/>
            </a:pPr>
            <a:r>
              <a:rPr lang="en-US" sz="2800" dirty="0"/>
              <a:t>Here is an example of what a target detection trial may look like.</a:t>
            </a:r>
          </a:p>
          <a:p>
            <a:pPr marL="0" indent="0" algn="ctr">
              <a:buNone/>
            </a:pPr>
            <a:endParaRPr lang="en-US" sz="2800" dirty="0"/>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2" name="Right Arrow 11"/>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4" name="Right Arrow 13"/>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1771497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1380574"/>
            <a:ext cx="8779896" cy="4528282"/>
          </a:xfrm>
        </p:spPr>
        <p:txBody>
          <a:bodyPr>
            <a:normAutofit/>
          </a:bodyPr>
          <a:lstStyle/>
          <a:p>
            <a:pPr marL="0" indent="0" algn="ctr">
              <a:buNone/>
            </a:pPr>
            <a:r>
              <a:rPr lang="en-US" sz="2800" dirty="0"/>
              <a:t>The time between trials will be variable.  Between trials you will see a “+” in the center of the screen.  Whenever you see the “+” simply do your best to clear your mind and prepare for the next trial.  </a:t>
            </a:r>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2" name="Right Arrow 11"/>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710035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1380574"/>
            <a:ext cx="8779896" cy="4528282"/>
          </a:xfrm>
        </p:spPr>
        <p:txBody>
          <a:bodyPr>
            <a:normAutofit/>
          </a:bodyPr>
          <a:lstStyle/>
          <a:p>
            <a:pPr marL="0" indent="0" algn="ctr">
              <a:buNone/>
            </a:pPr>
            <a:r>
              <a:rPr lang="en-US" sz="2800" dirty="0" smtClean="0"/>
              <a:t>Now you will complete a practice run of the Focused Attention Task. </a:t>
            </a:r>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2" name="Right Arrow 11"/>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24845766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smtClean="0"/>
              <a:t>Press the RIGHT button when you are ready to begin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
        <p:nvSpPr>
          <p:cNvPr id="11" name="Right Arrow 10"/>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8"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Tree>
    <p:extLst>
      <p:ext uri="{BB962C8B-B14F-4D97-AF65-F5344CB8AC3E}">
        <p14:creationId xmlns:p14="http://schemas.microsoft.com/office/powerpoint/2010/main" val="34445501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00339" y="2135717"/>
            <a:ext cx="8458200" cy="1470025"/>
          </a:xfrm>
        </p:spPr>
        <p:txBody>
          <a:bodyPr>
            <a:normAutofit/>
          </a:bodyPr>
          <a:lstStyle/>
          <a:p>
            <a:r>
              <a:rPr lang="en-US" dirty="0" smtClean="0"/>
              <a:t>Focused Attention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4194047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313316"/>
            <a:ext cx="9144000" cy="5758300"/>
          </a:xfrm>
        </p:spPr>
        <p:txBody>
          <a:bodyPr>
            <a:normAutofit/>
          </a:bodyPr>
          <a:lstStyle/>
          <a:p>
            <a:pPr marL="0" indent="0" algn="ctr">
              <a:spcBef>
                <a:spcPts val="0"/>
              </a:spcBef>
              <a:buNone/>
            </a:pPr>
            <a:r>
              <a:rPr lang="en-US" dirty="0" smtClean="0"/>
              <a:t>Now you will complete the Focused Attention Task.</a:t>
            </a:r>
          </a:p>
          <a:p>
            <a:pPr marL="0" indent="0" algn="ctr">
              <a:spcBef>
                <a:spcPts val="0"/>
              </a:spcBef>
              <a:buNone/>
            </a:pPr>
            <a:r>
              <a:rPr lang="en-US" dirty="0" smtClean="0"/>
              <a:t>Remember, when you see the words HEARTBEAT or BREATH, focus your attention onto feeling those sensations in your body.</a:t>
            </a:r>
          </a:p>
          <a:p>
            <a:pPr marL="0" indent="0" algn="ctr">
              <a:buNone/>
            </a:pPr>
            <a:r>
              <a:rPr lang="en-US" dirty="0" smtClean="0"/>
              <a:t>When you see the word TARGET, focus your attention on how intensely it changes colors</a:t>
            </a:r>
          </a:p>
        </p:txBody>
      </p:sp>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97656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BehavioralTasks\StimTool\AllInstructions\ButtonLef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9145" y="4168159"/>
            <a:ext cx="3590884" cy="2019872"/>
          </a:xfrm>
          <a:prstGeom prst="rect">
            <a:avLst/>
          </a:prstGeom>
          <a:noFill/>
          <a:extLst>
            <a:ext uri="{909E8E84-426E-40dd-AFC4-6F175D3DCCD1}">
              <a14:hiddenFill xmlns:a14="http://schemas.microsoft.com/office/drawing/2010/main" xmlns="">
                <a:solidFill>
                  <a:srgbClr val="FFFFFF"/>
                </a:solidFill>
              </a14:hiddenFill>
            </a:ext>
          </a:extLst>
        </p:spPr>
      </p:pic>
      <p:sp>
        <p:nvSpPr>
          <p:cNvPr id="3" name="Content Placeholder 2"/>
          <p:cNvSpPr>
            <a:spLocks noGrp="1"/>
          </p:cNvSpPr>
          <p:nvPr>
            <p:ph idx="1"/>
          </p:nvPr>
        </p:nvSpPr>
        <p:spPr>
          <a:xfrm>
            <a:off x="179464" y="104948"/>
            <a:ext cx="8779896" cy="5549908"/>
          </a:xfrm>
        </p:spPr>
        <p:txBody>
          <a:bodyPr>
            <a:normAutofit/>
          </a:bodyPr>
          <a:lstStyle/>
          <a:p>
            <a:pPr marL="0" indent="0" algn="ctr">
              <a:buNone/>
            </a:pPr>
            <a:endParaRPr lang="en-US" sz="2800" dirty="0"/>
          </a:p>
          <a:p>
            <a:pPr marL="0" indent="0" algn="ctr">
              <a:buNone/>
            </a:pPr>
            <a:r>
              <a:rPr lang="en-US" sz="2800" dirty="0" smtClean="0"/>
              <a:t>You will be using a button box like the one shown to make responses while you are in the scanner.  Place your hand so that you can use your index and middle fingers to press the right and left buttons.  Your ring finger will be used at times to select responses.</a:t>
            </a:r>
          </a:p>
          <a:p>
            <a:pPr marL="0" indent="0" algn="ctr">
              <a:buNone/>
            </a:pPr>
            <a:r>
              <a:rPr lang="en-US" sz="2800" dirty="0" smtClean="0"/>
              <a:t>Please tell the experimenter if you have any questions about how to use the button box.</a:t>
            </a:r>
            <a:endParaRPr lang="en-US" sz="2800" dirty="0"/>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
        <p:nvSpPr>
          <p:cNvPr id="2" name="TextBox 1"/>
          <p:cNvSpPr txBox="1"/>
          <p:nvPr/>
        </p:nvSpPr>
        <p:spPr>
          <a:xfrm>
            <a:off x="4114798" y="3745418"/>
            <a:ext cx="981075" cy="369332"/>
          </a:xfrm>
          <a:prstGeom prst="rect">
            <a:avLst/>
          </a:prstGeom>
          <a:noFill/>
        </p:spPr>
        <p:txBody>
          <a:bodyPr wrap="square" rtlCol="0">
            <a:spAutoFit/>
          </a:bodyPr>
          <a:lstStyle/>
          <a:p>
            <a:r>
              <a:rPr lang="en-US" dirty="0" smtClean="0"/>
              <a:t>Left</a:t>
            </a:r>
            <a:endParaRPr lang="en-US" dirty="0"/>
          </a:p>
        </p:txBody>
      </p:sp>
      <p:sp>
        <p:nvSpPr>
          <p:cNvPr id="12" name="TextBox 11"/>
          <p:cNvSpPr txBox="1"/>
          <p:nvPr/>
        </p:nvSpPr>
        <p:spPr>
          <a:xfrm>
            <a:off x="3419475" y="3827402"/>
            <a:ext cx="981075" cy="369332"/>
          </a:xfrm>
          <a:prstGeom prst="rect">
            <a:avLst/>
          </a:prstGeom>
          <a:noFill/>
        </p:spPr>
        <p:txBody>
          <a:bodyPr wrap="square" rtlCol="0">
            <a:spAutoFit/>
          </a:bodyPr>
          <a:lstStyle/>
          <a:p>
            <a:r>
              <a:rPr lang="en-US" dirty="0" smtClean="0"/>
              <a:t>Select</a:t>
            </a:r>
            <a:endParaRPr lang="en-US" dirty="0"/>
          </a:p>
        </p:txBody>
      </p:sp>
      <p:sp>
        <p:nvSpPr>
          <p:cNvPr id="16" name="TextBox 15"/>
          <p:cNvSpPr txBox="1"/>
          <p:nvPr/>
        </p:nvSpPr>
        <p:spPr>
          <a:xfrm>
            <a:off x="4562475" y="3827401"/>
            <a:ext cx="933450" cy="369332"/>
          </a:xfrm>
          <a:prstGeom prst="rect">
            <a:avLst/>
          </a:prstGeom>
          <a:noFill/>
        </p:spPr>
        <p:txBody>
          <a:bodyPr wrap="square" rtlCol="0">
            <a:spAutoFit/>
          </a:bodyPr>
          <a:lstStyle/>
          <a:p>
            <a:r>
              <a:rPr lang="en-US" dirty="0" smtClean="0"/>
              <a:t>Right</a:t>
            </a:r>
            <a:endParaRPr lang="en-US" dirty="0"/>
          </a:p>
        </p:txBody>
      </p:sp>
      <p:cxnSp>
        <p:nvCxnSpPr>
          <p:cNvPr id="5" name="Straight Arrow Connector 4"/>
          <p:cNvCxnSpPr/>
          <p:nvPr/>
        </p:nvCxnSpPr>
        <p:spPr>
          <a:xfrm>
            <a:off x="3748088" y="4168159"/>
            <a:ext cx="366710" cy="57529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400550" y="4114750"/>
            <a:ext cx="66675" cy="6287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843461" y="4196734"/>
            <a:ext cx="71438" cy="54671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410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313316"/>
            <a:ext cx="9144000" cy="5758300"/>
          </a:xfrm>
        </p:spPr>
        <p:txBody>
          <a:bodyPr>
            <a:normAutofit/>
          </a:bodyPr>
          <a:lstStyle/>
          <a:p>
            <a:pPr marL="0" indent="0" algn="ctr">
              <a:buNone/>
            </a:pPr>
            <a:r>
              <a:rPr lang="en-US" dirty="0" smtClean="0"/>
              <a:t>When you are asked to make a rating, use your index, middle, and ring fingers to rate the intensity of the sensations you felt or the intensity of the color change.</a:t>
            </a:r>
          </a:p>
        </p:txBody>
      </p:sp>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pic>
        <p:nvPicPr>
          <p:cNvPr id="8" name="Picture 2" descr="T:\BehavioralTasks\StimTool\AllInstructions\BottonRigh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998888" y="1818314"/>
            <a:ext cx="3155748" cy="5610224"/>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3781423" y="2373818"/>
            <a:ext cx="1562102" cy="769441"/>
          </a:xfrm>
          <a:prstGeom prst="rect">
            <a:avLst/>
          </a:prstGeom>
          <a:noFill/>
        </p:spPr>
        <p:txBody>
          <a:bodyPr wrap="square" rtlCol="0">
            <a:spAutoFit/>
          </a:bodyPr>
          <a:lstStyle/>
          <a:p>
            <a:r>
              <a:rPr lang="en-US" sz="4400" dirty="0" smtClean="0">
                <a:solidFill>
                  <a:srgbClr val="FF0000"/>
                </a:solidFill>
              </a:rPr>
              <a:t>Right</a:t>
            </a:r>
            <a:endParaRPr lang="en-US" sz="4400" dirty="0">
              <a:solidFill>
                <a:srgbClr val="FF0000"/>
              </a:solidFill>
            </a:endParaRPr>
          </a:p>
        </p:txBody>
      </p:sp>
      <p:sp>
        <p:nvSpPr>
          <p:cNvPr id="10" name="TextBox 9"/>
          <p:cNvSpPr txBox="1"/>
          <p:nvPr/>
        </p:nvSpPr>
        <p:spPr>
          <a:xfrm>
            <a:off x="2762250" y="2436752"/>
            <a:ext cx="1247775" cy="769441"/>
          </a:xfrm>
          <a:prstGeom prst="rect">
            <a:avLst/>
          </a:prstGeom>
          <a:noFill/>
        </p:spPr>
        <p:txBody>
          <a:bodyPr wrap="square" rtlCol="0">
            <a:spAutoFit/>
          </a:bodyPr>
          <a:lstStyle/>
          <a:p>
            <a:r>
              <a:rPr lang="en-US" sz="4400" dirty="0" smtClean="0">
                <a:solidFill>
                  <a:srgbClr val="FF0000"/>
                </a:solidFill>
              </a:rPr>
              <a:t>Left</a:t>
            </a:r>
            <a:endParaRPr lang="en-US" sz="4400" dirty="0">
              <a:solidFill>
                <a:srgbClr val="FF0000"/>
              </a:solidFill>
            </a:endParaRPr>
          </a:p>
        </p:txBody>
      </p:sp>
      <p:sp>
        <p:nvSpPr>
          <p:cNvPr id="11" name="TextBox 10"/>
          <p:cNvSpPr txBox="1"/>
          <p:nvPr/>
        </p:nvSpPr>
        <p:spPr>
          <a:xfrm>
            <a:off x="5086348" y="2443572"/>
            <a:ext cx="1590675" cy="769441"/>
          </a:xfrm>
          <a:prstGeom prst="rect">
            <a:avLst/>
          </a:prstGeom>
          <a:noFill/>
        </p:spPr>
        <p:txBody>
          <a:bodyPr wrap="square" rtlCol="0">
            <a:spAutoFit/>
          </a:bodyPr>
          <a:lstStyle/>
          <a:p>
            <a:r>
              <a:rPr lang="en-US" sz="4400" dirty="0" smtClean="0">
                <a:solidFill>
                  <a:srgbClr val="FF0000"/>
                </a:solidFill>
              </a:rPr>
              <a:t>Select</a:t>
            </a:r>
            <a:endParaRPr lang="en-US" sz="4400" dirty="0">
              <a:solidFill>
                <a:srgbClr val="FF0000"/>
              </a:solidFill>
            </a:endParaRPr>
          </a:p>
        </p:txBody>
      </p:sp>
      <p:cxnSp>
        <p:nvCxnSpPr>
          <p:cNvPr id="15" name="Straight Arrow Connector 14"/>
          <p:cNvCxnSpPr/>
          <p:nvPr/>
        </p:nvCxnSpPr>
        <p:spPr>
          <a:xfrm>
            <a:off x="3524250" y="3143259"/>
            <a:ext cx="192880" cy="6344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257675" y="3143259"/>
            <a:ext cx="104775" cy="6344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895850" y="3143259"/>
            <a:ext cx="447675" cy="6344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309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T:\BehavioralTasks\StimTool\AllInstructions\ButtonLef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0" y="3045552"/>
            <a:ext cx="5610224" cy="315575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Content Placeholder 2"/>
          <p:cNvSpPr>
            <a:spLocks noGrp="1"/>
          </p:cNvSpPr>
          <p:nvPr>
            <p:ph idx="1"/>
          </p:nvPr>
        </p:nvSpPr>
        <p:spPr>
          <a:xfrm>
            <a:off x="1" y="313316"/>
            <a:ext cx="9144000" cy="5758300"/>
          </a:xfrm>
        </p:spPr>
        <p:txBody>
          <a:bodyPr>
            <a:normAutofit/>
          </a:bodyPr>
          <a:lstStyle/>
          <a:p>
            <a:pPr marL="0" indent="0" algn="ctr">
              <a:buNone/>
            </a:pPr>
            <a:r>
              <a:rPr lang="en-US" dirty="0" smtClean="0"/>
              <a:t>When you are asked to make a rating, use your index, middle, and ring fingers to rate the intensity of the sensations you felt or the intensity of the color change.</a:t>
            </a:r>
          </a:p>
        </p:txBody>
      </p:sp>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
        <p:nvSpPr>
          <p:cNvPr id="9" name="TextBox 8"/>
          <p:cNvSpPr txBox="1"/>
          <p:nvPr/>
        </p:nvSpPr>
        <p:spPr>
          <a:xfrm>
            <a:off x="4029073" y="2288093"/>
            <a:ext cx="1562102" cy="769441"/>
          </a:xfrm>
          <a:prstGeom prst="rect">
            <a:avLst/>
          </a:prstGeom>
          <a:noFill/>
        </p:spPr>
        <p:txBody>
          <a:bodyPr wrap="square" rtlCol="0">
            <a:spAutoFit/>
          </a:bodyPr>
          <a:lstStyle/>
          <a:p>
            <a:r>
              <a:rPr lang="en-US" sz="4400" dirty="0" smtClean="0">
                <a:solidFill>
                  <a:srgbClr val="FF0000"/>
                </a:solidFill>
              </a:rPr>
              <a:t>Left</a:t>
            </a:r>
            <a:endParaRPr lang="en-US" sz="4400" dirty="0">
              <a:solidFill>
                <a:srgbClr val="FF0000"/>
              </a:solidFill>
            </a:endParaRPr>
          </a:p>
        </p:txBody>
      </p:sp>
      <p:sp>
        <p:nvSpPr>
          <p:cNvPr id="10" name="TextBox 9"/>
          <p:cNvSpPr txBox="1"/>
          <p:nvPr/>
        </p:nvSpPr>
        <p:spPr>
          <a:xfrm>
            <a:off x="2571750" y="2360552"/>
            <a:ext cx="1562100" cy="769441"/>
          </a:xfrm>
          <a:prstGeom prst="rect">
            <a:avLst/>
          </a:prstGeom>
          <a:noFill/>
        </p:spPr>
        <p:txBody>
          <a:bodyPr wrap="square" rtlCol="0">
            <a:spAutoFit/>
          </a:bodyPr>
          <a:lstStyle/>
          <a:p>
            <a:r>
              <a:rPr lang="en-US" sz="4400" dirty="0" smtClean="0">
                <a:solidFill>
                  <a:srgbClr val="FF0000"/>
                </a:solidFill>
              </a:rPr>
              <a:t>Select</a:t>
            </a:r>
            <a:endParaRPr lang="en-US" sz="4400" dirty="0">
              <a:solidFill>
                <a:srgbClr val="FF0000"/>
              </a:solidFill>
            </a:endParaRPr>
          </a:p>
        </p:txBody>
      </p:sp>
      <p:sp>
        <p:nvSpPr>
          <p:cNvPr id="11" name="TextBox 10"/>
          <p:cNvSpPr txBox="1"/>
          <p:nvPr/>
        </p:nvSpPr>
        <p:spPr>
          <a:xfrm>
            <a:off x="4991098" y="2357847"/>
            <a:ext cx="1590675" cy="769441"/>
          </a:xfrm>
          <a:prstGeom prst="rect">
            <a:avLst/>
          </a:prstGeom>
          <a:noFill/>
        </p:spPr>
        <p:txBody>
          <a:bodyPr wrap="square" rtlCol="0">
            <a:spAutoFit/>
          </a:bodyPr>
          <a:lstStyle/>
          <a:p>
            <a:r>
              <a:rPr lang="en-US" sz="4400" dirty="0" smtClean="0">
                <a:solidFill>
                  <a:srgbClr val="FF0000"/>
                </a:solidFill>
              </a:rPr>
              <a:t>Right</a:t>
            </a:r>
            <a:endParaRPr lang="en-US" sz="4400" dirty="0">
              <a:solidFill>
                <a:srgbClr val="FF0000"/>
              </a:solidFill>
            </a:endParaRPr>
          </a:p>
        </p:txBody>
      </p:sp>
      <p:cxnSp>
        <p:nvCxnSpPr>
          <p:cNvPr id="15" name="Straight Arrow Connector 14"/>
          <p:cNvCxnSpPr/>
          <p:nvPr/>
        </p:nvCxnSpPr>
        <p:spPr>
          <a:xfrm>
            <a:off x="3524250" y="3143259"/>
            <a:ext cx="304800" cy="80961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62450" y="3143259"/>
            <a:ext cx="0" cy="80961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962525" y="3143259"/>
            <a:ext cx="381000" cy="89534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237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smtClean="0"/>
              <a:t>Press the RIGHT button when you are ready to begin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4282647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00339" y="2135717"/>
            <a:ext cx="8458200" cy="1470025"/>
          </a:xfrm>
        </p:spPr>
        <p:txBody>
          <a:bodyPr>
            <a:normAutofit/>
          </a:bodyPr>
          <a:lstStyle/>
          <a:p>
            <a:r>
              <a:rPr lang="en-US" dirty="0" smtClean="0"/>
              <a:t>Focused Attention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2689031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358948"/>
            <a:ext cx="8779896" cy="5549908"/>
          </a:xfrm>
        </p:spPr>
        <p:txBody>
          <a:bodyPr>
            <a:normAutofit/>
          </a:bodyPr>
          <a:lstStyle/>
          <a:p>
            <a:pPr marL="0" indent="0" algn="ctr">
              <a:buNone/>
            </a:pPr>
            <a:endParaRPr lang="en-US" sz="2800" dirty="0"/>
          </a:p>
          <a:p>
            <a:pPr marL="0" indent="0" algn="ctr">
              <a:buNone/>
            </a:pPr>
            <a:r>
              <a:rPr lang="en-US" dirty="0" smtClean="0"/>
              <a:t>Now you will complete another run of the Focused Attention task.</a:t>
            </a:r>
          </a:p>
          <a:p>
            <a:pPr marL="0" indent="0" algn="ctr">
              <a:buNone/>
            </a:pPr>
            <a:endParaRPr lang="en-US" sz="2800" dirty="0"/>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1773995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smtClean="0"/>
              <a:t>Press the RIGHT button when you are ready to begin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2075183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smtClean="0"/>
              <a:t>Rest</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341221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963888"/>
            <a:ext cx="8779896" cy="4914163"/>
          </a:xfrm>
        </p:spPr>
        <p:txBody>
          <a:bodyPr>
            <a:normAutofit/>
          </a:bodyPr>
          <a:lstStyle/>
          <a:p>
            <a:pPr marL="0" indent="0" algn="ctr">
              <a:spcBef>
                <a:spcPts val="0"/>
              </a:spcBef>
              <a:buNone/>
            </a:pPr>
            <a:r>
              <a:rPr lang="en-US" dirty="0" smtClean="0"/>
              <a:t>For this scan, </a:t>
            </a:r>
            <a:r>
              <a:rPr lang="en-US" dirty="0" smtClean="0"/>
              <a:t>close your eyes, clear your mind, and try not to think about anything in particular.</a:t>
            </a:r>
          </a:p>
          <a:p>
            <a:pPr marL="0" indent="0" algn="ctr">
              <a:spcBef>
                <a:spcPts val="0"/>
              </a:spcBef>
              <a:buNone/>
            </a:pPr>
            <a:endParaRPr lang="en-US" dirty="0"/>
          </a:p>
          <a:p>
            <a:pPr marL="0" indent="0" algn="ctr">
              <a:spcBef>
                <a:spcPts val="0"/>
              </a:spcBef>
              <a:buNone/>
            </a:pPr>
            <a:r>
              <a:rPr lang="en-US" dirty="0" smtClean="0"/>
              <a:t>Please do NOT fall asleep.</a:t>
            </a:r>
            <a:endParaRPr lang="en-US" dirty="0"/>
          </a:p>
          <a:p>
            <a:pPr marL="0" indent="0" algn="ctr">
              <a:spcBef>
                <a:spcPts val="0"/>
              </a:spcBef>
              <a:buNone/>
            </a:pPr>
            <a:r>
              <a:rPr lang="en-US" dirty="0" smtClean="0"/>
              <a:t>you will see a “+” in the center of the screen.</a:t>
            </a:r>
          </a:p>
          <a:p>
            <a:pPr marL="0" indent="0" algn="ctr">
              <a:spcBef>
                <a:spcPts val="0"/>
              </a:spcBef>
              <a:buNone/>
            </a:pPr>
            <a:endParaRPr lang="en-US" dirty="0" smtClean="0"/>
          </a:p>
          <a:p>
            <a:pPr marL="0" indent="0" algn="ctr">
              <a:spcBef>
                <a:spcPts val="0"/>
              </a:spcBef>
              <a:buNone/>
            </a:pPr>
            <a:r>
              <a:rPr lang="en-US" dirty="0" smtClean="0"/>
              <a:t>Focus on the “+”, clear your mind and try not to think of anything in particular.</a:t>
            </a:r>
          </a:p>
          <a:p>
            <a:pPr marL="0" indent="0" algn="ctr">
              <a:spcBef>
                <a:spcPts val="0"/>
              </a:spcBef>
              <a:buNone/>
            </a:pPr>
            <a:endParaRPr lang="en-US" sz="2800" dirty="0"/>
          </a:p>
        </p:txBody>
      </p:sp>
      <p:sp>
        <p:nvSpPr>
          <p:cNvPr id="12" name="Right Arrow 11"/>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2493342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smtClean="0"/>
              <a:t>Press the RIGHT button when you are ready to begin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819919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smtClean="0"/>
              <a:t>Press the RIGHT button when you are ready to begin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
        <p:nvSpPr>
          <p:cNvPr id="5" name="Title 3"/>
          <p:cNvSpPr txBox="1">
            <a:spLocks/>
          </p:cNvSpPr>
          <p:nvPr/>
        </p:nvSpPr>
        <p:spPr>
          <a:xfrm>
            <a:off x="-5174" y="1362074"/>
            <a:ext cx="9149174" cy="65670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smtClean="0">
                <a:solidFill>
                  <a:srgbClr val="FF0000"/>
                </a:solidFill>
              </a:rPr>
              <a:t>This is run 1 of 10</a:t>
            </a:r>
            <a:endParaRPr lang="en-US" sz="7200" dirty="0">
              <a:solidFill>
                <a:srgbClr val="FF0000"/>
              </a:solidFill>
            </a:endParaRPr>
          </a:p>
        </p:txBody>
      </p:sp>
    </p:spTree>
    <p:extLst>
      <p:ext uri="{BB962C8B-B14F-4D97-AF65-F5344CB8AC3E}">
        <p14:creationId xmlns:p14="http://schemas.microsoft.com/office/powerpoint/2010/main" val="1223897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135717"/>
            <a:ext cx="9149175" cy="1470025"/>
          </a:xfrm>
        </p:spPr>
        <p:txBody>
          <a:bodyPr>
            <a:normAutofit/>
          </a:bodyPr>
          <a:lstStyle/>
          <a:p>
            <a:r>
              <a:rPr lang="en-US" dirty="0" smtClean="0"/>
              <a:t>Focused Attention</a:t>
            </a:r>
            <a:endParaRPr lang="en-US" dirty="0"/>
          </a:p>
        </p:txBody>
      </p:sp>
      <p:sp>
        <p:nvSpPr>
          <p:cNvPr id="9"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3073258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smtClean="0"/>
              <a:t>Press the RIGHT button when you are ready to begin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
        <p:nvSpPr>
          <p:cNvPr id="5" name="Title 3"/>
          <p:cNvSpPr txBox="1">
            <a:spLocks/>
          </p:cNvSpPr>
          <p:nvPr/>
        </p:nvSpPr>
        <p:spPr>
          <a:xfrm>
            <a:off x="-5174" y="1362074"/>
            <a:ext cx="9149174" cy="65670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smtClean="0">
                <a:solidFill>
                  <a:srgbClr val="FF0000"/>
                </a:solidFill>
              </a:rPr>
              <a:t>This is run 2 of 10</a:t>
            </a:r>
            <a:endParaRPr lang="en-US" sz="7200" dirty="0">
              <a:solidFill>
                <a:srgbClr val="FF0000"/>
              </a:solidFill>
            </a:endParaRPr>
          </a:p>
        </p:txBody>
      </p:sp>
    </p:spTree>
    <p:extLst>
      <p:ext uri="{BB962C8B-B14F-4D97-AF65-F5344CB8AC3E}">
        <p14:creationId xmlns:p14="http://schemas.microsoft.com/office/powerpoint/2010/main" val="1499892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smtClean="0"/>
              <a:t>Press the RIGHT button when you are ready to begin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
        <p:nvSpPr>
          <p:cNvPr id="5" name="Title 3"/>
          <p:cNvSpPr txBox="1">
            <a:spLocks/>
          </p:cNvSpPr>
          <p:nvPr/>
        </p:nvSpPr>
        <p:spPr>
          <a:xfrm>
            <a:off x="-5174" y="1362074"/>
            <a:ext cx="9149174" cy="65670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smtClean="0">
                <a:solidFill>
                  <a:srgbClr val="FF0000"/>
                </a:solidFill>
              </a:rPr>
              <a:t>This is run 3 of 10</a:t>
            </a:r>
            <a:endParaRPr lang="en-US" sz="7200" dirty="0">
              <a:solidFill>
                <a:srgbClr val="FF0000"/>
              </a:solidFill>
            </a:endParaRPr>
          </a:p>
        </p:txBody>
      </p:sp>
    </p:spTree>
    <p:extLst>
      <p:ext uri="{BB962C8B-B14F-4D97-AF65-F5344CB8AC3E}">
        <p14:creationId xmlns:p14="http://schemas.microsoft.com/office/powerpoint/2010/main" val="1499892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smtClean="0"/>
              <a:t>Press the RIGHT button when you are ready to begin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
        <p:nvSpPr>
          <p:cNvPr id="5" name="Title 3"/>
          <p:cNvSpPr txBox="1">
            <a:spLocks/>
          </p:cNvSpPr>
          <p:nvPr/>
        </p:nvSpPr>
        <p:spPr>
          <a:xfrm>
            <a:off x="-5174" y="1362074"/>
            <a:ext cx="9149174" cy="65670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smtClean="0">
                <a:solidFill>
                  <a:srgbClr val="FF0000"/>
                </a:solidFill>
              </a:rPr>
              <a:t>This is run 4 of 10</a:t>
            </a:r>
            <a:endParaRPr lang="en-US" sz="7200" dirty="0">
              <a:solidFill>
                <a:srgbClr val="FF0000"/>
              </a:solidFill>
            </a:endParaRPr>
          </a:p>
        </p:txBody>
      </p:sp>
    </p:spTree>
    <p:extLst>
      <p:ext uri="{BB962C8B-B14F-4D97-AF65-F5344CB8AC3E}">
        <p14:creationId xmlns:p14="http://schemas.microsoft.com/office/powerpoint/2010/main" val="1499892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smtClean="0"/>
              <a:t>Press the RIGHT button when you are ready to begin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
        <p:nvSpPr>
          <p:cNvPr id="5" name="Title 3"/>
          <p:cNvSpPr txBox="1">
            <a:spLocks/>
          </p:cNvSpPr>
          <p:nvPr/>
        </p:nvSpPr>
        <p:spPr>
          <a:xfrm>
            <a:off x="-5174" y="1362074"/>
            <a:ext cx="9149174" cy="65670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smtClean="0">
                <a:solidFill>
                  <a:srgbClr val="FF0000"/>
                </a:solidFill>
              </a:rPr>
              <a:t>This is run 5 of 10</a:t>
            </a:r>
            <a:endParaRPr lang="en-US" sz="7200" dirty="0">
              <a:solidFill>
                <a:srgbClr val="FF0000"/>
              </a:solidFill>
            </a:endParaRPr>
          </a:p>
        </p:txBody>
      </p:sp>
    </p:spTree>
    <p:extLst>
      <p:ext uri="{BB962C8B-B14F-4D97-AF65-F5344CB8AC3E}">
        <p14:creationId xmlns:p14="http://schemas.microsoft.com/office/powerpoint/2010/main" val="14998920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smtClean="0"/>
              <a:t>Press the RIGHT button when you are ready to begin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
        <p:nvSpPr>
          <p:cNvPr id="5" name="Title 3"/>
          <p:cNvSpPr txBox="1">
            <a:spLocks/>
          </p:cNvSpPr>
          <p:nvPr/>
        </p:nvSpPr>
        <p:spPr>
          <a:xfrm>
            <a:off x="-5174" y="1362074"/>
            <a:ext cx="9149174" cy="65670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smtClean="0">
                <a:solidFill>
                  <a:srgbClr val="FF0000"/>
                </a:solidFill>
              </a:rPr>
              <a:t>This is run 6 of 10</a:t>
            </a:r>
            <a:endParaRPr lang="en-US" sz="7200" dirty="0">
              <a:solidFill>
                <a:srgbClr val="FF0000"/>
              </a:solidFill>
            </a:endParaRPr>
          </a:p>
        </p:txBody>
      </p:sp>
    </p:spTree>
    <p:extLst>
      <p:ext uri="{BB962C8B-B14F-4D97-AF65-F5344CB8AC3E}">
        <p14:creationId xmlns:p14="http://schemas.microsoft.com/office/powerpoint/2010/main" val="1499892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smtClean="0"/>
              <a:t>Press the RIGHT button when you are ready to begin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
        <p:nvSpPr>
          <p:cNvPr id="5" name="Title 3"/>
          <p:cNvSpPr txBox="1">
            <a:spLocks/>
          </p:cNvSpPr>
          <p:nvPr/>
        </p:nvSpPr>
        <p:spPr>
          <a:xfrm>
            <a:off x="-5174" y="1362074"/>
            <a:ext cx="9149174" cy="65670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smtClean="0">
                <a:solidFill>
                  <a:srgbClr val="FF0000"/>
                </a:solidFill>
              </a:rPr>
              <a:t>This is run 7 of 10</a:t>
            </a:r>
            <a:endParaRPr lang="en-US" sz="7200" dirty="0">
              <a:solidFill>
                <a:srgbClr val="FF0000"/>
              </a:solidFill>
            </a:endParaRPr>
          </a:p>
        </p:txBody>
      </p:sp>
    </p:spTree>
    <p:extLst>
      <p:ext uri="{BB962C8B-B14F-4D97-AF65-F5344CB8AC3E}">
        <p14:creationId xmlns:p14="http://schemas.microsoft.com/office/powerpoint/2010/main" val="14998920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smtClean="0"/>
              <a:t>Press the RIGHT button when you are ready to begin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
        <p:nvSpPr>
          <p:cNvPr id="5" name="Title 3"/>
          <p:cNvSpPr txBox="1">
            <a:spLocks/>
          </p:cNvSpPr>
          <p:nvPr/>
        </p:nvSpPr>
        <p:spPr>
          <a:xfrm>
            <a:off x="-5174" y="1362074"/>
            <a:ext cx="9149174" cy="65670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smtClean="0">
                <a:solidFill>
                  <a:srgbClr val="FF0000"/>
                </a:solidFill>
              </a:rPr>
              <a:t>This is run 8 of 10</a:t>
            </a:r>
            <a:endParaRPr lang="en-US" sz="7200" dirty="0">
              <a:solidFill>
                <a:srgbClr val="FF0000"/>
              </a:solidFill>
            </a:endParaRPr>
          </a:p>
        </p:txBody>
      </p:sp>
    </p:spTree>
    <p:extLst>
      <p:ext uri="{BB962C8B-B14F-4D97-AF65-F5344CB8AC3E}">
        <p14:creationId xmlns:p14="http://schemas.microsoft.com/office/powerpoint/2010/main" val="14998920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smtClean="0"/>
              <a:t>Press the RIGHT button when you are ready to begin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
        <p:nvSpPr>
          <p:cNvPr id="5" name="Title 3"/>
          <p:cNvSpPr txBox="1">
            <a:spLocks/>
          </p:cNvSpPr>
          <p:nvPr/>
        </p:nvSpPr>
        <p:spPr>
          <a:xfrm>
            <a:off x="-5174" y="1362074"/>
            <a:ext cx="9149174" cy="65670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smtClean="0">
                <a:solidFill>
                  <a:srgbClr val="FF0000"/>
                </a:solidFill>
              </a:rPr>
              <a:t>This is run 9 of 10</a:t>
            </a:r>
            <a:endParaRPr lang="en-US" sz="7200" dirty="0">
              <a:solidFill>
                <a:srgbClr val="FF0000"/>
              </a:solidFill>
            </a:endParaRPr>
          </a:p>
        </p:txBody>
      </p:sp>
    </p:spTree>
    <p:extLst>
      <p:ext uri="{BB962C8B-B14F-4D97-AF65-F5344CB8AC3E}">
        <p14:creationId xmlns:p14="http://schemas.microsoft.com/office/powerpoint/2010/main" val="14998920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smtClean="0"/>
              <a:t>Press the RIGHT button when you are ready to begin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
        <p:nvSpPr>
          <p:cNvPr id="5" name="Title 3"/>
          <p:cNvSpPr txBox="1">
            <a:spLocks/>
          </p:cNvSpPr>
          <p:nvPr/>
        </p:nvSpPr>
        <p:spPr>
          <a:xfrm>
            <a:off x="-5174" y="1362074"/>
            <a:ext cx="9149174" cy="65670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smtClean="0">
                <a:solidFill>
                  <a:srgbClr val="FF0000"/>
                </a:solidFill>
              </a:rPr>
              <a:t>This is run 10 of 10</a:t>
            </a:r>
            <a:endParaRPr lang="en-US" sz="7200" dirty="0">
              <a:solidFill>
                <a:srgbClr val="FF0000"/>
              </a:solidFill>
            </a:endParaRPr>
          </a:p>
        </p:txBody>
      </p:sp>
    </p:spTree>
    <p:extLst>
      <p:ext uri="{BB962C8B-B14F-4D97-AF65-F5344CB8AC3E}">
        <p14:creationId xmlns:p14="http://schemas.microsoft.com/office/powerpoint/2010/main" val="14998920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00339" y="2135717"/>
            <a:ext cx="8458200" cy="1470025"/>
          </a:xfrm>
        </p:spPr>
        <p:txBody>
          <a:bodyPr>
            <a:normAutofit/>
          </a:bodyPr>
          <a:lstStyle/>
          <a:p>
            <a:r>
              <a:rPr lang="en-US" dirty="0" smtClean="0"/>
              <a:t>Shapes and Faces</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1606276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1380574"/>
            <a:ext cx="8779896" cy="4528282"/>
          </a:xfrm>
        </p:spPr>
        <p:txBody>
          <a:bodyPr>
            <a:normAutofit/>
          </a:bodyPr>
          <a:lstStyle/>
          <a:p>
            <a:pPr marL="0" indent="0" algn="ctr">
              <a:buNone/>
            </a:pPr>
            <a:r>
              <a:rPr lang="en-US" sz="2800" dirty="0" smtClean="0"/>
              <a:t>This task will have three types of trials: </a:t>
            </a:r>
          </a:p>
          <a:p>
            <a:pPr marL="914400" lvl="1" indent="-514350">
              <a:buAutoNum type="arabicParenR"/>
            </a:pPr>
            <a:r>
              <a:rPr lang="en-US" dirty="0" smtClean="0"/>
              <a:t>Attention </a:t>
            </a:r>
            <a:r>
              <a:rPr lang="en-US" dirty="0"/>
              <a:t>to the B</a:t>
            </a:r>
            <a:r>
              <a:rPr lang="en-US" dirty="0" smtClean="0"/>
              <a:t>reath</a:t>
            </a:r>
          </a:p>
          <a:p>
            <a:pPr marL="914400" lvl="1" indent="-514350">
              <a:buAutoNum type="arabicParenR"/>
            </a:pPr>
            <a:r>
              <a:rPr lang="en-US" dirty="0" smtClean="0"/>
              <a:t>Attention to the Heartbeat</a:t>
            </a:r>
          </a:p>
          <a:p>
            <a:pPr marL="914400" lvl="1" indent="-514350">
              <a:buAutoNum type="arabicParenR"/>
            </a:pPr>
            <a:r>
              <a:rPr lang="en-US" dirty="0" smtClean="0"/>
              <a:t>Attention to a Target word on the screen</a:t>
            </a:r>
          </a:p>
          <a:p>
            <a:pPr marL="514350" indent="-514350" algn="ctr">
              <a:buAutoNum type="arabicParenR"/>
            </a:pPr>
            <a:endParaRPr lang="en-US" sz="2800" dirty="0" smtClean="0"/>
          </a:p>
          <a:p>
            <a:pPr marL="0" indent="0" algn="ctr">
              <a:buNone/>
            </a:pPr>
            <a:r>
              <a:rPr lang="en-US" sz="2800" dirty="0" smtClean="0"/>
              <a:t>Each trial lasts 10 seconds.</a:t>
            </a:r>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2" name="Right Arrow 11"/>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20619138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226232"/>
            <a:ext cx="9144000" cy="5758300"/>
          </a:xfrm>
        </p:spPr>
        <p:txBody>
          <a:bodyPr>
            <a:normAutofit/>
          </a:bodyPr>
          <a:lstStyle/>
          <a:p>
            <a:pPr marL="0" indent="0" algn="ctr">
              <a:spcBef>
                <a:spcPts val="0"/>
              </a:spcBef>
              <a:buNone/>
            </a:pPr>
            <a:r>
              <a:rPr lang="en-US" dirty="0" smtClean="0"/>
              <a:t>In this task, you will see sets of three images arranged in a triangle and your job is to decide which of the bottom two images matches the top one.  Press the left or right button to make your selection as soon as you decide.</a:t>
            </a:r>
          </a:p>
        </p:txBody>
      </p:sp>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pic>
        <p:nvPicPr>
          <p:cNvPr id="6" name="Picture 2" descr="T:\BehavioralTasks\StimTool\AllInstructions\BottonRigh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998888" y="1963454"/>
            <a:ext cx="3155748" cy="5610224"/>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Box 7"/>
          <p:cNvSpPr txBox="1"/>
          <p:nvPr/>
        </p:nvSpPr>
        <p:spPr>
          <a:xfrm>
            <a:off x="3781423" y="2518958"/>
            <a:ext cx="1562102" cy="769441"/>
          </a:xfrm>
          <a:prstGeom prst="rect">
            <a:avLst/>
          </a:prstGeom>
          <a:noFill/>
        </p:spPr>
        <p:txBody>
          <a:bodyPr wrap="square" rtlCol="0">
            <a:spAutoFit/>
          </a:bodyPr>
          <a:lstStyle/>
          <a:p>
            <a:r>
              <a:rPr lang="en-US" sz="4400" dirty="0" smtClean="0">
                <a:solidFill>
                  <a:srgbClr val="FF0000"/>
                </a:solidFill>
              </a:rPr>
              <a:t>Right</a:t>
            </a:r>
            <a:endParaRPr lang="en-US" sz="4400" dirty="0">
              <a:solidFill>
                <a:srgbClr val="FF0000"/>
              </a:solidFill>
            </a:endParaRPr>
          </a:p>
        </p:txBody>
      </p:sp>
      <p:sp>
        <p:nvSpPr>
          <p:cNvPr id="9" name="TextBox 8"/>
          <p:cNvSpPr txBox="1"/>
          <p:nvPr/>
        </p:nvSpPr>
        <p:spPr>
          <a:xfrm>
            <a:off x="2762250" y="2581892"/>
            <a:ext cx="1247775" cy="769441"/>
          </a:xfrm>
          <a:prstGeom prst="rect">
            <a:avLst/>
          </a:prstGeom>
          <a:noFill/>
        </p:spPr>
        <p:txBody>
          <a:bodyPr wrap="square" rtlCol="0">
            <a:spAutoFit/>
          </a:bodyPr>
          <a:lstStyle/>
          <a:p>
            <a:r>
              <a:rPr lang="en-US" sz="4400" dirty="0" smtClean="0">
                <a:solidFill>
                  <a:srgbClr val="FF0000"/>
                </a:solidFill>
              </a:rPr>
              <a:t>Left</a:t>
            </a:r>
            <a:endParaRPr lang="en-US" sz="4400" dirty="0">
              <a:solidFill>
                <a:srgbClr val="FF0000"/>
              </a:solidFill>
            </a:endParaRPr>
          </a:p>
        </p:txBody>
      </p:sp>
      <p:cxnSp>
        <p:nvCxnSpPr>
          <p:cNvPr id="11" name="Straight Arrow Connector 10"/>
          <p:cNvCxnSpPr/>
          <p:nvPr/>
        </p:nvCxnSpPr>
        <p:spPr>
          <a:xfrm>
            <a:off x="3524250" y="3288399"/>
            <a:ext cx="192880" cy="6344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257675" y="3288399"/>
            <a:ext cx="104775" cy="6344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48231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T:\BehavioralTasks\StimTool\AllInstructions\ButtonLef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1065" y="3240984"/>
            <a:ext cx="5520809" cy="310545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Content Placeholder 2"/>
          <p:cNvSpPr>
            <a:spLocks noGrp="1"/>
          </p:cNvSpPr>
          <p:nvPr>
            <p:ph idx="1"/>
          </p:nvPr>
        </p:nvSpPr>
        <p:spPr>
          <a:xfrm>
            <a:off x="1" y="226232"/>
            <a:ext cx="9144000" cy="5758300"/>
          </a:xfrm>
        </p:spPr>
        <p:txBody>
          <a:bodyPr>
            <a:normAutofit/>
          </a:bodyPr>
          <a:lstStyle/>
          <a:p>
            <a:pPr marL="0" indent="0" algn="ctr">
              <a:spcBef>
                <a:spcPts val="0"/>
              </a:spcBef>
              <a:buNone/>
            </a:pPr>
            <a:r>
              <a:rPr lang="en-US" dirty="0" smtClean="0"/>
              <a:t>In this task, you will see sets of three images arranged in a triangle and your job is to decide which of the bottom two images matches the top one.  Press the left or right button to make your selection as soon as you decide.</a:t>
            </a:r>
          </a:p>
        </p:txBody>
      </p:sp>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
        <p:nvSpPr>
          <p:cNvPr id="8" name="TextBox 7"/>
          <p:cNvSpPr txBox="1"/>
          <p:nvPr/>
        </p:nvSpPr>
        <p:spPr>
          <a:xfrm>
            <a:off x="4579693" y="2518958"/>
            <a:ext cx="1562102" cy="769441"/>
          </a:xfrm>
          <a:prstGeom prst="rect">
            <a:avLst/>
          </a:prstGeom>
          <a:noFill/>
        </p:spPr>
        <p:txBody>
          <a:bodyPr wrap="square" rtlCol="0">
            <a:spAutoFit/>
          </a:bodyPr>
          <a:lstStyle/>
          <a:p>
            <a:r>
              <a:rPr lang="en-US" sz="4400" dirty="0" smtClean="0">
                <a:solidFill>
                  <a:srgbClr val="FF0000"/>
                </a:solidFill>
              </a:rPr>
              <a:t>Right</a:t>
            </a:r>
            <a:endParaRPr lang="en-US" sz="4400" dirty="0">
              <a:solidFill>
                <a:srgbClr val="FF0000"/>
              </a:solidFill>
            </a:endParaRPr>
          </a:p>
        </p:txBody>
      </p:sp>
      <p:sp>
        <p:nvSpPr>
          <p:cNvPr id="9" name="TextBox 8"/>
          <p:cNvSpPr txBox="1"/>
          <p:nvPr/>
        </p:nvSpPr>
        <p:spPr>
          <a:xfrm>
            <a:off x="3560520" y="2581892"/>
            <a:ext cx="1247775" cy="769441"/>
          </a:xfrm>
          <a:prstGeom prst="rect">
            <a:avLst/>
          </a:prstGeom>
          <a:noFill/>
        </p:spPr>
        <p:txBody>
          <a:bodyPr wrap="square" rtlCol="0">
            <a:spAutoFit/>
          </a:bodyPr>
          <a:lstStyle/>
          <a:p>
            <a:r>
              <a:rPr lang="en-US" sz="4400" dirty="0" smtClean="0">
                <a:solidFill>
                  <a:srgbClr val="FF0000"/>
                </a:solidFill>
              </a:rPr>
              <a:t>Left</a:t>
            </a:r>
            <a:endParaRPr lang="en-US" sz="4400" dirty="0">
              <a:solidFill>
                <a:srgbClr val="FF0000"/>
              </a:solidFill>
            </a:endParaRPr>
          </a:p>
        </p:txBody>
      </p:sp>
      <p:cxnSp>
        <p:nvCxnSpPr>
          <p:cNvPr id="11" name="Straight Arrow Connector 10"/>
          <p:cNvCxnSpPr/>
          <p:nvPr/>
        </p:nvCxnSpPr>
        <p:spPr>
          <a:xfrm>
            <a:off x="4322520" y="3288399"/>
            <a:ext cx="192880" cy="6344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055945" y="3288399"/>
            <a:ext cx="104775" cy="6344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6007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313316"/>
            <a:ext cx="9144000" cy="5758300"/>
          </a:xfrm>
        </p:spPr>
        <p:txBody>
          <a:bodyPr>
            <a:normAutofit/>
          </a:bodyPr>
          <a:lstStyle/>
          <a:p>
            <a:pPr marL="0" indent="0" algn="ctr">
              <a:buNone/>
            </a:pPr>
            <a:r>
              <a:rPr lang="en-US" dirty="0" smtClean="0"/>
              <a:t>There are two conditions: shapes and faces.  In the shapes condition, just pick the shape that matches the top one.  For example, if you saw the screen below you would press the RIGHT button</a:t>
            </a:r>
          </a:p>
        </p:txBody>
      </p:sp>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0358" y="2437786"/>
            <a:ext cx="4992918" cy="363382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3" name="TextBox 12"/>
          <p:cNvSpPr txBox="1"/>
          <p:nvPr/>
        </p:nvSpPr>
        <p:spPr>
          <a:xfrm>
            <a:off x="1379402" y="2581892"/>
            <a:ext cx="1861911" cy="769441"/>
          </a:xfrm>
          <a:prstGeom prst="rect">
            <a:avLst/>
          </a:prstGeom>
          <a:noFill/>
        </p:spPr>
        <p:txBody>
          <a:bodyPr wrap="square" rtlCol="0">
            <a:spAutoFit/>
          </a:bodyPr>
          <a:lstStyle/>
          <a:p>
            <a:r>
              <a:rPr lang="en-US" sz="4400" dirty="0" smtClean="0">
                <a:solidFill>
                  <a:srgbClr val="FF0000"/>
                </a:solidFill>
              </a:rPr>
              <a:t>Target</a:t>
            </a:r>
            <a:endParaRPr lang="en-US" sz="4400" dirty="0">
              <a:solidFill>
                <a:srgbClr val="FF0000"/>
              </a:solidFill>
            </a:endParaRPr>
          </a:p>
        </p:txBody>
      </p:sp>
      <p:cxnSp>
        <p:nvCxnSpPr>
          <p:cNvPr id="18" name="Straight Arrow Connector 17"/>
          <p:cNvCxnSpPr>
            <a:stCxn id="13" idx="3"/>
          </p:cNvCxnSpPr>
          <p:nvPr/>
        </p:nvCxnSpPr>
        <p:spPr>
          <a:xfrm>
            <a:off x="3241313" y="2966613"/>
            <a:ext cx="1333274" cy="19750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46742" y="4007958"/>
            <a:ext cx="2554515" cy="769441"/>
          </a:xfrm>
          <a:prstGeom prst="rect">
            <a:avLst/>
          </a:prstGeom>
          <a:noFill/>
        </p:spPr>
        <p:txBody>
          <a:bodyPr wrap="square" rtlCol="0">
            <a:spAutoFit/>
          </a:bodyPr>
          <a:lstStyle/>
          <a:p>
            <a:r>
              <a:rPr lang="en-US" sz="4400" dirty="0" smtClean="0">
                <a:solidFill>
                  <a:srgbClr val="FF0000"/>
                </a:solidFill>
              </a:rPr>
              <a:t>No Match</a:t>
            </a:r>
            <a:endParaRPr lang="en-US" sz="4400" dirty="0">
              <a:solidFill>
                <a:srgbClr val="FF0000"/>
              </a:solidFill>
            </a:endParaRPr>
          </a:p>
        </p:txBody>
      </p:sp>
      <p:cxnSp>
        <p:nvCxnSpPr>
          <p:cNvPr id="20" name="Straight Arrow Connector 19"/>
          <p:cNvCxnSpPr>
            <a:stCxn id="19" idx="2"/>
          </p:cNvCxnSpPr>
          <p:nvPr/>
        </p:nvCxnSpPr>
        <p:spPr>
          <a:xfrm>
            <a:off x="1524000" y="4777399"/>
            <a:ext cx="914400" cy="30260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836060" y="3353163"/>
            <a:ext cx="2554515" cy="769441"/>
          </a:xfrm>
          <a:prstGeom prst="rect">
            <a:avLst/>
          </a:prstGeom>
          <a:noFill/>
        </p:spPr>
        <p:txBody>
          <a:bodyPr wrap="square" rtlCol="0">
            <a:spAutoFit/>
          </a:bodyPr>
          <a:lstStyle/>
          <a:p>
            <a:r>
              <a:rPr lang="en-US" sz="4400" dirty="0" smtClean="0">
                <a:solidFill>
                  <a:srgbClr val="FF0000"/>
                </a:solidFill>
              </a:rPr>
              <a:t>Match</a:t>
            </a:r>
            <a:endParaRPr lang="en-US" sz="4400" dirty="0">
              <a:solidFill>
                <a:srgbClr val="FF0000"/>
              </a:solidFill>
            </a:endParaRPr>
          </a:p>
        </p:txBody>
      </p:sp>
      <p:cxnSp>
        <p:nvCxnSpPr>
          <p:cNvPr id="23" name="Straight Arrow Connector 22"/>
          <p:cNvCxnSpPr/>
          <p:nvPr/>
        </p:nvCxnSpPr>
        <p:spPr>
          <a:xfrm flipH="1">
            <a:off x="7303276" y="4007958"/>
            <a:ext cx="405021" cy="76944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20558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927" y="2162599"/>
            <a:ext cx="5928859" cy="40438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Content Placeholder 2"/>
          <p:cNvSpPr>
            <a:spLocks noGrp="1"/>
          </p:cNvSpPr>
          <p:nvPr>
            <p:ph idx="1"/>
          </p:nvPr>
        </p:nvSpPr>
        <p:spPr>
          <a:xfrm>
            <a:off x="1" y="313316"/>
            <a:ext cx="9144000" cy="5758300"/>
          </a:xfrm>
        </p:spPr>
        <p:txBody>
          <a:bodyPr>
            <a:normAutofit/>
          </a:bodyPr>
          <a:lstStyle/>
          <a:p>
            <a:pPr marL="0" indent="0" algn="ctr">
              <a:buNone/>
            </a:pPr>
            <a:r>
              <a:rPr lang="en-US" dirty="0" smtClean="0"/>
              <a:t>In the faces condition, pick the person showing the same emotion as the target.  </a:t>
            </a:r>
          </a:p>
        </p:txBody>
      </p:sp>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
        <p:nvSpPr>
          <p:cNvPr id="13" name="TextBox 12"/>
          <p:cNvSpPr txBox="1"/>
          <p:nvPr/>
        </p:nvSpPr>
        <p:spPr>
          <a:xfrm>
            <a:off x="624674" y="2335154"/>
            <a:ext cx="1861911" cy="769441"/>
          </a:xfrm>
          <a:prstGeom prst="rect">
            <a:avLst/>
          </a:prstGeom>
          <a:noFill/>
        </p:spPr>
        <p:txBody>
          <a:bodyPr wrap="square" rtlCol="0">
            <a:spAutoFit/>
          </a:bodyPr>
          <a:lstStyle/>
          <a:p>
            <a:r>
              <a:rPr lang="en-US" sz="4400" dirty="0" smtClean="0">
                <a:solidFill>
                  <a:srgbClr val="FF0000"/>
                </a:solidFill>
              </a:rPr>
              <a:t>Target</a:t>
            </a:r>
            <a:endParaRPr lang="en-US" sz="4400" dirty="0">
              <a:solidFill>
                <a:srgbClr val="FF0000"/>
              </a:solidFill>
            </a:endParaRPr>
          </a:p>
        </p:txBody>
      </p:sp>
      <p:cxnSp>
        <p:nvCxnSpPr>
          <p:cNvPr id="18" name="Straight Arrow Connector 17"/>
          <p:cNvCxnSpPr>
            <a:stCxn id="13" idx="3"/>
          </p:cNvCxnSpPr>
          <p:nvPr/>
        </p:nvCxnSpPr>
        <p:spPr>
          <a:xfrm>
            <a:off x="2486585" y="2719875"/>
            <a:ext cx="1333274" cy="19750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30626" y="3587780"/>
            <a:ext cx="2554515" cy="769441"/>
          </a:xfrm>
          <a:prstGeom prst="rect">
            <a:avLst/>
          </a:prstGeom>
          <a:noFill/>
        </p:spPr>
        <p:txBody>
          <a:bodyPr wrap="square" rtlCol="0">
            <a:spAutoFit/>
          </a:bodyPr>
          <a:lstStyle/>
          <a:p>
            <a:r>
              <a:rPr lang="en-US" sz="4400" dirty="0" smtClean="0">
                <a:solidFill>
                  <a:srgbClr val="FF0000"/>
                </a:solidFill>
              </a:rPr>
              <a:t>Match</a:t>
            </a:r>
            <a:endParaRPr lang="en-US" sz="4400" dirty="0">
              <a:solidFill>
                <a:srgbClr val="FF0000"/>
              </a:solidFill>
            </a:endParaRPr>
          </a:p>
        </p:txBody>
      </p:sp>
      <p:cxnSp>
        <p:nvCxnSpPr>
          <p:cNvPr id="20" name="Straight Arrow Connector 19"/>
          <p:cNvCxnSpPr/>
          <p:nvPr/>
        </p:nvCxnSpPr>
        <p:spPr>
          <a:xfrm>
            <a:off x="1248229" y="4325262"/>
            <a:ext cx="551542" cy="20539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662058" y="3106425"/>
            <a:ext cx="2728518" cy="769441"/>
          </a:xfrm>
          <a:prstGeom prst="rect">
            <a:avLst/>
          </a:prstGeom>
          <a:noFill/>
        </p:spPr>
        <p:txBody>
          <a:bodyPr wrap="square" rtlCol="0">
            <a:spAutoFit/>
          </a:bodyPr>
          <a:lstStyle/>
          <a:p>
            <a:r>
              <a:rPr lang="en-US" sz="4400" dirty="0" smtClean="0">
                <a:solidFill>
                  <a:srgbClr val="FF0000"/>
                </a:solidFill>
              </a:rPr>
              <a:t>No Match</a:t>
            </a:r>
            <a:endParaRPr lang="en-US" sz="4400" dirty="0">
              <a:solidFill>
                <a:srgbClr val="FF0000"/>
              </a:solidFill>
            </a:endParaRPr>
          </a:p>
        </p:txBody>
      </p:sp>
      <p:cxnSp>
        <p:nvCxnSpPr>
          <p:cNvPr id="23" name="Straight Arrow Connector 22"/>
          <p:cNvCxnSpPr/>
          <p:nvPr/>
        </p:nvCxnSpPr>
        <p:spPr>
          <a:xfrm flipH="1">
            <a:off x="7303276" y="3761220"/>
            <a:ext cx="405021" cy="76944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93157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313316"/>
            <a:ext cx="9144000" cy="5758300"/>
          </a:xfrm>
        </p:spPr>
        <p:txBody>
          <a:bodyPr>
            <a:normAutofit/>
          </a:bodyPr>
          <a:lstStyle/>
          <a:p>
            <a:pPr marL="0" indent="0" algn="ctr">
              <a:buNone/>
            </a:pPr>
            <a:endParaRPr lang="en-US" dirty="0" smtClean="0"/>
          </a:p>
          <a:p>
            <a:pPr marL="0" indent="0" algn="ctr">
              <a:buNone/>
            </a:pPr>
            <a:r>
              <a:rPr lang="en-US" dirty="0" smtClean="0"/>
              <a:t>You will be reminded of the instructions by seeing the words “Match form” and “Match emotion” before blocks of shape or face trials.</a:t>
            </a:r>
          </a:p>
        </p:txBody>
      </p:sp>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35143154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smtClean="0"/>
              <a:t>Press the RIGHT button when you are ready to begin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16908150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00339" y="2135717"/>
            <a:ext cx="8458200" cy="1470025"/>
          </a:xfrm>
        </p:spPr>
        <p:txBody>
          <a:bodyPr>
            <a:normAutofit/>
          </a:bodyPr>
          <a:lstStyle/>
          <a:p>
            <a:r>
              <a:rPr lang="en-US" dirty="0" smtClean="0"/>
              <a:t>Shapes and Faces</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23422939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226232"/>
            <a:ext cx="9144000" cy="5758300"/>
          </a:xfrm>
        </p:spPr>
        <p:txBody>
          <a:bodyPr>
            <a:normAutofit/>
          </a:bodyPr>
          <a:lstStyle/>
          <a:p>
            <a:pPr marL="0" indent="0" algn="ctr">
              <a:spcBef>
                <a:spcPts val="0"/>
              </a:spcBef>
              <a:buNone/>
            </a:pPr>
            <a:r>
              <a:rPr lang="en-US" dirty="0" smtClean="0"/>
              <a:t>Now you will complete the shapes and faces task.  Remember, your job is to pick the bottom image that matches either the shape or the emotion of the top one.</a:t>
            </a:r>
          </a:p>
        </p:txBody>
      </p:sp>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pic>
        <p:nvPicPr>
          <p:cNvPr id="6" name="Picture 2" descr="T:\BehavioralTasks\StimTool\AllInstructions\BottonRigh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998888" y="1963454"/>
            <a:ext cx="3155748" cy="5610224"/>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Box 7"/>
          <p:cNvSpPr txBox="1"/>
          <p:nvPr/>
        </p:nvSpPr>
        <p:spPr>
          <a:xfrm>
            <a:off x="3781423" y="2518958"/>
            <a:ext cx="1562102" cy="769441"/>
          </a:xfrm>
          <a:prstGeom prst="rect">
            <a:avLst/>
          </a:prstGeom>
          <a:noFill/>
        </p:spPr>
        <p:txBody>
          <a:bodyPr wrap="square" rtlCol="0">
            <a:spAutoFit/>
          </a:bodyPr>
          <a:lstStyle/>
          <a:p>
            <a:r>
              <a:rPr lang="en-US" sz="4400" dirty="0" smtClean="0">
                <a:solidFill>
                  <a:srgbClr val="FF0000"/>
                </a:solidFill>
              </a:rPr>
              <a:t>Right</a:t>
            </a:r>
            <a:endParaRPr lang="en-US" sz="4400" dirty="0">
              <a:solidFill>
                <a:srgbClr val="FF0000"/>
              </a:solidFill>
            </a:endParaRPr>
          </a:p>
        </p:txBody>
      </p:sp>
      <p:sp>
        <p:nvSpPr>
          <p:cNvPr id="9" name="TextBox 8"/>
          <p:cNvSpPr txBox="1"/>
          <p:nvPr/>
        </p:nvSpPr>
        <p:spPr>
          <a:xfrm>
            <a:off x="2762250" y="2581892"/>
            <a:ext cx="1247775" cy="769441"/>
          </a:xfrm>
          <a:prstGeom prst="rect">
            <a:avLst/>
          </a:prstGeom>
          <a:noFill/>
        </p:spPr>
        <p:txBody>
          <a:bodyPr wrap="square" rtlCol="0">
            <a:spAutoFit/>
          </a:bodyPr>
          <a:lstStyle/>
          <a:p>
            <a:r>
              <a:rPr lang="en-US" sz="4400" dirty="0" smtClean="0">
                <a:solidFill>
                  <a:srgbClr val="FF0000"/>
                </a:solidFill>
              </a:rPr>
              <a:t>Left</a:t>
            </a:r>
            <a:endParaRPr lang="en-US" sz="4400" dirty="0">
              <a:solidFill>
                <a:srgbClr val="FF0000"/>
              </a:solidFill>
            </a:endParaRPr>
          </a:p>
        </p:txBody>
      </p:sp>
      <p:cxnSp>
        <p:nvCxnSpPr>
          <p:cNvPr id="11" name="Straight Arrow Connector 10"/>
          <p:cNvCxnSpPr/>
          <p:nvPr/>
        </p:nvCxnSpPr>
        <p:spPr>
          <a:xfrm>
            <a:off x="3524250" y="3288399"/>
            <a:ext cx="192880" cy="6344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257675" y="3288399"/>
            <a:ext cx="104775" cy="6344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0564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T:\BehavioralTasks\StimTool\AllInstructions\ButtonLef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1065" y="3240984"/>
            <a:ext cx="5520809" cy="310545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Content Placeholder 2"/>
          <p:cNvSpPr>
            <a:spLocks noGrp="1"/>
          </p:cNvSpPr>
          <p:nvPr>
            <p:ph idx="1"/>
          </p:nvPr>
        </p:nvSpPr>
        <p:spPr>
          <a:xfrm>
            <a:off x="1" y="226232"/>
            <a:ext cx="9144000" cy="5758300"/>
          </a:xfrm>
        </p:spPr>
        <p:txBody>
          <a:bodyPr>
            <a:normAutofit/>
          </a:bodyPr>
          <a:lstStyle/>
          <a:p>
            <a:pPr marL="0" indent="0" algn="ctr">
              <a:spcBef>
                <a:spcPts val="0"/>
              </a:spcBef>
              <a:buNone/>
            </a:pPr>
            <a:r>
              <a:rPr lang="en-US" dirty="0"/>
              <a:t>Now you will complete the shapes and faces task.  Remember, your job is to pick the bottom image that </a:t>
            </a:r>
            <a:r>
              <a:rPr lang="en-US" dirty="0" smtClean="0"/>
              <a:t>matches either the </a:t>
            </a:r>
            <a:r>
              <a:rPr lang="en-US" dirty="0"/>
              <a:t>shape or the emotion of the top one.</a:t>
            </a:r>
          </a:p>
        </p:txBody>
      </p:sp>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
        <p:nvSpPr>
          <p:cNvPr id="8" name="TextBox 7"/>
          <p:cNvSpPr txBox="1"/>
          <p:nvPr/>
        </p:nvSpPr>
        <p:spPr>
          <a:xfrm>
            <a:off x="4579693" y="2518958"/>
            <a:ext cx="1562102" cy="769441"/>
          </a:xfrm>
          <a:prstGeom prst="rect">
            <a:avLst/>
          </a:prstGeom>
          <a:noFill/>
        </p:spPr>
        <p:txBody>
          <a:bodyPr wrap="square" rtlCol="0">
            <a:spAutoFit/>
          </a:bodyPr>
          <a:lstStyle/>
          <a:p>
            <a:r>
              <a:rPr lang="en-US" sz="4400" dirty="0" smtClean="0">
                <a:solidFill>
                  <a:srgbClr val="FF0000"/>
                </a:solidFill>
              </a:rPr>
              <a:t>Right</a:t>
            </a:r>
            <a:endParaRPr lang="en-US" sz="4400" dirty="0">
              <a:solidFill>
                <a:srgbClr val="FF0000"/>
              </a:solidFill>
            </a:endParaRPr>
          </a:p>
        </p:txBody>
      </p:sp>
      <p:sp>
        <p:nvSpPr>
          <p:cNvPr id="9" name="TextBox 8"/>
          <p:cNvSpPr txBox="1"/>
          <p:nvPr/>
        </p:nvSpPr>
        <p:spPr>
          <a:xfrm>
            <a:off x="3560520" y="2581892"/>
            <a:ext cx="1247775" cy="769441"/>
          </a:xfrm>
          <a:prstGeom prst="rect">
            <a:avLst/>
          </a:prstGeom>
          <a:noFill/>
        </p:spPr>
        <p:txBody>
          <a:bodyPr wrap="square" rtlCol="0">
            <a:spAutoFit/>
          </a:bodyPr>
          <a:lstStyle/>
          <a:p>
            <a:r>
              <a:rPr lang="en-US" sz="4400" dirty="0" smtClean="0">
                <a:solidFill>
                  <a:srgbClr val="FF0000"/>
                </a:solidFill>
              </a:rPr>
              <a:t>Left</a:t>
            </a:r>
            <a:endParaRPr lang="en-US" sz="4400" dirty="0">
              <a:solidFill>
                <a:srgbClr val="FF0000"/>
              </a:solidFill>
            </a:endParaRPr>
          </a:p>
        </p:txBody>
      </p:sp>
      <p:cxnSp>
        <p:nvCxnSpPr>
          <p:cNvPr id="11" name="Straight Arrow Connector 10"/>
          <p:cNvCxnSpPr/>
          <p:nvPr/>
        </p:nvCxnSpPr>
        <p:spPr>
          <a:xfrm>
            <a:off x="4322520" y="3288399"/>
            <a:ext cx="192880" cy="6344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055945" y="3288399"/>
            <a:ext cx="104775" cy="6344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6213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313316"/>
            <a:ext cx="9144000" cy="5758300"/>
          </a:xfrm>
        </p:spPr>
        <p:txBody>
          <a:bodyPr>
            <a:normAutofit/>
          </a:bodyPr>
          <a:lstStyle/>
          <a:p>
            <a:pPr marL="0" indent="0" algn="ctr">
              <a:buNone/>
            </a:pPr>
            <a:r>
              <a:rPr lang="en-US" dirty="0" smtClean="0"/>
              <a:t>For example, if you saw the screen below, you would press the RIGHT button.</a:t>
            </a:r>
          </a:p>
        </p:txBody>
      </p:sp>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0358" y="2437786"/>
            <a:ext cx="4992918" cy="363382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3" name="TextBox 12"/>
          <p:cNvSpPr txBox="1"/>
          <p:nvPr/>
        </p:nvSpPr>
        <p:spPr>
          <a:xfrm>
            <a:off x="1379402" y="2581892"/>
            <a:ext cx="1861911" cy="769441"/>
          </a:xfrm>
          <a:prstGeom prst="rect">
            <a:avLst/>
          </a:prstGeom>
          <a:noFill/>
        </p:spPr>
        <p:txBody>
          <a:bodyPr wrap="square" rtlCol="0">
            <a:spAutoFit/>
          </a:bodyPr>
          <a:lstStyle/>
          <a:p>
            <a:r>
              <a:rPr lang="en-US" sz="4400" dirty="0" smtClean="0">
                <a:solidFill>
                  <a:srgbClr val="FF0000"/>
                </a:solidFill>
              </a:rPr>
              <a:t>Target</a:t>
            </a:r>
            <a:endParaRPr lang="en-US" sz="4400" dirty="0">
              <a:solidFill>
                <a:srgbClr val="FF0000"/>
              </a:solidFill>
            </a:endParaRPr>
          </a:p>
        </p:txBody>
      </p:sp>
      <p:cxnSp>
        <p:nvCxnSpPr>
          <p:cNvPr id="18" name="Straight Arrow Connector 17"/>
          <p:cNvCxnSpPr>
            <a:stCxn id="13" idx="3"/>
          </p:cNvCxnSpPr>
          <p:nvPr/>
        </p:nvCxnSpPr>
        <p:spPr>
          <a:xfrm>
            <a:off x="3241313" y="2966613"/>
            <a:ext cx="1333274" cy="19750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46742" y="4007958"/>
            <a:ext cx="2554515" cy="769441"/>
          </a:xfrm>
          <a:prstGeom prst="rect">
            <a:avLst/>
          </a:prstGeom>
          <a:noFill/>
        </p:spPr>
        <p:txBody>
          <a:bodyPr wrap="square" rtlCol="0">
            <a:spAutoFit/>
          </a:bodyPr>
          <a:lstStyle/>
          <a:p>
            <a:r>
              <a:rPr lang="en-US" sz="4400" dirty="0" smtClean="0">
                <a:solidFill>
                  <a:srgbClr val="FF0000"/>
                </a:solidFill>
              </a:rPr>
              <a:t>No Match</a:t>
            </a:r>
            <a:endParaRPr lang="en-US" sz="4400" dirty="0">
              <a:solidFill>
                <a:srgbClr val="FF0000"/>
              </a:solidFill>
            </a:endParaRPr>
          </a:p>
        </p:txBody>
      </p:sp>
      <p:cxnSp>
        <p:nvCxnSpPr>
          <p:cNvPr id="20" name="Straight Arrow Connector 19"/>
          <p:cNvCxnSpPr>
            <a:stCxn id="19" idx="2"/>
          </p:cNvCxnSpPr>
          <p:nvPr/>
        </p:nvCxnSpPr>
        <p:spPr>
          <a:xfrm>
            <a:off x="1524000" y="4777399"/>
            <a:ext cx="914400" cy="30260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836060" y="3353163"/>
            <a:ext cx="2554515" cy="769441"/>
          </a:xfrm>
          <a:prstGeom prst="rect">
            <a:avLst/>
          </a:prstGeom>
          <a:noFill/>
        </p:spPr>
        <p:txBody>
          <a:bodyPr wrap="square" rtlCol="0">
            <a:spAutoFit/>
          </a:bodyPr>
          <a:lstStyle/>
          <a:p>
            <a:r>
              <a:rPr lang="en-US" sz="4400" dirty="0" smtClean="0">
                <a:solidFill>
                  <a:srgbClr val="FF0000"/>
                </a:solidFill>
              </a:rPr>
              <a:t>Match</a:t>
            </a:r>
            <a:endParaRPr lang="en-US" sz="4400" dirty="0">
              <a:solidFill>
                <a:srgbClr val="FF0000"/>
              </a:solidFill>
            </a:endParaRPr>
          </a:p>
        </p:txBody>
      </p:sp>
      <p:cxnSp>
        <p:nvCxnSpPr>
          <p:cNvPr id="23" name="Straight Arrow Connector 22"/>
          <p:cNvCxnSpPr/>
          <p:nvPr/>
        </p:nvCxnSpPr>
        <p:spPr>
          <a:xfrm flipH="1">
            <a:off x="7303276" y="4007958"/>
            <a:ext cx="405021" cy="76944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398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1380574"/>
            <a:ext cx="8779896" cy="4528282"/>
          </a:xfrm>
        </p:spPr>
        <p:txBody>
          <a:bodyPr>
            <a:normAutofit/>
          </a:bodyPr>
          <a:lstStyle/>
          <a:p>
            <a:pPr marL="0" indent="0" algn="ctr">
              <a:buNone/>
            </a:pPr>
            <a:r>
              <a:rPr lang="en-US" sz="2800" dirty="0"/>
              <a:t>When you see “BREATH”: focus your attention </a:t>
            </a:r>
            <a:r>
              <a:rPr lang="en-US" sz="2800" dirty="0" smtClean="0"/>
              <a:t>onto the sensation </a:t>
            </a:r>
            <a:r>
              <a:rPr lang="en-US" sz="2800" dirty="0"/>
              <a:t>of your </a:t>
            </a:r>
            <a:r>
              <a:rPr lang="en-US" sz="2800" dirty="0" smtClean="0"/>
              <a:t>breath. </a:t>
            </a:r>
            <a:endParaRPr lang="en-US" sz="2800" dirty="0"/>
          </a:p>
          <a:p>
            <a:pPr marL="0" indent="0" algn="ctr">
              <a:buNone/>
            </a:pPr>
            <a:endParaRPr lang="en-US" sz="2800" dirty="0"/>
          </a:p>
          <a:p>
            <a:pPr marL="0" indent="0" algn="ctr">
              <a:buNone/>
            </a:pPr>
            <a:r>
              <a:rPr lang="en-US" sz="2800" dirty="0" smtClean="0"/>
              <a:t>When </a:t>
            </a:r>
            <a:r>
              <a:rPr lang="en-US" sz="2800" dirty="0"/>
              <a:t>you see </a:t>
            </a:r>
            <a:r>
              <a:rPr lang="en-US" sz="2800" dirty="0" smtClean="0"/>
              <a:t>“HEARTBEAT”: focus </a:t>
            </a:r>
            <a:r>
              <a:rPr lang="en-US" sz="2800" dirty="0"/>
              <a:t>your attention </a:t>
            </a:r>
            <a:r>
              <a:rPr lang="en-US" sz="2800" dirty="0" smtClean="0"/>
              <a:t>onto </a:t>
            </a:r>
            <a:r>
              <a:rPr lang="en-US" sz="2800" dirty="0"/>
              <a:t>the sensation of your </a:t>
            </a:r>
            <a:r>
              <a:rPr lang="en-US" sz="2800" dirty="0" smtClean="0"/>
              <a:t>heartbeat.  </a:t>
            </a:r>
          </a:p>
          <a:p>
            <a:pPr marL="0" indent="0" algn="ctr">
              <a:buNone/>
            </a:pPr>
            <a:endParaRPr lang="en-US" sz="2800" dirty="0"/>
          </a:p>
          <a:p>
            <a:pPr marL="0" indent="0" algn="ctr">
              <a:buNone/>
            </a:pPr>
            <a:r>
              <a:rPr lang="en-US" sz="2800" dirty="0" smtClean="0"/>
              <a:t>During these trials, do </a:t>
            </a:r>
            <a:r>
              <a:rPr lang="en-US" sz="2800" dirty="0"/>
              <a:t>not focus your attention </a:t>
            </a:r>
            <a:r>
              <a:rPr lang="en-US" sz="2800" dirty="0" smtClean="0"/>
              <a:t>onto anything else except these specific sensations in your body.</a:t>
            </a:r>
            <a:endParaRPr lang="en-US" sz="2800" dirty="0"/>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2" name="Right Arrow 11"/>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36175256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smtClean="0"/>
              <a:t>Press the RIGHT button when you are ready to begin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38267672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smtClean="0"/>
              <a:t>Press the RIGHT button when you are ready to begin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
        <p:nvSpPr>
          <p:cNvPr id="5" name="Title 3"/>
          <p:cNvSpPr txBox="1">
            <a:spLocks/>
          </p:cNvSpPr>
          <p:nvPr/>
        </p:nvSpPr>
        <p:spPr>
          <a:xfrm>
            <a:off x="-5174" y="1362074"/>
            <a:ext cx="9149174" cy="65670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smtClean="0">
                <a:solidFill>
                  <a:srgbClr val="FF0000"/>
                </a:solidFill>
              </a:rPr>
              <a:t>This is run 1 of </a:t>
            </a:r>
            <a:r>
              <a:rPr lang="en-US" sz="7200" dirty="0">
                <a:solidFill>
                  <a:srgbClr val="FF0000"/>
                </a:solidFill>
              </a:rPr>
              <a:t>7</a:t>
            </a:r>
          </a:p>
        </p:txBody>
      </p:sp>
    </p:spTree>
    <p:extLst>
      <p:ext uri="{BB962C8B-B14F-4D97-AF65-F5344CB8AC3E}">
        <p14:creationId xmlns:p14="http://schemas.microsoft.com/office/powerpoint/2010/main" val="30307407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smtClean="0"/>
              <a:t>Press the RIGHT button when you are ready to begin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
        <p:nvSpPr>
          <p:cNvPr id="5" name="Title 3"/>
          <p:cNvSpPr txBox="1">
            <a:spLocks/>
          </p:cNvSpPr>
          <p:nvPr/>
        </p:nvSpPr>
        <p:spPr>
          <a:xfrm>
            <a:off x="-5174" y="1362074"/>
            <a:ext cx="9149174" cy="65670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smtClean="0">
                <a:solidFill>
                  <a:srgbClr val="FF0000"/>
                </a:solidFill>
              </a:rPr>
              <a:t>This is run 2 of </a:t>
            </a:r>
            <a:r>
              <a:rPr lang="en-US" sz="7200" dirty="0">
                <a:solidFill>
                  <a:srgbClr val="FF0000"/>
                </a:solidFill>
              </a:rPr>
              <a:t>7</a:t>
            </a:r>
          </a:p>
        </p:txBody>
      </p:sp>
    </p:spTree>
    <p:extLst>
      <p:ext uri="{BB962C8B-B14F-4D97-AF65-F5344CB8AC3E}">
        <p14:creationId xmlns:p14="http://schemas.microsoft.com/office/powerpoint/2010/main" val="19859136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smtClean="0"/>
              <a:t>Press the RIGHT button when you are ready to begin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
        <p:nvSpPr>
          <p:cNvPr id="5" name="Title 3"/>
          <p:cNvSpPr txBox="1">
            <a:spLocks/>
          </p:cNvSpPr>
          <p:nvPr/>
        </p:nvSpPr>
        <p:spPr>
          <a:xfrm>
            <a:off x="-5174" y="1362074"/>
            <a:ext cx="9149174" cy="65670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smtClean="0">
                <a:solidFill>
                  <a:srgbClr val="FF0000"/>
                </a:solidFill>
              </a:rPr>
              <a:t>This is run 3 of </a:t>
            </a:r>
            <a:r>
              <a:rPr lang="en-US" sz="7200" dirty="0">
                <a:solidFill>
                  <a:srgbClr val="FF0000"/>
                </a:solidFill>
              </a:rPr>
              <a:t>7</a:t>
            </a:r>
          </a:p>
        </p:txBody>
      </p:sp>
    </p:spTree>
    <p:extLst>
      <p:ext uri="{BB962C8B-B14F-4D97-AF65-F5344CB8AC3E}">
        <p14:creationId xmlns:p14="http://schemas.microsoft.com/office/powerpoint/2010/main" val="34189625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smtClean="0"/>
              <a:t>Press the RIGHT button when you are ready to begin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
        <p:nvSpPr>
          <p:cNvPr id="5" name="Title 3"/>
          <p:cNvSpPr txBox="1">
            <a:spLocks/>
          </p:cNvSpPr>
          <p:nvPr/>
        </p:nvSpPr>
        <p:spPr>
          <a:xfrm>
            <a:off x="-5174" y="1362074"/>
            <a:ext cx="9149174" cy="65670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smtClean="0">
                <a:solidFill>
                  <a:srgbClr val="FF0000"/>
                </a:solidFill>
              </a:rPr>
              <a:t>This is run 4 of </a:t>
            </a:r>
            <a:r>
              <a:rPr lang="en-US" sz="7200" dirty="0">
                <a:solidFill>
                  <a:srgbClr val="FF0000"/>
                </a:solidFill>
              </a:rPr>
              <a:t>7</a:t>
            </a:r>
          </a:p>
        </p:txBody>
      </p:sp>
    </p:spTree>
    <p:extLst>
      <p:ext uri="{BB962C8B-B14F-4D97-AF65-F5344CB8AC3E}">
        <p14:creationId xmlns:p14="http://schemas.microsoft.com/office/powerpoint/2010/main" val="23076339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smtClean="0"/>
              <a:t>Press the RIGHT button when you are ready to begin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
        <p:nvSpPr>
          <p:cNvPr id="5" name="Title 3"/>
          <p:cNvSpPr txBox="1">
            <a:spLocks/>
          </p:cNvSpPr>
          <p:nvPr/>
        </p:nvSpPr>
        <p:spPr>
          <a:xfrm>
            <a:off x="-5174" y="1362074"/>
            <a:ext cx="9149174" cy="65670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smtClean="0">
                <a:solidFill>
                  <a:srgbClr val="FF0000"/>
                </a:solidFill>
              </a:rPr>
              <a:t>This is run 5 of 7</a:t>
            </a:r>
            <a:endParaRPr lang="en-US" sz="7200" dirty="0">
              <a:solidFill>
                <a:srgbClr val="FF0000"/>
              </a:solidFill>
            </a:endParaRPr>
          </a:p>
        </p:txBody>
      </p:sp>
    </p:spTree>
    <p:extLst>
      <p:ext uri="{BB962C8B-B14F-4D97-AF65-F5344CB8AC3E}">
        <p14:creationId xmlns:p14="http://schemas.microsoft.com/office/powerpoint/2010/main" val="41617401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smtClean="0"/>
              <a:t>Press the RIGHT button when you are ready to begin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
        <p:nvSpPr>
          <p:cNvPr id="5" name="Title 3"/>
          <p:cNvSpPr txBox="1">
            <a:spLocks/>
          </p:cNvSpPr>
          <p:nvPr/>
        </p:nvSpPr>
        <p:spPr>
          <a:xfrm>
            <a:off x="-5174" y="1362074"/>
            <a:ext cx="9149174" cy="65670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smtClean="0">
                <a:solidFill>
                  <a:srgbClr val="FF0000"/>
                </a:solidFill>
              </a:rPr>
              <a:t>This is run 6 of </a:t>
            </a:r>
            <a:r>
              <a:rPr lang="en-US" sz="7200" dirty="0">
                <a:solidFill>
                  <a:srgbClr val="FF0000"/>
                </a:solidFill>
              </a:rPr>
              <a:t>7</a:t>
            </a:r>
          </a:p>
        </p:txBody>
      </p:sp>
    </p:spTree>
    <p:extLst>
      <p:ext uri="{BB962C8B-B14F-4D97-AF65-F5344CB8AC3E}">
        <p14:creationId xmlns:p14="http://schemas.microsoft.com/office/powerpoint/2010/main" val="33484972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smtClean="0"/>
              <a:t>Press the RIGHT button when you are ready to begin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
        <p:nvSpPr>
          <p:cNvPr id="5" name="Title 3"/>
          <p:cNvSpPr txBox="1">
            <a:spLocks/>
          </p:cNvSpPr>
          <p:nvPr/>
        </p:nvSpPr>
        <p:spPr>
          <a:xfrm>
            <a:off x="-5174" y="1362074"/>
            <a:ext cx="9149174" cy="65670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smtClean="0">
                <a:solidFill>
                  <a:srgbClr val="FF0000"/>
                </a:solidFill>
              </a:rPr>
              <a:t>This is run 7 of </a:t>
            </a:r>
            <a:r>
              <a:rPr lang="en-US" sz="7200" dirty="0">
                <a:solidFill>
                  <a:srgbClr val="FF0000"/>
                </a:solidFill>
              </a:rPr>
              <a:t>7</a:t>
            </a:r>
          </a:p>
        </p:txBody>
      </p:sp>
    </p:spTree>
    <p:extLst>
      <p:ext uri="{BB962C8B-B14F-4D97-AF65-F5344CB8AC3E}">
        <p14:creationId xmlns:p14="http://schemas.microsoft.com/office/powerpoint/2010/main" val="3712533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11058" y="2918954"/>
            <a:ext cx="6432881" cy="3429176"/>
          </a:xfrm>
          <a:prstGeom prst="rect">
            <a:avLst/>
          </a:prstGeom>
        </p:spPr>
      </p:pic>
      <p:sp>
        <p:nvSpPr>
          <p:cNvPr id="3" name="Content Placeholder 2"/>
          <p:cNvSpPr>
            <a:spLocks noGrp="1"/>
          </p:cNvSpPr>
          <p:nvPr>
            <p:ph idx="1"/>
          </p:nvPr>
        </p:nvSpPr>
        <p:spPr>
          <a:xfrm>
            <a:off x="179464" y="149182"/>
            <a:ext cx="8779896" cy="4528282"/>
          </a:xfrm>
        </p:spPr>
        <p:txBody>
          <a:bodyPr>
            <a:normAutofit/>
          </a:bodyPr>
          <a:lstStyle/>
          <a:p>
            <a:pPr marL="0" indent="0" algn="ctr">
              <a:buNone/>
            </a:pPr>
            <a:r>
              <a:rPr lang="en-US" sz="2800" dirty="0" smtClean="0"/>
              <a:t>Occasionally, you will be </a:t>
            </a:r>
            <a:r>
              <a:rPr lang="en-US" sz="2800" dirty="0"/>
              <a:t>asked to </a:t>
            </a:r>
            <a:r>
              <a:rPr lang="en-US" sz="2800" dirty="0" smtClean="0"/>
              <a:t>rate on a scale of 0 to 6 your experience.  For </a:t>
            </a:r>
            <a:r>
              <a:rPr lang="en-US" sz="2800" dirty="0"/>
              <a:t>example, you might see the word “</a:t>
            </a:r>
            <a:r>
              <a:rPr lang="en-US" sz="2800" dirty="0" smtClean="0"/>
              <a:t>HEARTBEAT” </a:t>
            </a:r>
            <a:r>
              <a:rPr lang="en-US" sz="2800" dirty="0"/>
              <a:t>for 10 seconds, during which time you would focus your attention on the </a:t>
            </a:r>
            <a:r>
              <a:rPr lang="en-US" sz="2800" dirty="0" smtClean="0"/>
              <a:t>sensations of your heartbeat in your chest.</a:t>
            </a:r>
            <a:r>
              <a:rPr lang="en-US" sz="2800" dirty="0"/>
              <a:t>  Afterward, you might see </a:t>
            </a:r>
            <a:r>
              <a:rPr lang="en-US" sz="2800" dirty="0" smtClean="0"/>
              <a:t>the screen below</a:t>
            </a:r>
            <a:r>
              <a:rPr lang="en-US" sz="2800" dirty="0"/>
              <a:t>  </a:t>
            </a:r>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3" name="Right Arrow 12"/>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pic>
        <p:nvPicPr>
          <p:cNvPr id="4" name="Picture 3"/>
          <p:cNvPicPr>
            <a:picLocks noChangeAspect="1"/>
          </p:cNvPicPr>
          <p:nvPr/>
        </p:nvPicPr>
        <p:blipFill>
          <a:blip r:embed="rId4"/>
          <a:stretch>
            <a:fillRect/>
          </a:stretch>
        </p:blipFill>
        <p:spPr>
          <a:xfrm>
            <a:off x="4207525" y="5079821"/>
            <a:ext cx="704886" cy="476274"/>
          </a:xfrm>
          <a:prstGeom prst="rect">
            <a:avLst/>
          </a:prstGeom>
        </p:spPr>
      </p:pic>
    </p:spTree>
    <p:extLst>
      <p:ext uri="{BB962C8B-B14F-4D97-AF65-F5344CB8AC3E}">
        <p14:creationId xmlns:p14="http://schemas.microsoft.com/office/powerpoint/2010/main" val="3944186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405214"/>
            <a:ext cx="8779896" cy="4528282"/>
          </a:xfrm>
        </p:spPr>
        <p:txBody>
          <a:bodyPr>
            <a:normAutofit/>
          </a:bodyPr>
          <a:lstStyle/>
          <a:p>
            <a:pPr marL="0" indent="0" algn="ctr">
              <a:buNone/>
            </a:pPr>
            <a:r>
              <a:rPr lang="en-US" sz="2800" dirty="0" smtClean="0"/>
              <a:t>You would then use a button box to indicate your rating on </a:t>
            </a:r>
            <a:r>
              <a:rPr lang="en-US" sz="2800" dirty="0"/>
              <a:t>the </a:t>
            </a:r>
            <a:r>
              <a:rPr lang="en-US" sz="2800" dirty="0" smtClean="0"/>
              <a:t>0-to-6 scale; 0 </a:t>
            </a:r>
            <a:r>
              <a:rPr lang="en-US" sz="2800" dirty="0"/>
              <a:t>= </a:t>
            </a:r>
            <a:r>
              <a:rPr lang="en-US" sz="2800" dirty="0" smtClean="0"/>
              <a:t>no sensation, 3 </a:t>
            </a:r>
            <a:r>
              <a:rPr lang="en-US" sz="2800" dirty="0"/>
              <a:t>= moderate </a:t>
            </a:r>
            <a:r>
              <a:rPr lang="en-US" sz="2800" dirty="0" smtClean="0"/>
              <a:t>sensation, </a:t>
            </a:r>
            <a:r>
              <a:rPr lang="en-US" sz="2800" dirty="0"/>
              <a:t>and 6</a:t>
            </a:r>
            <a:r>
              <a:rPr lang="en-US" sz="2800" dirty="0" smtClean="0"/>
              <a:t> </a:t>
            </a:r>
            <a:r>
              <a:rPr lang="en-US" sz="2800" dirty="0"/>
              <a:t>= extreme </a:t>
            </a:r>
            <a:r>
              <a:rPr lang="en-US" sz="2800" dirty="0" smtClean="0"/>
              <a:t>sensation. </a:t>
            </a:r>
          </a:p>
          <a:p>
            <a:pPr marL="0" indent="0" algn="ctr">
              <a:buNone/>
            </a:pPr>
            <a:r>
              <a:rPr lang="en-US" sz="2800" dirty="0" smtClean="0"/>
              <a:t>Use your index and middle fingers to move the arrow, and your ring finger to make a selection.</a:t>
            </a:r>
            <a:endParaRPr lang="en-US" sz="2800" dirty="0"/>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2" name="Right Arrow 11"/>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4" name="Right Arrow 13"/>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pic>
        <p:nvPicPr>
          <p:cNvPr id="10" name="Picture 9"/>
          <p:cNvPicPr>
            <a:picLocks noChangeAspect="1"/>
          </p:cNvPicPr>
          <p:nvPr/>
        </p:nvPicPr>
        <p:blipFill>
          <a:blip r:embed="rId3"/>
          <a:stretch>
            <a:fillRect/>
          </a:stretch>
        </p:blipFill>
        <p:spPr>
          <a:xfrm>
            <a:off x="1311058" y="2918954"/>
            <a:ext cx="6432881" cy="3429176"/>
          </a:xfrm>
          <a:prstGeom prst="rect">
            <a:avLst/>
          </a:prstGeom>
        </p:spPr>
      </p:pic>
      <p:pic>
        <p:nvPicPr>
          <p:cNvPr id="16" name="Picture 15"/>
          <p:cNvPicPr>
            <a:picLocks noChangeAspect="1"/>
          </p:cNvPicPr>
          <p:nvPr/>
        </p:nvPicPr>
        <p:blipFill>
          <a:blip r:embed="rId4"/>
          <a:stretch>
            <a:fillRect/>
          </a:stretch>
        </p:blipFill>
        <p:spPr>
          <a:xfrm>
            <a:off x="4207525" y="5079821"/>
            <a:ext cx="704886" cy="476274"/>
          </a:xfrm>
          <a:prstGeom prst="rect">
            <a:avLst/>
          </a:prstGeom>
        </p:spPr>
      </p:pic>
    </p:spTree>
    <p:extLst>
      <p:ext uri="{BB962C8B-B14F-4D97-AF65-F5344CB8AC3E}">
        <p14:creationId xmlns:p14="http://schemas.microsoft.com/office/powerpoint/2010/main" val="4176639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535" y="3274291"/>
            <a:ext cx="5811929" cy="307383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Rectangle 1"/>
          <p:cNvSpPr/>
          <p:nvPr/>
        </p:nvSpPr>
        <p:spPr>
          <a:xfrm>
            <a:off x="1546636" y="3145536"/>
            <a:ext cx="6069709" cy="1901952"/>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9464" y="189949"/>
            <a:ext cx="8779896" cy="4020101"/>
          </a:xfrm>
        </p:spPr>
        <p:txBody>
          <a:bodyPr>
            <a:normAutofit fontScale="92500"/>
          </a:bodyPr>
          <a:lstStyle/>
          <a:p>
            <a:pPr marL="0" indent="0" algn="ctr">
              <a:buNone/>
            </a:pPr>
            <a:r>
              <a:rPr lang="en-US" sz="2800" dirty="0" smtClean="0"/>
              <a:t>Note that you might be very aware of your heartbeat when it beats quickly, or even slowly. </a:t>
            </a:r>
            <a:r>
              <a:rPr lang="en-US" sz="2800" dirty="0"/>
              <a:t>If you were extremely aware of your heartbeat, </a:t>
            </a:r>
            <a:r>
              <a:rPr lang="en-US" sz="2800" dirty="0" smtClean="0"/>
              <a:t>you would provide a rating of 6.  </a:t>
            </a:r>
            <a:r>
              <a:rPr lang="en-US" sz="2800" dirty="0"/>
              <a:t>In contrast, if you experienced </a:t>
            </a:r>
            <a:r>
              <a:rPr lang="en-US" sz="2800" dirty="0" smtClean="0"/>
              <a:t>no </a:t>
            </a:r>
            <a:r>
              <a:rPr lang="en-US" sz="2800" dirty="0"/>
              <a:t>sensation </a:t>
            </a:r>
            <a:r>
              <a:rPr lang="en-US" sz="2800" dirty="0" smtClean="0"/>
              <a:t>at all from </a:t>
            </a:r>
            <a:r>
              <a:rPr lang="en-US" sz="2800" dirty="0"/>
              <a:t>your heart during the preceding 10 seconds, you </a:t>
            </a:r>
            <a:r>
              <a:rPr lang="en-US" sz="2800" dirty="0" smtClean="0"/>
              <a:t>would </a:t>
            </a:r>
            <a:r>
              <a:rPr lang="en-US" sz="2800" dirty="0"/>
              <a:t>provide a rating of </a:t>
            </a:r>
            <a:r>
              <a:rPr lang="en-US" sz="2800" dirty="0" smtClean="0"/>
              <a:t>0.</a:t>
            </a:r>
          </a:p>
          <a:p>
            <a:pPr marL="0" indent="0" algn="ctr">
              <a:buNone/>
            </a:pPr>
            <a:endParaRPr lang="en-US" sz="2800" dirty="0"/>
          </a:p>
          <a:p>
            <a:pPr marL="0" indent="0" algn="ctr">
              <a:buNone/>
            </a:pPr>
            <a:r>
              <a:rPr lang="en-US" sz="2800" dirty="0"/>
              <a:t>You will have 5 seconds to make your response.  If you fail to respond in the 5 seconds, don’t worry about it.  Just get ready for the next trial.</a:t>
            </a:r>
          </a:p>
          <a:p>
            <a:pPr marL="0" indent="0" algn="ctr">
              <a:buNone/>
            </a:pPr>
            <a:endParaRPr lang="en-US" sz="2800" dirty="0"/>
          </a:p>
        </p:txBody>
      </p:sp>
      <p:sp>
        <p:nvSpPr>
          <p:cNvPr id="12"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3" name="Right Arrow 12"/>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5" name="Right Arrow 14"/>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pic>
        <p:nvPicPr>
          <p:cNvPr id="1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1051" b="9075"/>
          <a:stretch/>
        </p:blipFill>
        <p:spPr bwMode="auto">
          <a:xfrm>
            <a:off x="1621535" y="5649620"/>
            <a:ext cx="5811929" cy="68212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977537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546636" y="3145536"/>
            <a:ext cx="6069709" cy="1901952"/>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9464" y="502750"/>
            <a:ext cx="8779896" cy="4528282"/>
          </a:xfrm>
        </p:spPr>
        <p:txBody>
          <a:bodyPr>
            <a:normAutofit/>
          </a:bodyPr>
          <a:lstStyle/>
          <a:p>
            <a:pPr marL="0" indent="0" algn="ctr">
              <a:buNone/>
            </a:pPr>
            <a:r>
              <a:rPr lang="en-US" sz="2800" dirty="0" smtClean="0"/>
              <a:t>During the Breath condition, please focus your attention onto all the various body parts where you might feel the sensation of your breath such as in your </a:t>
            </a:r>
            <a:r>
              <a:rPr lang="en-US" sz="2800" dirty="0"/>
              <a:t>nose, throat, chest and </a:t>
            </a:r>
            <a:r>
              <a:rPr lang="en-US" sz="2800" dirty="0" smtClean="0"/>
              <a:t>diaphragm.  </a:t>
            </a:r>
          </a:p>
          <a:p>
            <a:pPr marL="0" indent="0" algn="ctr">
              <a:buNone/>
            </a:pPr>
            <a:r>
              <a:rPr lang="en-US" sz="2800" dirty="0" smtClean="0"/>
              <a:t>In the event of mind-wandering, calmly return your attention back to the breath.</a:t>
            </a:r>
            <a:endParaRPr lang="en-US" sz="2800" dirty="0"/>
          </a:p>
          <a:p>
            <a:pPr marL="0" indent="0" algn="ctr">
              <a:buNone/>
            </a:pPr>
            <a:r>
              <a:rPr lang="en-US" sz="2800" dirty="0" smtClean="0"/>
              <a:t>Please do not alter or change your breathing pattern.  Just breathe at a normal rate while keeping your eyes open.</a:t>
            </a:r>
            <a:endParaRPr lang="en-US" sz="2800" dirty="0"/>
          </a:p>
        </p:txBody>
      </p:sp>
      <p:sp>
        <p:nvSpPr>
          <p:cNvPr id="12"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3" name="Right Arrow 12"/>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5" name="Right Arrow 14"/>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3703205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44555</TotalTime>
  <Words>1971</Words>
  <Application>Microsoft Office PowerPoint</Application>
  <PresentationFormat>On-screen Show (4:3)</PresentationFormat>
  <Paragraphs>309</Paragraphs>
  <Slides>57</Slides>
  <Notes>57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57</vt:i4>
      </vt:variant>
    </vt:vector>
  </HeadingPairs>
  <TitlesOfParts>
    <vt:vector size="60" baseType="lpstr">
      <vt:lpstr>Arial</vt:lpstr>
      <vt:lpstr>Calibri</vt:lpstr>
      <vt:lpstr>Black</vt:lpstr>
      <vt:lpstr>PowerPoint Presentation</vt:lpstr>
      <vt:lpstr>PowerPoint Presentation</vt:lpstr>
      <vt:lpstr>Focused Attention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Press the RIGHT button when you are ready to begin</vt:lpstr>
      <vt:lpstr>Focused Attention</vt:lpstr>
      <vt:lpstr>PowerPoint Presentation</vt:lpstr>
      <vt:lpstr>PowerPoint Presentation</vt:lpstr>
      <vt:lpstr>PowerPoint Presentation</vt:lpstr>
      <vt:lpstr>Press the RIGHT button when you are ready to begin</vt:lpstr>
      <vt:lpstr>Focused Attention</vt:lpstr>
      <vt:lpstr>PowerPoint Presentation</vt:lpstr>
      <vt:lpstr>Press the RIGHT button when you are ready to begin</vt:lpstr>
      <vt:lpstr>Rest</vt:lpstr>
      <vt:lpstr>PowerPoint Presentation</vt:lpstr>
      <vt:lpstr>Press the RIGHT button when you are ready to begin</vt:lpstr>
      <vt:lpstr>Press the RIGHT button when you are ready to begin</vt:lpstr>
      <vt:lpstr>Press the RIGHT button when you are ready to begin</vt:lpstr>
      <vt:lpstr>Press the RIGHT button when you are ready to begin</vt:lpstr>
      <vt:lpstr>Press the RIGHT button when you are ready to begin</vt:lpstr>
      <vt:lpstr>Press the RIGHT button when you are ready to begin</vt:lpstr>
      <vt:lpstr>Press the RIGHT button when you are ready to begin</vt:lpstr>
      <vt:lpstr>Press the RIGHT button when you are ready to begin</vt:lpstr>
      <vt:lpstr>Press the RIGHT button when you are ready to begin</vt:lpstr>
      <vt:lpstr>Press the RIGHT button when you are ready to begin</vt:lpstr>
      <vt:lpstr>Press the RIGHT button when you are ready to begin</vt:lpstr>
      <vt:lpstr>Shapes and Faces</vt:lpstr>
      <vt:lpstr>PowerPoint Presentation</vt:lpstr>
      <vt:lpstr>PowerPoint Presentation</vt:lpstr>
      <vt:lpstr>PowerPoint Presentation</vt:lpstr>
      <vt:lpstr>PowerPoint Presentation</vt:lpstr>
      <vt:lpstr>PowerPoint Presentation</vt:lpstr>
      <vt:lpstr>Press the RIGHT button when you are ready to begin</vt:lpstr>
      <vt:lpstr>Shapes and Faces</vt:lpstr>
      <vt:lpstr>PowerPoint Presentation</vt:lpstr>
      <vt:lpstr>PowerPoint Presentation</vt:lpstr>
      <vt:lpstr>PowerPoint Presentation</vt:lpstr>
      <vt:lpstr>Press the RIGHT button when you are ready to begin</vt:lpstr>
      <vt:lpstr>Press the RIGHT button when you are ready to begin</vt:lpstr>
      <vt:lpstr>Press the RIGHT button when you are ready to begin</vt:lpstr>
      <vt:lpstr>Press the RIGHT button when you are ready to begin</vt:lpstr>
      <vt:lpstr>Press the RIGHT button when you are ready to begin</vt:lpstr>
      <vt:lpstr>Press the RIGHT button when you are ready to begin</vt:lpstr>
      <vt:lpstr>Press the RIGHT button when you are ready to begin</vt:lpstr>
      <vt:lpstr>Press the RIGHT button when you are ready to begin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Rayus Kuplicki</cp:lastModifiedBy>
  <cp:revision>386</cp:revision>
  <dcterms:created xsi:type="dcterms:W3CDTF">2014-09-09T19:40:19Z</dcterms:created>
  <dcterms:modified xsi:type="dcterms:W3CDTF">2016-06-13T13:43:23Z</dcterms:modified>
</cp:coreProperties>
</file>