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560" r:id="rId2"/>
    <p:sldId id="561"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575" r:id="rId18"/>
    <p:sldId id="483" r:id="rId19"/>
    <p:sldId id="484" r:id="rId20"/>
    <p:sldId id="567" r:id="rId21"/>
    <p:sldId id="568" r:id="rId22"/>
    <p:sldId id="510" r:id="rId23"/>
    <p:sldId id="530" r:id="rId24"/>
    <p:sldId id="532" r:id="rId25"/>
    <p:sldId id="53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92" autoAdjust="0"/>
  </p:normalViewPr>
  <p:slideViewPr>
    <p:cSldViewPr snapToGrid="0" snapToObjects="1">
      <p:cViewPr varScale="1">
        <p:scale>
          <a:sx n="56" d="100"/>
          <a:sy n="56" d="100"/>
        </p:scale>
        <p:origin x="856"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6/10/2016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43587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also change rating scale from (1 to 7) to (0 to 6)</a:t>
            </a:r>
            <a:endParaRPr lang="en-US" dirty="0" smtClean="0"/>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6/10/2016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smtClean="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smtClean="0"/>
              <a:t>Please tell the experimenter if you have any questions about how to use the button box.</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026"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64651" y="3395919"/>
            <a:ext cx="2019871" cy="35908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33823" y="3745418"/>
            <a:ext cx="981075" cy="369332"/>
          </a:xfrm>
          <a:prstGeom prst="rect">
            <a:avLst/>
          </a:prstGeom>
          <a:noFill/>
        </p:spPr>
        <p:txBody>
          <a:bodyPr wrap="square" rtlCol="0">
            <a:spAutoFit/>
          </a:bodyPr>
          <a:lstStyle/>
          <a:p>
            <a:r>
              <a:rPr lang="en-US" dirty="0" smtClean="0"/>
              <a:t>Right</a:t>
            </a:r>
            <a:endParaRPr lang="en-US" dirty="0"/>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smtClean="0"/>
              <a:t>Left</a:t>
            </a:r>
            <a:endParaRPr lang="en-US" dirty="0"/>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smtClean="0"/>
              <a:t>Select</a:t>
            </a:r>
            <a:endParaRPr lang="en-US" dirty="0"/>
          </a:p>
        </p:txBody>
      </p:sp>
      <p:cxnSp>
        <p:nvCxnSpPr>
          <p:cNvPr id="5" name="Straight Arrow Connector 4"/>
          <p:cNvCxnSpPr/>
          <p:nvPr/>
        </p:nvCxnSpPr>
        <p:spPr>
          <a:xfrm>
            <a:off x="3748088" y="4168159"/>
            <a:ext cx="209548" cy="5048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4114750"/>
            <a:ext cx="66675" cy="4858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72025" y="4196734"/>
            <a:ext cx="142873" cy="4038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4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783166"/>
            <a:ext cx="8779896" cy="4528282"/>
          </a:xfrm>
        </p:spPr>
        <p:txBody>
          <a:bodyPr>
            <a:normAutofit fontScale="92500" lnSpcReduction="10000"/>
          </a:bodyPr>
          <a:lstStyle/>
          <a:p>
            <a:pPr marL="0" indent="0" algn="ctr">
              <a:buNone/>
            </a:pPr>
            <a:r>
              <a:rPr lang="en-US" sz="2800" dirty="0"/>
              <a:t>During the target detection trials, you will see the word “TARGET” appear in the middle of the screen.  At fixed intervals, the color of the word “TARGET” will </a:t>
            </a:r>
            <a:r>
              <a:rPr lang="en-US" sz="2800" dirty="0" smtClean="0"/>
              <a:t>briefly change </a:t>
            </a:r>
            <a:r>
              <a:rPr lang="en-US" sz="2800" dirty="0"/>
              <a:t>to a lighter shade of </a:t>
            </a:r>
            <a:r>
              <a:rPr lang="en-US" sz="2800" dirty="0" smtClean="0"/>
              <a:t>gray.</a:t>
            </a:r>
            <a:r>
              <a:rPr lang="en-US" sz="2800" dirty="0"/>
              <a:t>  Your job will be to focus your attention on these color changes and notice how intensely the color changes over the ten-second interval.  In short, notice how much brighter the word becomes during these color changes.  After approximately half of the target detection trials you </a:t>
            </a:r>
            <a:r>
              <a:rPr lang="en-US" sz="2800" dirty="0" smtClean="0"/>
              <a:t>will make </a:t>
            </a:r>
            <a:r>
              <a:rPr lang="en-US" sz="2800" dirty="0"/>
              <a:t>a rating on a scale of </a:t>
            </a:r>
            <a:r>
              <a:rPr lang="en-US" sz="2800" dirty="0" smtClean="0"/>
              <a:t>0 </a:t>
            </a:r>
            <a:r>
              <a:rPr lang="en-US" sz="2800" dirty="0"/>
              <a:t>to </a:t>
            </a:r>
            <a:r>
              <a:rPr lang="en-US" sz="2800" dirty="0" smtClean="0"/>
              <a:t>6 </a:t>
            </a:r>
            <a:r>
              <a:rPr lang="en-US" sz="2800" dirty="0"/>
              <a:t>to indicate the intensity of the color change you saw.  You will have 5 seconds to make your response.  If you fail to respond in the 5 seconds, don’t worry about it.  Just get ready for the next trial.</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34069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smtClean="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47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34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98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771497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The time between trials will be variable.  Between trials you will see a “+” in the center of the screen.  Whenever you see the “+” simply do your best to clear your mind and prepare for the next trial.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710035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Now you will complete a practice run of the Focused Attention Task.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48457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11" name="Right Arrow 10"/>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Tree>
    <p:extLst>
      <p:ext uri="{BB962C8B-B14F-4D97-AF65-F5344CB8AC3E}">
        <p14:creationId xmlns:p14="http://schemas.microsoft.com/office/powerpoint/2010/main" val="344455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Focused Attention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419404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spcBef>
                <a:spcPts val="0"/>
              </a:spcBef>
              <a:buNone/>
            </a:pPr>
            <a:r>
              <a:rPr lang="en-US" dirty="0" smtClean="0"/>
              <a:t>Now you will complete the Focused Attention Task.</a:t>
            </a:r>
          </a:p>
          <a:p>
            <a:pPr marL="0" indent="0" algn="ctr">
              <a:spcBef>
                <a:spcPts val="0"/>
              </a:spcBef>
              <a:buNone/>
            </a:pPr>
            <a:r>
              <a:rPr lang="en-US" dirty="0" smtClean="0"/>
              <a:t>Remember, when you see the words HEART </a:t>
            </a:r>
            <a:r>
              <a:rPr lang="en-US" smtClean="0"/>
              <a:t>or HEAD, </a:t>
            </a:r>
            <a:r>
              <a:rPr lang="en-US" dirty="0" smtClean="0"/>
              <a:t>focus your attention on sensations coming from that part of your body.</a:t>
            </a:r>
          </a:p>
          <a:p>
            <a:pPr marL="0" indent="0" algn="ctr">
              <a:buNone/>
            </a:pPr>
            <a:r>
              <a:rPr lang="en-US" dirty="0" smtClean="0"/>
              <a:t>When you see the word TARGET, focus your attention on how intensely it changes colors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9765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145" y="4168159"/>
            <a:ext cx="3590884" cy="20198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smtClean="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smtClean="0"/>
              <a:t>Please tell the experimenter if you have any questions about how to use the button box.</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2" name="TextBox 1"/>
          <p:cNvSpPr txBox="1"/>
          <p:nvPr/>
        </p:nvSpPr>
        <p:spPr>
          <a:xfrm>
            <a:off x="4114798" y="3745418"/>
            <a:ext cx="981075" cy="369332"/>
          </a:xfrm>
          <a:prstGeom prst="rect">
            <a:avLst/>
          </a:prstGeom>
          <a:noFill/>
        </p:spPr>
        <p:txBody>
          <a:bodyPr wrap="square" rtlCol="0">
            <a:spAutoFit/>
          </a:bodyPr>
          <a:lstStyle/>
          <a:p>
            <a:r>
              <a:rPr lang="en-US" dirty="0" smtClean="0"/>
              <a:t>Left</a:t>
            </a:r>
            <a:endParaRPr lang="en-US" dirty="0"/>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smtClean="0"/>
              <a:t>Select</a:t>
            </a:r>
            <a:endParaRPr lang="en-US" dirty="0"/>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smtClean="0"/>
              <a:t>Right</a:t>
            </a:r>
            <a:endParaRPr lang="en-US" dirty="0"/>
          </a:p>
        </p:txBody>
      </p:sp>
      <p:cxnSp>
        <p:nvCxnSpPr>
          <p:cNvPr id="5" name="Straight Arrow Connector 4"/>
          <p:cNvCxnSpPr/>
          <p:nvPr/>
        </p:nvCxnSpPr>
        <p:spPr>
          <a:xfrm>
            <a:off x="3748088" y="4168159"/>
            <a:ext cx="366710" cy="5752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00550" y="4114750"/>
            <a:ext cx="66675" cy="628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43461" y="4196734"/>
            <a:ext cx="71438" cy="5467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1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8"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818314"/>
            <a:ext cx="3155748" cy="56102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81423" y="237381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10" name="TextBox 9"/>
          <p:cNvSpPr txBox="1"/>
          <p:nvPr/>
        </p:nvSpPr>
        <p:spPr>
          <a:xfrm>
            <a:off x="2762250" y="243675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sp>
        <p:nvSpPr>
          <p:cNvPr id="11" name="TextBox 10"/>
          <p:cNvSpPr txBox="1"/>
          <p:nvPr/>
        </p:nvSpPr>
        <p:spPr>
          <a:xfrm>
            <a:off x="5086348" y="2443572"/>
            <a:ext cx="1590675" cy="769441"/>
          </a:xfrm>
          <a:prstGeom prst="rect">
            <a:avLst/>
          </a:prstGeom>
          <a:noFill/>
        </p:spPr>
        <p:txBody>
          <a:bodyPr wrap="square" rtlCol="0">
            <a:spAutoFit/>
          </a:bodyPr>
          <a:lstStyle/>
          <a:p>
            <a:r>
              <a:rPr lang="en-US" sz="4400" dirty="0" smtClean="0">
                <a:solidFill>
                  <a:srgbClr val="FF0000"/>
                </a:solidFill>
              </a:rPr>
              <a:t>Select</a:t>
            </a:r>
            <a:endParaRPr lang="en-US" sz="4400" dirty="0">
              <a:solidFill>
                <a:srgbClr val="FF0000"/>
              </a:solidFill>
            </a:endParaRPr>
          </a:p>
        </p:txBody>
      </p:sp>
      <p:cxnSp>
        <p:nvCxnSpPr>
          <p:cNvPr id="15" name="Straight Arrow Connector 14"/>
          <p:cNvCxnSpPr/>
          <p:nvPr/>
        </p:nvCxnSpPr>
        <p:spPr>
          <a:xfrm>
            <a:off x="3524250" y="314325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57675" y="314325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95850" y="3143259"/>
            <a:ext cx="4476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0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045552"/>
            <a:ext cx="5610224" cy="31557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9" name="TextBox 8"/>
          <p:cNvSpPr txBox="1"/>
          <p:nvPr/>
        </p:nvSpPr>
        <p:spPr>
          <a:xfrm>
            <a:off x="4029073" y="2288093"/>
            <a:ext cx="1562102"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sp>
        <p:nvSpPr>
          <p:cNvPr id="10" name="TextBox 9"/>
          <p:cNvSpPr txBox="1"/>
          <p:nvPr/>
        </p:nvSpPr>
        <p:spPr>
          <a:xfrm>
            <a:off x="2571750" y="2360552"/>
            <a:ext cx="1562100" cy="769441"/>
          </a:xfrm>
          <a:prstGeom prst="rect">
            <a:avLst/>
          </a:prstGeom>
          <a:noFill/>
        </p:spPr>
        <p:txBody>
          <a:bodyPr wrap="square" rtlCol="0">
            <a:spAutoFit/>
          </a:bodyPr>
          <a:lstStyle/>
          <a:p>
            <a:r>
              <a:rPr lang="en-US" sz="4400" dirty="0" smtClean="0">
                <a:solidFill>
                  <a:srgbClr val="FF0000"/>
                </a:solidFill>
              </a:rPr>
              <a:t>Select</a:t>
            </a:r>
            <a:endParaRPr lang="en-US" sz="4400" dirty="0">
              <a:solidFill>
                <a:srgbClr val="FF0000"/>
              </a:solidFill>
            </a:endParaRPr>
          </a:p>
        </p:txBody>
      </p:sp>
      <p:sp>
        <p:nvSpPr>
          <p:cNvPr id="11" name="TextBox 10"/>
          <p:cNvSpPr txBox="1"/>
          <p:nvPr/>
        </p:nvSpPr>
        <p:spPr>
          <a:xfrm>
            <a:off x="4991098" y="2357847"/>
            <a:ext cx="1590675"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cxnSp>
        <p:nvCxnSpPr>
          <p:cNvPr id="15" name="Straight Arrow Connector 14"/>
          <p:cNvCxnSpPr/>
          <p:nvPr/>
        </p:nvCxnSpPr>
        <p:spPr>
          <a:xfrm>
            <a:off x="3524250" y="3143259"/>
            <a:ext cx="30480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62450" y="3143259"/>
            <a:ext cx="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62525" y="3143259"/>
            <a:ext cx="381000" cy="8953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3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4282647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Focused Attention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68903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r>
              <a:rPr lang="en-US" dirty="0" smtClean="0"/>
              <a:t>Now you will complete another run of the Focused Attention task.</a:t>
            </a:r>
          </a:p>
          <a:p>
            <a:pPr marL="0" indent="0" algn="ctr">
              <a:buNone/>
            </a:pPr>
            <a:endParaRPr lang="en-US" sz="2800" dirty="0"/>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773995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07518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5717"/>
            <a:ext cx="9149175" cy="1470025"/>
          </a:xfrm>
        </p:spPr>
        <p:txBody>
          <a:bodyPr>
            <a:normAutofit/>
          </a:bodyPr>
          <a:lstStyle/>
          <a:p>
            <a:r>
              <a:rPr lang="en-US" dirty="0" smtClean="0"/>
              <a:t>Focused Attention</a:t>
            </a:r>
            <a:endParaRPr lang="en-US" dirty="0"/>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07325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This task will have three types of trials: </a:t>
            </a:r>
          </a:p>
          <a:p>
            <a:pPr marL="0" indent="0" algn="ctr">
              <a:buNone/>
            </a:pPr>
            <a:r>
              <a:rPr lang="en-US" sz="2800" dirty="0" smtClean="0"/>
              <a:t>heart attention</a:t>
            </a:r>
            <a:r>
              <a:rPr lang="en-US" sz="2800" smtClean="0"/>
              <a:t>, </a:t>
            </a:r>
            <a:r>
              <a:rPr lang="en-US" sz="2800" smtClean="0"/>
              <a:t>head</a:t>
            </a:r>
            <a:r>
              <a:rPr lang="en-US" sz="2800" smtClean="0"/>
              <a:t> </a:t>
            </a:r>
            <a:r>
              <a:rPr lang="en-US" sz="2800" dirty="0" smtClean="0"/>
              <a:t>attention, and </a:t>
            </a:r>
            <a:r>
              <a:rPr lang="en-US" sz="2800" dirty="0"/>
              <a:t>t</a:t>
            </a:r>
            <a:r>
              <a:rPr lang="en-US" sz="2800" dirty="0" smtClean="0"/>
              <a:t>arget attention.</a:t>
            </a:r>
          </a:p>
          <a:p>
            <a:pPr marL="0" indent="0" algn="ctr">
              <a:buNone/>
            </a:pPr>
            <a:endParaRPr lang="en-US" sz="2800" dirty="0" smtClean="0"/>
          </a:p>
          <a:p>
            <a:pPr marL="0" indent="0" algn="ctr">
              <a:buNone/>
            </a:pPr>
            <a:r>
              <a:rPr lang="en-US" sz="2800" dirty="0" smtClean="0"/>
              <a:t>Each trial lasts 10 seconds.</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06191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When </a:t>
            </a:r>
            <a:r>
              <a:rPr lang="en-US" sz="2800" dirty="0"/>
              <a:t>you see </a:t>
            </a:r>
            <a:r>
              <a:rPr lang="en-US" sz="2800" dirty="0" smtClean="0"/>
              <a:t>“HEART”: focus </a:t>
            </a:r>
            <a:r>
              <a:rPr lang="en-US" sz="2800" dirty="0"/>
              <a:t>your attention on the sensation of your heart in your chest.  </a:t>
            </a:r>
            <a:endParaRPr lang="en-US" sz="2800" dirty="0" smtClean="0"/>
          </a:p>
          <a:p>
            <a:pPr marL="0" indent="0" algn="ctr">
              <a:buNone/>
            </a:pPr>
            <a:endParaRPr lang="en-US" sz="2800" dirty="0"/>
          </a:p>
          <a:p>
            <a:pPr marL="0" indent="0" algn="ctr">
              <a:buNone/>
            </a:pPr>
            <a:r>
              <a:rPr lang="en-US" sz="2800" dirty="0" smtClean="0"/>
              <a:t>When you see “HEAD”: focus </a:t>
            </a:r>
            <a:r>
              <a:rPr lang="en-US" sz="2800" dirty="0"/>
              <a:t>your attention on the </a:t>
            </a:r>
            <a:r>
              <a:rPr lang="en-US" sz="2800" dirty="0" smtClean="0"/>
              <a:t>sensations from your head. </a:t>
            </a:r>
          </a:p>
          <a:p>
            <a:pPr marL="0" indent="0" algn="ctr">
              <a:buNone/>
            </a:pPr>
            <a:endParaRPr lang="en-US" sz="2800" dirty="0"/>
          </a:p>
          <a:p>
            <a:pPr marL="0" indent="0" algn="ctr">
              <a:buNone/>
            </a:pPr>
            <a:r>
              <a:rPr lang="en-US" sz="2800" dirty="0" smtClean="0"/>
              <a:t>During these trials, do </a:t>
            </a:r>
            <a:r>
              <a:rPr lang="en-US" sz="2800" dirty="0"/>
              <a:t>not focus your attention on a different part of the </a:t>
            </a:r>
            <a:r>
              <a:rPr lang="en-US" sz="2800" dirty="0" smtClean="0"/>
              <a:t>body.</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61752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49182"/>
            <a:ext cx="8779896" cy="4528282"/>
          </a:xfrm>
        </p:spPr>
        <p:txBody>
          <a:bodyPr>
            <a:normAutofit/>
          </a:bodyPr>
          <a:lstStyle/>
          <a:p>
            <a:pPr marL="0" indent="0" algn="ctr">
              <a:buNone/>
            </a:pPr>
            <a:r>
              <a:rPr lang="en-US" sz="2800" dirty="0" smtClean="0"/>
              <a:t>Occasionally, you will be </a:t>
            </a:r>
            <a:r>
              <a:rPr lang="en-US" sz="2800" dirty="0"/>
              <a:t>asked to </a:t>
            </a:r>
            <a:r>
              <a:rPr lang="en-US" sz="2800" dirty="0" smtClean="0"/>
              <a:t>rate on a scale of 0 to 6 your experience.  For </a:t>
            </a:r>
            <a:r>
              <a:rPr lang="en-US" sz="2800" dirty="0"/>
              <a:t>example, you might see the word “HEART” for 10 seconds, during which time you would focus your attention on the </a:t>
            </a:r>
            <a:r>
              <a:rPr lang="en-US" sz="2800" dirty="0" smtClean="0"/>
              <a:t>sensations of your heart in your chest.</a:t>
            </a:r>
            <a:r>
              <a:rPr lang="en-US" sz="2800" dirty="0"/>
              <a:t>  Afterward, you might see </a:t>
            </a:r>
            <a:r>
              <a:rPr lang="en-US" sz="2800" dirty="0" smtClean="0"/>
              <a:t>the screen shown below</a:t>
            </a:r>
            <a:r>
              <a:rPr lang="en-US" sz="2800"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18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405214"/>
            <a:ext cx="8779896" cy="4528282"/>
          </a:xfrm>
        </p:spPr>
        <p:txBody>
          <a:bodyPr>
            <a:normAutofit/>
          </a:bodyPr>
          <a:lstStyle/>
          <a:p>
            <a:pPr marL="0" indent="0" algn="ctr">
              <a:buNone/>
            </a:pPr>
            <a:r>
              <a:rPr lang="en-US" sz="2800" dirty="0" smtClean="0"/>
              <a:t>You would then use a button box to indicate your rating on </a:t>
            </a:r>
            <a:r>
              <a:rPr lang="en-US" sz="2800" dirty="0"/>
              <a:t>the </a:t>
            </a:r>
            <a:r>
              <a:rPr lang="en-US" sz="2800" dirty="0" smtClean="0"/>
              <a:t>0-to-6 scale; 0 </a:t>
            </a:r>
            <a:r>
              <a:rPr lang="en-US" sz="2800" dirty="0"/>
              <a:t>= </a:t>
            </a:r>
            <a:r>
              <a:rPr lang="en-US" sz="2800" dirty="0" smtClean="0"/>
              <a:t>no sensation, 3 </a:t>
            </a:r>
            <a:r>
              <a:rPr lang="en-US" sz="2800" dirty="0"/>
              <a:t>= moderate </a:t>
            </a:r>
            <a:r>
              <a:rPr lang="en-US" sz="2800" dirty="0" smtClean="0"/>
              <a:t>sensation, </a:t>
            </a:r>
            <a:r>
              <a:rPr lang="en-US" sz="2800" dirty="0"/>
              <a:t>and 6</a:t>
            </a:r>
            <a:r>
              <a:rPr lang="en-US" sz="2800" dirty="0" smtClean="0"/>
              <a:t> </a:t>
            </a:r>
            <a:r>
              <a:rPr lang="en-US" sz="2800" dirty="0"/>
              <a:t>= extreme </a:t>
            </a:r>
            <a:r>
              <a:rPr lang="en-US" sz="2800" dirty="0" smtClean="0"/>
              <a:t>sensation. </a:t>
            </a:r>
          </a:p>
          <a:p>
            <a:pPr marL="0" indent="0" algn="ctr">
              <a:buNone/>
            </a:pPr>
            <a:r>
              <a:rPr lang="en-US" sz="2800" dirty="0" smtClean="0"/>
              <a:t>Use your index and middle fingers to move the arrow, and your ring finger to make a selection.</a:t>
            </a:r>
            <a:endParaRPr lang="en-US" sz="28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63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189949"/>
            <a:ext cx="8779896" cy="4020101"/>
          </a:xfrm>
        </p:spPr>
        <p:txBody>
          <a:bodyPr>
            <a:normAutofit fontScale="92500"/>
          </a:bodyPr>
          <a:lstStyle/>
          <a:p>
            <a:pPr marL="0" indent="0" algn="ctr">
              <a:buNone/>
            </a:pPr>
            <a:r>
              <a:rPr lang="en-US" sz="2800" dirty="0" smtClean="0"/>
              <a:t>Note that you might be very aware of your heartbeat when it beats quickly, or even slowly. </a:t>
            </a:r>
            <a:r>
              <a:rPr lang="en-US" sz="2800" dirty="0"/>
              <a:t>If you were extremely aware of your heartbeat, </a:t>
            </a:r>
            <a:r>
              <a:rPr lang="en-US" sz="2800" dirty="0" smtClean="0"/>
              <a:t>you might provide a rating of 6.  </a:t>
            </a:r>
            <a:r>
              <a:rPr lang="en-US" sz="2800" dirty="0"/>
              <a:t>In contrast, if you experienced </a:t>
            </a:r>
            <a:r>
              <a:rPr lang="en-US" sz="2800" dirty="0" smtClean="0"/>
              <a:t>no </a:t>
            </a:r>
            <a:r>
              <a:rPr lang="en-US" sz="2800" dirty="0"/>
              <a:t>sensation from your heart during the preceding 10 seconds, you might provide a rating of </a:t>
            </a:r>
            <a:r>
              <a:rPr lang="en-US" sz="2800" dirty="0" smtClean="0"/>
              <a:t>0.</a:t>
            </a:r>
          </a:p>
          <a:p>
            <a:pPr marL="0" indent="0" algn="ctr">
              <a:buNone/>
            </a:pPr>
            <a:endParaRPr lang="en-US" sz="2800" dirty="0"/>
          </a:p>
          <a:p>
            <a:pPr marL="0" indent="0" algn="ctr">
              <a:buNone/>
            </a:pPr>
            <a:r>
              <a:rPr lang="en-US" sz="2800" dirty="0"/>
              <a:t>You will have 5 seconds to make your response.  If you fail to respond in the 5 seconds, don’t worry about it.  Just get ready for the next trial.</a:t>
            </a:r>
          </a:p>
          <a:p>
            <a:pPr marL="0" indent="0" algn="ctr">
              <a:buNone/>
            </a:pP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53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502750"/>
            <a:ext cx="8779896" cy="4528282"/>
          </a:xfrm>
        </p:spPr>
        <p:txBody>
          <a:bodyPr>
            <a:normAutofit/>
          </a:bodyPr>
          <a:lstStyle/>
          <a:p>
            <a:pPr marL="0" indent="0" algn="ctr">
              <a:buNone/>
            </a:pPr>
            <a:r>
              <a:rPr lang="en-US" sz="2800" dirty="0"/>
              <a:t>Similarly, if you were extremely aware </a:t>
            </a:r>
            <a:r>
              <a:rPr lang="en-US" sz="2800" dirty="0" smtClean="0"/>
              <a:t>of sensations coming form your head, </a:t>
            </a:r>
            <a:r>
              <a:rPr lang="en-US" sz="2800" dirty="0"/>
              <a:t>you might </a:t>
            </a:r>
            <a:r>
              <a:rPr lang="en-US" sz="2800" dirty="0" smtClean="0"/>
              <a:t>provide a rating of 6.  </a:t>
            </a:r>
            <a:r>
              <a:rPr lang="en-US" sz="2800" dirty="0"/>
              <a:t>In contrast, if you experienced </a:t>
            </a:r>
            <a:r>
              <a:rPr lang="en-US" sz="2800" dirty="0" smtClean="0"/>
              <a:t>no sensation </a:t>
            </a:r>
            <a:r>
              <a:rPr lang="en-US" sz="2800" dirty="0"/>
              <a:t>from your </a:t>
            </a:r>
            <a:r>
              <a:rPr lang="en-US" sz="2800" dirty="0" smtClean="0"/>
              <a:t>head </a:t>
            </a:r>
            <a:r>
              <a:rPr lang="en-US" sz="2800" dirty="0"/>
              <a:t>during the preceding 10 seconds, you might provide a rating of </a:t>
            </a:r>
            <a:r>
              <a:rPr lang="en-US" sz="2800" dirty="0" smtClean="0"/>
              <a:t>0.  </a:t>
            </a: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20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38921</TotalTime>
  <Words>971</Words>
  <Application>Microsoft Office PowerPoint</Application>
  <PresentationFormat>On-screen Show (4:3)</PresentationFormat>
  <Paragraphs>143</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Black</vt:lpstr>
      <vt:lpstr>PowerPoint Presentation</vt:lpstr>
      <vt:lpstr>PowerPoint Presentation</vt:lpstr>
      <vt:lpstr>Focused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the RIGHT button when you are ready to begin</vt:lpstr>
      <vt:lpstr>Focused Attention</vt:lpstr>
      <vt:lpstr>PowerPoint Presentation</vt:lpstr>
      <vt:lpstr>PowerPoint Presentation</vt:lpstr>
      <vt:lpstr>PowerPoint Presentation</vt:lpstr>
      <vt:lpstr>Press the RIGHT button when you are ready to begin</vt:lpstr>
      <vt:lpstr>Focused Attention</vt:lpstr>
      <vt:lpstr>PowerPoint Presentation</vt:lpstr>
      <vt:lpstr>Press the RIGHT button when you are ready to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386</cp:revision>
  <dcterms:created xsi:type="dcterms:W3CDTF">2014-09-09T19:40:19Z</dcterms:created>
  <dcterms:modified xsi:type="dcterms:W3CDTF">2016-06-10T18:06:27Z</dcterms:modified>
</cp:coreProperties>
</file>