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560" r:id="rId2"/>
    <p:sldId id="561"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575" r:id="rId18"/>
    <p:sldId id="483" r:id="rId19"/>
    <p:sldId id="484" r:id="rId20"/>
    <p:sldId id="567" r:id="rId21"/>
    <p:sldId id="568" r:id="rId22"/>
    <p:sldId id="510" r:id="rId23"/>
    <p:sldId id="530" r:id="rId24"/>
    <p:sldId id="532" r:id="rId25"/>
    <p:sldId id="53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92" autoAdjust="0"/>
  </p:normalViewPr>
  <p:slideViewPr>
    <p:cSldViewPr snapToGrid="0" snapToObjects="1">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6/10/2016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screenshot.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3592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9154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43587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also change rating scale from (1 to 7) to (0 to 6)</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also change rating scale from (1 to 7) to (0 to 6)</a:t>
            </a:r>
            <a:endParaRPr lang="en-US" dirty="0" smtClean="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6/10/2016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026"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64651" y="3395919"/>
            <a:ext cx="2019871" cy="3590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33823" y="3745418"/>
            <a:ext cx="981075" cy="369332"/>
          </a:xfrm>
          <a:prstGeom prst="rect">
            <a:avLst/>
          </a:prstGeom>
          <a:noFill/>
        </p:spPr>
        <p:txBody>
          <a:bodyPr wrap="square" rtlCol="0">
            <a:spAutoFit/>
          </a:bodyPr>
          <a:lstStyle/>
          <a:p>
            <a:r>
              <a:rPr lang="en-US" dirty="0" smtClean="0"/>
              <a:t>Right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Left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Select</a:t>
            </a:r>
            <a:endParaRPr lang="en-US" dirty="0"/>
          </a:p>
        </p:txBody>
      </p:sp>
      <p:cxnSp>
        <p:nvCxnSpPr>
          <p:cNvPr id="5" name="Straight Arrow Connector 4"/>
          <p:cNvCxnSpPr/>
          <p:nvPr/>
        </p:nvCxnSpPr>
        <p:spPr>
          <a:xfrm>
            <a:off x="3748088" y="4168159"/>
            <a:ext cx="209548" cy="5048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4114750"/>
            <a:ext cx="66675" cy="4858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2025" y="4196734"/>
            <a:ext cx="142873" cy="4038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4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783166"/>
            <a:ext cx="8779896" cy="4528282"/>
          </a:xfrm>
        </p:spPr>
        <p:txBody>
          <a:bodyPr>
            <a:normAutofit fontScale="92500" lnSpcReduction="10000"/>
          </a:bodyPr>
          <a:lstStyle/>
          <a:p>
            <a:pPr marL="0" indent="0" algn="ctr">
              <a:buNone/>
            </a:pPr>
            <a:r>
              <a:rPr lang="en-US" sz="2800" dirty="0"/>
              <a:t>During the target detection trials, you will see the word “TARGET” appear in the middle of the screen.  At fixed intervals, the color of the word “TARGET” will </a:t>
            </a:r>
            <a:r>
              <a:rPr lang="en-US" sz="2800" dirty="0" smtClean="0"/>
              <a:t>briefly change </a:t>
            </a:r>
            <a:r>
              <a:rPr lang="en-US" sz="2800" dirty="0"/>
              <a:t>to a lighter shade of </a:t>
            </a:r>
            <a:r>
              <a:rPr lang="en-US" sz="2800" dirty="0" smtClean="0"/>
              <a:t>gray.</a:t>
            </a:r>
            <a:r>
              <a:rPr lang="en-US" sz="2800" dirty="0"/>
              <a:t>  Your job will be to focus your attention on these color changes and notice how intensely the color changes over the ten-second interval.  In short, notice how much brighter the word becomes during these color changes.  After approximately half of the target detection trials you </a:t>
            </a:r>
            <a:r>
              <a:rPr lang="en-US" sz="2800" dirty="0" smtClean="0"/>
              <a:t>will make </a:t>
            </a:r>
            <a:r>
              <a:rPr lang="en-US" sz="2800" dirty="0"/>
              <a:t>a rating on a scale of </a:t>
            </a:r>
            <a:r>
              <a:rPr lang="en-US" sz="2800" dirty="0" smtClean="0"/>
              <a:t>0 </a:t>
            </a:r>
            <a:r>
              <a:rPr lang="en-US" sz="2800" dirty="0"/>
              <a:t>to </a:t>
            </a:r>
            <a:r>
              <a:rPr lang="en-US" sz="2800" dirty="0" smtClean="0"/>
              <a:t>6 </a:t>
            </a:r>
            <a:r>
              <a:rPr lang="en-US" sz="2800" dirty="0"/>
              <a:t>to indicate the intensity of the color change you saw.  You will have 5 seconds to make your response.  If you fail to respond in the 5 seconds, don’t worry about it.  Just get ready for the next trial.</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34069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smtClean="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47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34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98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009900"/>
            <a:ext cx="3619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79464" y="154453"/>
            <a:ext cx="8779896" cy="2139890"/>
          </a:xfrm>
        </p:spPr>
        <p:txBody>
          <a:bodyPr>
            <a:normAutofit/>
          </a:bodyPr>
          <a:lstStyle/>
          <a:p>
            <a:pPr marL="0" indent="0" algn="ctr">
              <a:spcBef>
                <a:spcPts val="0"/>
              </a:spcBef>
              <a:buNone/>
            </a:pPr>
            <a:r>
              <a:rPr lang="en-US" sz="2800" dirty="0"/>
              <a:t>Here is an example of what a target detection trial may look like.</a:t>
            </a:r>
          </a:p>
          <a:p>
            <a:pPr marL="0" indent="0" algn="ctr">
              <a:buNone/>
            </a:pPr>
            <a:endParaRPr lang="en-US" sz="2800" dirty="0"/>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1497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a:t>The time between trials will be variable.  Between trials you will see a “+” in the center of the screen.  Whenever you see the “+” simply do your best to clear your mind and prepare for the next trial.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710035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Now you will complete a practice run of the Focused Attention Task. </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48457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11" name="Right Arrow 1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Tree>
    <p:extLst>
      <p:ext uri="{BB962C8B-B14F-4D97-AF65-F5344CB8AC3E}">
        <p14:creationId xmlns:p14="http://schemas.microsoft.com/office/powerpoint/2010/main" val="344455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19404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spcBef>
                <a:spcPts val="0"/>
              </a:spcBef>
              <a:buNone/>
            </a:pPr>
            <a:r>
              <a:rPr lang="en-US" dirty="0" smtClean="0"/>
              <a:t>Now you will complete the Focused Attention Task.</a:t>
            </a:r>
          </a:p>
          <a:p>
            <a:pPr marL="0" indent="0" algn="ctr">
              <a:spcBef>
                <a:spcPts val="0"/>
              </a:spcBef>
              <a:buNone/>
            </a:pPr>
            <a:r>
              <a:rPr lang="en-US" dirty="0" smtClean="0"/>
              <a:t>Remember, when you see the words HEART </a:t>
            </a:r>
            <a:r>
              <a:rPr lang="en-US" smtClean="0"/>
              <a:t>or HEAD, </a:t>
            </a:r>
            <a:r>
              <a:rPr lang="en-US" dirty="0" smtClean="0"/>
              <a:t>focus your attention on sensations coming from that part of your body.</a:t>
            </a:r>
          </a:p>
          <a:p>
            <a:pPr marL="0" indent="0" algn="ctr">
              <a:buNone/>
            </a:pPr>
            <a:r>
              <a:rPr lang="en-US" dirty="0" smtClean="0"/>
              <a:t>When you see the word TARGET, focus your attention on how intensely it changes colors</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9765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145" y="4168159"/>
            <a:ext cx="3590884" cy="20198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9464" y="104948"/>
            <a:ext cx="8779896" cy="5549908"/>
          </a:xfrm>
        </p:spPr>
        <p:txBody>
          <a:bodyPr>
            <a:normAutofit/>
          </a:bodyPr>
          <a:lstStyle/>
          <a:p>
            <a:pPr marL="0" indent="0" algn="ctr">
              <a:buNone/>
            </a:pPr>
            <a:endParaRPr lang="en-US" sz="2800" dirty="0"/>
          </a:p>
          <a:p>
            <a:pPr marL="0" indent="0" algn="ctr">
              <a:buNone/>
            </a:pPr>
            <a:r>
              <a:rPr lang="en-US" sz="2800" dirty="0" smtClean="0"/>
              <a:t>You will be using a button box like the one shown to make responses while you are in the scanner.  Place your hand so that you can use your index and middle fingers to press the right and left buttons.  Your ring finger will be used at times to select responses.</a:t>
            </a:r>
          </a:p>
          <a:p>
            <a:pPr marL="0" indent="0" algn="ctr">
              <a:buNone/>
            </a:pPr>
            <a:r>
              <a:rPr lang="en-US" sz="2800" dirty="0" smtClean="0"/>
              <a:t>Please tell the experimenter if you have any questions about how to use the button box.</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2" name="TextBox 1"/>
          <p:cNvSpPr txBox="1"/>
          <p:nvPr/>
        </p:nvSpPr>
        <p:spPr>
          <a:xfrm>
            <a:off x="4114798" y="3745418"/>
            <a:ext cx="981075" cy="369332"/>
          </a:xfrm>
          <a:prstGeom prst="rect">
            <a:avLst/>
          </a:prstGeom>
          <a:noFill/>
        </p:spPr>
        <p:txBody>
          <a:bodyPr wrap="square" rtlCol="0">
            <a:spAutoFit/>
          </a:bodyPr>
          <a:lstStyle/>
          <a:p>
            <a:r>
              <a:rPr lang="en-US" dirty="0" smtClean="0"/>
              <a:t>Left</a:t>
            </a:r>
            <a:endParaRPr lang="en-US" dirty="0"/>
          </a:p>
        </p:txBody>
      </p:sp>
      <p:sp>
        <p:nvSpPr>
          <p:cNvPr id="12" name="TextBox 11"/>
          <p:cNvSpPr txBox="1"/>
          <p:nvPr/>
        </p:nvSpPr>
        <p:spPr>
          <a:xfrm>
            <a:off x="3419475" y="3827402"/>
            <a:ext cx="981075" cy="369332"/>
          </a:xfrm>
          <a:prstGeom prst="rect">
            <a:avLst/>
          </a:prstGeom>
          <a:noFill/>
        </p:spPr>
        <p:txBody>
          <a:bodyPr wrap="square" rtlCol="0">
            <a:spAutoFit/>
          </a:bodyPr>
          <a:lstStyle/>
          <a:p>
            <a:r>
              <a:rPr lang="en-US" dirty="0" smtClean="0"/>
              <a:t>Select</a:t>
            </a:r>
            <a:endParaRPr lang="en-US" dirty="0"/>
          </a:p>
        </p:txBody>
      </p:sp>
      <p:sp>
        <p:nvSpPr>
          <p:cNvPr id="16" name="TextBox 15"/>
          <p:cNvSpPr txBox="1"/>
          <p:nvPr/>
        </p:nvSpPr>
        <p:spPr>
          <a:xfrm>
            <a:off x="4562475" y="3827401"/>
            <a:ext cx="933450" cy="369332"/>
          </a:xfrm>
          <a:prstGeom prst="rect">
            <a:avLst/>
          </a:prstGeom>
          <a:noFill/>
        </p:spPr>
        <p:txBody>
          <a:bodyPr wrap="square" rtlCol="0">
            <a:spAutoFit/>
          </a:bodyPr>
          <a:lstStyle/>
          <a:p>
            <a:r>
              <a:rPr lang="en-US" dirty="0" smtClean="0"/>
              <a:t>Right</a:t>
            </a:r>
            <a:endParaRPr lang="en-US" dirty="0"/>
          </a:p>
        </p:txBody>
      </p:sp>
      <p:cxnSp>
        <p:nvCxnSpPr>
          <p:cNvPr id="5" name="Straight Arrow Connector 4"/>
          <p:cNvCxnSpPr/>
          <p:nvPr/>
        </p:nvCxnSpPr>
        <p:spPr>
          <a:xfrm>
            <a:off x="3748088" y="4168159"/>
            <a:ext cx="366710" cy="5752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00550" y="4114750"/>
            <a:ext cx="66675" cy="628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843461" y="4196734"/>
            <a:ext cx="71438" cy="5467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1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8" name="Picture 2" descr="T:\BehavioralTasks\StimTool\AllInstructions\BottonR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98888" y="1818314"/>
            <a:ext cx="3155748" cy="56102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781423" y="2373818"/>
            <a:ext cx="1562102"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sp>
        <p:nvSpPr>
          <p:cNvPr id="10" name="TextBox 9"/>
          <p:cNvSpPr txBox="1"/>
          <p:nvPr/>
        </p:nvSpPr>
        <p:spPr>
          <a:xfrm>
            <a:off x="2762250" y="2436752"/>
            <a:ext cx="1247775"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1" name="TextBox 10"/>
          <p:cNvSpPr txBox="1"/>
          <p:nvPr/>
        </p:nvSpPr>
        <p:spPr>
          <a:xfrm>
            <a:off x="5086348" y="2443572"/>
            <a:ext cx="1590675"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cxnSp>
        <p:nvCxnSpPr>
          <p:cNvPr id="15" name="Straight Arrow Connector 14"/>
          <p:cNvCxnSpPr/>
          <p:nvPr/>
        </p:nvCxnSpPr>
        <p:spPr>
          <a:xfrm>
            <a:off x="3524250" y="3143259"/>
            <a:ext cx="192880"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57675" y="3143259"/>
            <a:ext cx="1047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95850" y="3143259"/>
            <a:ext cx="447675" cy="6344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0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BehavioralTasks\StimTool\AllInstructions\ButtonLe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045552"/>
            <a:ext cx="5610224" cy="31557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313316"/>
            <a:ext cx="9144000" cy="5758300"/>
          </a:xfrm>
        </p:spPr>
        <p:txBody>
          <a:bodyPr>
            <a:normAutofit/>
          </a:bodyPr>
          <a:lstStyle/>
          <a:p>
            <a:pPr marL="0" indent="0" algn="ctr">
              <a:buNone/>
            </a:pPr>
            <a:r>
              <a:rPr lang="en-US" dirty="0" smtClean="0"/>
              <a:t>When you are asked to make a rating, use your index, middle, and ring fingers to rate the intensity of the sensations you felt or the intensity of the color change.</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
        <p:nvSpPr>
          <p:cNvPr id="9" name="TextBox 8"/>
          <p:cNvSpPr txBox="1"/>
          <p:nvPr/>
        </p:nvSpPr>
        <p:spPr>
          <a:xfrm>
            <a:off x="4029073" y="2288093"/>
            <a:ext cx="1562102" cy="769441"/>
          </a:xfrm>
          <a:prstGeom prst="rect">
            <a:avLst/>
          </a:prstGeom>
          <a:noFill/>
        </p:spPr>
        <p:txBody>
          <a:bodyPr wrap="square" rtlCol="0">
            <a:spAutoFit/>
          </a:bodyPr>
          <a:lstStyle/>
          <a:p>
            <a:r>
              <a:rPr lang="en-US" sz="4400" dirty="0" smtClean="0">
                <a:solidFill>
                  <a:srgbClr val="FF0000"/>
                </a:solidFill>
              </a:rPr>
              <a:t>Left</a:t>
            </a:r>
            <a:endParaRPr lang="en-US" sz="4400" dirty="0">
              <a:solidFill>
                <a:srgbClr val="FF0000"/>
              </a:solidFill>
            </a:endParaRPr>
          </a:p>
        </p:txBody>
      </p:sp>
      <p:sp>
        <p:nvSpPr>
          <p:cNvPr id="10" name="TextBox 9"/>
          <p:cNvSpPr txBox="1"/>
          <p:nvPr/>
        </p:nvSpPr>
        <p:spPr>
          <a:xfrm>
            <a:off x="2571750" y="2360552"/>
            <a:ext cx="1562100" cy="769441"/>
          </a:xfrm>
          <a:prstGeom prst="rect">
            <a:avLst/>
          </a:prstGeom>
          <a:noFill/>
        </p:spPr>
        <p:txBody>
          <a:bodyPr wrap="square" rtlCol="0">
            <a:spAutoFit/>
          </a:bodyPr>
          <a:lstStyle/>
          <a:p>
            <a:r>
              <a:rPr lang="en-US" sz="4400" dirty="0" smtClean="0">
                <a:solidFill>
                  <a:srgbClr val="FF0000"/>
                </a:solidFill>
              </a:rPr>
              <a:t>Select</a:t>
            </a:r>
            <a:endParaRPr lang="en-US" sz="4400" dirty="0">
              <a:solidFill>
                <a:srgbClr val="FF0000"/>
              </a:solidFill>
            </a:endParaRPr>
          </a:p>
        </p:txBody>
      </p:sp>
      <p:sp>
        <p:nvSpPr>
          <p:cNvPr id="11" name="TextBox 10"/>
          <p:cNvSpPr txBox="1"/>
          <p:nvPr/>
        </p:nvSpPr>
        <p:spPr>
          <a:xfrm>
            <a:off x="4991098" y="2357847"/>
            <a:ext cx="1590675" cy="769441"/>
          </a:xfrm>
          <a:prstGeom prst="rect">
            <a:avLst/>
          </a:prstGeom>
          <a:noFill/>
        </p:spPr>
        <p:txBody>
          <a:bodyPr wrap="square" rtlCol="0">
            <a:spAutoFit/>
          </a:bodyPr>
          <a:lstStyle/>
          <a:p>
            <a:r>
              <a:rPr lang="en-US" sz="4400" dirty="0" smtClean="0">
                <a:solidFill>
                  <a:srgbClr val="FF0000"/>
                </a:solidFill>
              </a:rPr>
              <a:t>Right</a:t>
            </a:r>
            <a:endParaRPr lang="en-US" sz="4400" dirty="0">
              <a:solidFill>
                <a:srgbClr val="FF0000"/>
              </a:solidFill>
            </a:endParaRPr>
          </a:p>
        </p:txBody>
      </p:sp>
      <p:cxnSp>
        <p:nvCxnSpPr>
          <p:cNvPr id="15" name="Straight Arrow Connector 14"/>
          <p:cNvCxnSpPr/>
          <p:nvPr/>
        </p:nvCxnSpPr>
        <p:spPr>
          <a:xfrm>
            <a:off x="3524250" y="3143259"/>
            <a:ext cx="30480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62450" y="3143259"/>
            <a:ext cx="0" cy="8096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62525" y="3143259"/>
            <a:ext cx="381000" cy="8953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428264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0339" y="2135717"/>
            <a:ext cx="8458200" cy="1470025"/>
          </a:xfrm>
        </p:spPr>
        <p:txBody>
          <a:bodyPr>
            <a:normAutofit/>
          </a:bodyPr>
          <a:lstStyle/>
          <a:p>
            <a:r>
              <a:rPr lang="en-US" dirty="0" smtClean="0"/>
              <a:t>Focused Attention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68903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358948"/>
            <a:ext cx="8779896" cy="5549908"/>
          </a:xfrm>
        </p:spPr>
        <p:txBody>
          <a:bodyPr>
            <a:normAutofit/>
          </a:bodyPr>
          <a:lstStyle/>
          <a:p>
            <a:pPr marL="0" indent="0" algn="ctr">
              <a:buNone/>
            </a:pPr>
            <a:endParaRPr lang="en-US" sz="2800" dirty="0"/>
          </a:p>
          <a:p>
            <a:pPr marL="0" indent="0" algn="ctr">
              <a:buNone/>
            </a:pPr>
            <a:r>
              <a:rPr lang="en-US" dirty="0" smtClean="0"/>
              <a:t>Now you will complete another run of the Focused Attention task.</a:t>
            </a:r>
          </a:p>
          <a:p>
            <a:pPr marL="0" indent="0" algn="ctr">
              <a:buNone/>
            </a:pPr>
            <a:endParaRPr lang="en-US" sz="2800" dirty="0"/>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1773995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4343" y="2130425"/>
            <a:ext cx="8458200" cy="1470025"/>
          </a:xfrm>
        </p:spPr>
        <p:txBody>
          <a:bodyPr>
            <a:normAutofit/>
          </a:bodyPr>
          <a:lstStyle/>
          <a:p>
            <a:r>
              <a:rPr lang="en-US" dirty="0" smtClean="0"/>
              <a:t>Press the RIGHT button when you are ready to begin</a:t>
            </a:r>
            <a:endParaRPr lang="en-US" dirty="0"/>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7518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5717"/>
            <a:ext cx="9149175" cy="1470025"/>
          </a:xfrm>
        </p:spPr>
        <p:txBody>
          <a:bodyPr>
            <a:normAutofit/>
          </a:bodyPr>
          <a:lstStyle/>
          <a:p>
            <a:r>
              <a:rPr lang="en-US" dirty="0" smtClean="0"/>
              <a:t>Focused Attention</a:t>
            </a:r>
            <a:endParaRPr lang="en-US" dirty="0"/>
          </a:p>
        </p:txBody>
      </p:sp>
      <p:sp>
        <p:nvSpPr>
          <p:cNvPr id="9"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0" name="Right Arrow 9"/>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07325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This task will have three types of trials: </a:t>
            </a:r>
          </a:p>
          <a:p>
            <a:pPr marL="0" indent="0" algn="ctr">
              <a:buNone/>
            </a:pPr>
            <a:r>
              <a:rPr lang="en-US" sz="2800" dirty="0" smtClean="0"/>
              <a:t>heart attention</a:t>
            </a:r>
            <a:r>
              <a:rPr lang="en-US" sz="2800" smtClean="0"/>
              <a:t>, head </a:t>
            </a:r>
            <a:r>
              <a:rPr lang="en-US" sz="2800" dirty="0" smtClean="0"/>
              <a:t>attention, and </a:t>
            </a:r>
            <a:r>
              <a:rPr lang="en-US" sz="2800" dirty="0"/>
              <a:t>t</a:t>
            </a:r>
            <a:r>
              <a:rPr lang="en-US" sz="2800" dirty="0" smtClean="0"/>
              <a:t>arget attention.</a:t>
            </a:r>
          </a:p>
          <a:p>
            <a:pPr marL="0" indent="0" algn="ctr">
              <a:buNone/>
            </a:pPr>
            <a:endParaRPr lang="en-US" sz="2800" dirty="0" smtClean="0"/>
          </a:p>
          <a:p>
            <a:pPr marL="0" indent="0" algn="ctr">
              <a:buNone/>
            </a:pPr>
            <a:r>
              <a:rPr lang="en-US" sz="2800" dirty="0" smtClean="0"/>
              <a:t>Each trial lasts 10 seconds.</a:t>
            </a: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206191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380574"/>
            <a:ext cx="8779896" cy="4528282"/>
          </a:xfrm>
        </p:spPr>
        <p:txBody>
          <a:bodyPr>
            <a:normAutofit/>
          </a:bodyPr>
          <a:lstStyle/>
          <a:p>
            <a:pPr marL="0" indent="0" algn="ctr">
              <a:buNone/>
            </a:pPr>
            <a:r>
              <a:rPr lang="en-US" sz="2800" dirty="0" smtClean="0"/>
              <a:t>When </a:t>
            </a:r>
            <a:r>
              <a:rPr lang="en-US" sz="2800" dirty="0"/>
              <a:t>you see </a:t>
            </a:r>
            <a:r>
              <a:rPr lang="en-US" sz="2800" dirty="0" smtClean="0"/>
              <a:t>“HEART”: focus </a:t>
            </a:r>
            <a:r>
              <a:rPr lang="en-US" sz="2800" dirty="0"/>
              <a:t>your attention on the sensation of your heart in your chest.  </a:t>
            </a:r>
            <a:endParaRPr lang="en-US" sz="2800" dirty="0" smtClean="0"/>
          </a:p>
          <a:p>
            <a:pPr marL="0" indent="0" algn="ctr">
              <a:buNone/>
            </a:pPr>
            <a:endParaRPr lang="en-US" sz="2800" dirty="0"/>
          </a:p>
          <a:p>
            <a:pPr marL="0" indent="0" algn="ctr">
              <a:buNone/>
            </a:pPr>
            <a:r>
              <a:rPr lang="en-US" sz="2800" dirty="0" smtClean="0"/>
              <a:t>When you see “HEAD”: focus </a:t>
            </a:r>
            <a:r>
              <a:rPr lang="en-US" sz="2800" dirty="0"/>
              <a:t>your attention on the </a:t>
            </a:r>
            <a:r>
              <a:rPr lang="en-US" sz="2800" dirty="0" smtClean="0"/>
              <a:t>sensations from your head. </a:t>
            </a:r>
          </a:p>
          <a:p>
            <a:pPr marL="0" indent="0" algn="ctr">
              <a:buNone/>
            </a:pPr>
            <a:endParaRPr lang="en-US" sz="2800" dirty="0"/>
          </a:p>
          <a:p>
            <a:pPr marL="0" indent="0" algn="ctr">
              <a:buNone/>
            </a:pPr>
            <a:r>
              <a:rPr lang="en-US" sz="2800" dirty="0" smtClean="0"/>
              <a:t>During these trials, do </a:t>
            </a:r>
            <a:r>
              <a:rPr lang="en-US" sz="2800" dirty="0"/>
              <a:t>not focus your attention on a different part of the </a:t>
            </a:r>
            <a:r>
              <a:rPr lang="en-US" sz="2800" dirty="0" smtClean="0"/>
              <a:t>body.</a:t>
            </a: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spTree>
    <p:extLst>
      <p:ext uri="{BB962C8B-B14F-4D97-AF65-F5344CB8AC3E}">
        <p14:creationId xmlns:p14="http://schemas.microsoft.com/office/powerpoint/2010/main" val="361752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149182"/>
            <a:ext cx="8779896" cy="4528282"/>
          </a:xfrm>
        </p:spPr>
        <p:txBody>
          <a:bodyPr>
            <a:normAutofit/>
          </a:bodyPr>
          <a:lstStyle/>
          <a:p>
            <a:pPr marL="0" indent="0" algn="ctr">
              <a:buNone/>
            </a:pPr>
            <a:r>
              <a:rPr lang="en-US" sz="2800" dirty="0" smtClean="0"/>
              <a:t>Occasionally, you will be </a:t>
            </a:r>
            <a:r>
              <a:rPr lang="en-US" sz="2800" dirty="0"/>
              <a:t>asked to </a:t>
            </a:r>
            <a:r>
              <a:rPr lang="en-US" sz="2800" dirty="0" smtClean="0"/>
              <a:t>rate on a scale of 0 to 6 your experience.  For </a:t>
            </a:r>
            <a:r>
              <a:rPr lang="en-US" sz="2800" dirty="0"/>
              <a:t>example, you might see the word “HEART” for 10 seconds, during which time you would focus your attention on the </a:t>
            </a:r>
            <a:r>
              <a:rPr lang="en-US" sz="2800" dirty="0" smtClean="0"/>
              <a:t>sensations of your heart in your chest.</a:t>
            </a:r>
            <a:r>
              <a:rPr lang="en-US" sz="2800" dirty="0"/>
              <a:t>  Afterward, you might see </a:t>
            </a:r>
            <a:r>
              <a:rPr lang="en-US" sz="2800" dirty="0" smtClean="0"/>
              <a:t>the screen shown below</a:t>
            </a:r>
            <a:r>
              <a:rPr lang="en-US" sz="2800"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18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64" y="405214"/>
            <a:ext cx="8779896" cy="4528282"/>
          </a:xfrm>
        </p:spPr>
        <p:txBody>
          <a:bodyPr>
            <a:normAutofit/>
          </a:bodyPr>
          <a:lstStyle/>
          <a:p>
            <a:pPr marL="0" indent="0" algn="ctr">
              <a:buNone/>
            </a:pPr>
            <a:r>
              <a:rPr lang="en-US" sz="2800" dirty="0" smtClean="0"/>
              <a:t>You would then use a button box to indicate your rating on </a:t>
            </a:r>
            <a:r>
              <a:rPr lang="en-US" sz="2800" dirty="0"/>
              <a:t>the </a:t>
            </a:r>
            <a:r>
              <a:rPr lang="en-US" sz="2800" dirty="0" smtClean="0"/>
              <a:t>0-to-6 scale; 0 </a:t>
            </a:r>
            <a:r>
              <a:rPr lang="en-US" sz="2800" dirty="0"/>
              <a:t>= </a:t>
            </a:r>
            <a:r>
              <a:rPr lang="en-US" sz="2800" dirty="0" smtClean="0"/>
              <a:t>no sensation, 3 </a:t>
            </a:r>
            <a:r>
              <a:rPr lang="en-US" sz="2800" dirty="0"/>
              <a:t>= moderate </a:t>
            </a:r>
            <a:r>
              <a:rPr lang="en-US" sz="2800" dirty="0" smtClean="0"/>
              <a:t>sensation, </a:t>
            </a:r>
            <a:r>
              <a:rPr lang="en-US" sz="2800" dirty="0"/>
              <a:t>and 6</a:t>
            </a:r>
            <a:r>
              <a:rPr lang="en-US" sz="2800" dirty="0" smtClean="0"/>
              <a:t> </a:t>
            </a:r>
            <a:r>
              <a:rPr lang="en-US" sz="2800" dirty="0"/>
              <a:t>= extreme </a:t>
            </a:r>
            <a:r>
              <a:rPr lang="en-US" sz="2800" dirty="0" smtClean="0"/>
              <a:t>sensation. </a:t>
            </a:r>
          </a:p>
          <a:p>
            <a:pPr marL="0" indent="0" algn="ctr">
              <a:buNone/>
            </a:pPr>
            <a:r>
              <a:rPr lang="en-US" sz="2800" dirty="0" smtClean="0"/>
              <a:t>Use your index and middle fingers to move the arrow, and your ring finger to make a selection.</a:t>
            </a:r>
            <a:endParaRPr lang="en-US" sz="28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4" name="Right Arrow 13"/>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63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189949"/>
            <a:ext cx="8779896" cy="4020101"/>
          </a:xfrm>
        </p:spPr>
        <p:txBody>
          <a:bodyPr>
            <a:normAutofit fontScale="92500"/>
          </a:bodyPr>
          <a:lstStyle/>
          <a:p>
            <a:pPr marL="0" indent="0" algn="ctr">
              <a:buNone/>
            </a:pPr>
            <a:r>
              <a:rPr lang="en-US" sz="2800" dirty="0" smtClean="0"/>
              <a:t>Note that you might be very aware of your heartbeat when it beats quickly, or even slowly. </a:t>
            </a:r>
            <a:r>
              <a:rPr lang="en-US" sz="2800" dirty="0"/>
              <a:t>If you were extremely aware of your heartbeat, </a:t>
            </a:r>
            <a:r>
              <a:rPr lang="en-US" sz="2800" dirty="0" smtClean="0"/>
              <a:t>you might provide a rating of 6.  </a:t>
            </a:r>
            <a:r>
              <a:rPr lang="en-US" sz="2800" dirty="0"/>
              <a:t>In contrast, if you experienced </a:t>
            </a:r>
            <a:r>
              <a:rPr lang="en-US" sz="2800" dirty="0" smtClean="0"/>
              <a:t>no </a:t>
            </a:r>
            <a:r>
              <a:rPr lang="en-US" sz="2800" dirty="0"/>
              <a:t>sensation from your heart during the preceding 10 seconds, you might provide a rating of </a:t>
            </a:r>
            <a:r>
              <a:rPr lang="en-US" sz="2800" dirty="0" smtClean="0"/>
              <a:t>0.</a:t>
            </a:r>
          </a:p>
          <a:p>
            <a:pPr marL="0" indent="0" algn="ctr">
              <a:buNone/>
            </a:pPr>
            <a:endParaRPr lang="en-US" sz="2800" dirty="0"/>
          </a:p>
          <a:p>
            <a:pPr marL="0" indent="0" algn="ctr">
              <a:buNone/>
            </a:pPr>
            <a:r>
              <a:rPr lang="en-US" sz="2800" dirty="0"/>
              <a:t>You will have 5 seconds to make your response.  If you fail to respond in the 5 seconds, don’t worry about it.  Just get ready for the next trial.</a:t>
            </a:r>
          </a:p>
          <a:p>
            <a:pPr marL="0" indent="0" algn="ctr">
              <a:buNone/>
            </a:pP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53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35" y="3274291"/>
            <a:ext cx="5811929" cy="307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546636" y="3145536"/>
            <a:ext cx="6069709" cy="190195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9464" y="502750"/>
            <a:ext cx="8779896" cy="4528282"/>
          </a:xfrm>
        </p:spPr>
        <p:txBody>
          <a:bodyPr>
            <a:normAutofit/>
          </a:bodyPr>
          <a:lstStyle/>
          <a:p>
            <a:pPr marL="0" indent="0" algn="ctr">
              <a:buNone/>
            </a:pPr>
            <a:r>
              <a:rPr lang="en-US" sz="2800" dirty="0"/>
              <a:t>Similarly, if you were extremely aware </a:t>
            </a:r>
            <a:r>
              <a:rPr lang="en-US" sz="2800" dirty="0" smtClean="0"/>
              <a:t>of sensations coming </a:t>
            </a:r>
            <a:r>
              <a:rPr lang="en-US" sz="2800" dirty="0" smtClean="0"/>
              <a:t>from </a:t>
            </a:r>
            <a:r>
              <a:rPr lang="en-US" sz="2800" dirty="0" smtClean="0"/>
              <a:t>your head, </a:t>
            </a:r>
            <a:r>
              <a:rPr lang="en-US" sz="2800" dirty="0"/>
              <a:t>you might </a:t>
            </a:r>
            <a:r>
              <a:rPr lang="en-US" sz="2800" dirty="0" smtClean="0"/>
              <a:t>provide a rating of 6.  </a:t>
            </a:r>
            <a:r>
              <a:rPr lang="en-US" sz="2800" dirty="0"/>
              <a:t>In contrast, if you experienced </a:t>
            </a:r>
            <a:r>
              <a:rPr lang="en-US" sz="2800" dirty="0" smtClean="0"/>
              <a:t>no sensation </a:t>
            </a:r>
            <a:r>
              <a:rPr lang="en-US" sz="2800" dirty="0"/>
              <a:t>from your </a:t>
            </a:r>
            <a:r>
              <a:rPr lang="en-US" sz="2800" dirty="0" smtClean="0"/>
              <a:t>head </a:t>
            </a:r>
            <a:r>
              <a:rPr lang="en-US" sz="2800" dirty="0"/>
              <a:t>during the preceding 10 seconds, you might provide a rating of </a:t>
            </a:r>
            <a:r>
              <a:rPr lang="en-US" sz="2800" dirty="0" smtClean="0"/>
              <a:t>0.  </a:t>
            </a:r>
            <a:endParaRPr lang="en-US" sz="2800" dirty="0"/>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RIGHT</a:t>
            </a:r>
            <a:endParaRPr lang="en-US" sz="1600" dirty="0">
              <a:solidFill>
                <a:schemeClr val="bg2">
                  <a:lumMod val="20000"/>
                  <a:lumOff val="80000"/>
                </a:schemeClr>
              </a:solidFill>
            </a:endParaRP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solidFill>
                  <a:schemeClr val="bg2">
                    <a:lumMod val="20000"/>
                    <a:lumOff val="80000"/>
                  </a:schemeClr>
                </a:solidFill>
              </a:rPr>
              <a:t>LEFT</a:t>
            </a:r>
            <a:endParaRPr lang="en-US" sz="1600" dirty="0">
              <a:solidFill>
                <a:schemeClr val="bg2">
                  <a:lumMod val="20000"/>
                  <a:lumOff val="80000"/>
                </a:schemeClr>
              </a:solidFill>
            </a:endParaRP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solidFill>
                  <a:srgbClr val="FF0000"/>
                </a:solidFill>
              </a:rPr>
              <a:t>PRESS THE RIGHT BUTTON TO CONTINUE</a:t>
            </a:r>
            <a:endParaRPr lang="en-US" sz="3000" dirty="0">
              <a:solidFill>
                <a:srgbClr val="FF0000"/>
              </a:solidFill>
            </a:endParaRPr>
          </a:p>
        </p:txBody>
      </p: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051" b="9075"/>
          <a:stretch/>
        </p:blipFill>
        <p:spPr bwMode="auto">
          <a:xfrm>
            <a:off x="1621535" y="5649620"/>
            <a:ext cx="5811929" cy="68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20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38922</TotalTime>
  <Words>971</Words>
  <Application>Microsoft Office PowerPoint</Application>
  <PresentationFormat>On-screen Show (4:3)</PresentationFormat>
  <Paragraphs>143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Black</vt:lpstr>
      <vt:lpstr>PowerPoint Presentation</vt:lpstr>
      <vt:lpstr>PowerPoint Presentation</vt:lpstr>
      <vt:lpstr>Focused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RIGHT button when you are ready to begin</vt:lpstr>
      <vt:lpstr>Focused Attention</vt:lpstr>
      <vt:lpstr>PowerPoint Presentation</vt:lpstr>
      <vt:lpstr>PowerPoint Presentation</vt:lpstr>
      <vt:lpstr>PowerPoint Presentation</vt:lpstr>
      <vt:lpstr>Press the RIGHT button when you are ready to begin</vt:lpstr>
      <vt:lpstr>Focused Attention</vt:lpstr>
      <vt:lpstr>PowerPoint Presentation</vt:lpstr>
      <vt:lpstr>Press the RIGHT button when you are ready to begin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387</cp:revision>
  <dcterms:created xsi:type="dcterms:W3CDTF">2014-09-09T19:40:19Z</dcterms:created>
  <dcterms:modified xsi:type="dcterms:W3CDTF">2016-06-10T20:12:44Z</dcterms:modified>
</cp:coreProperties>
</file>