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3"/>
  </p:notesMasterIdLst>
  <p:sldIdLst>
    <p:sldId id="256" r:id="rId2"/>
    <p:sldId id="366" r:id="rId3"/>
    <p:sldId id="268" r:id="rId4"/>
    <p:sldId id="373" r:id="rId5"/>
    <p:sldId id="278" r:id="rId6"/>
    <p:sldId id="279" r:id="rId7"/>
    <p:sldId id="280" r:id="rId8"/>
    <p:sldId id="380" r:id="rId9"/>
    <p:sldId id="270" r:id="rId10"/>
    <p:sldId id="369" r:id="rId11"/>
    <p:sldId id="283" r:id="rId12"/>
    <p:sldId id="314" r:id="rId13"/>
    <p:sldId id="317" r:id="rId14"/>
    <p:sldId id="316" r:id="rId15"/>
    <p:sldId id="315" r:id="rId16"/>
    <p:sldId id="318" r:id="rId17"/>
    <p:sldId id="272" r:id="rId18"/>
    <p:sldId id="273" r:id="rId19"/>
    <p:sldId id="306" r:id="rId20"/>
    <p:sldId id="307" r:id="rId21"/>
    <p:sldId id="274" r:id="rId22"/>
    <p:sldId id="305" r:id="rId23"/>
    <p:sldId id="370" r:id="rId24"/>
    <p:sldId id="371" r:id="rId25"/>
    <p:sldId id="372" r:id="rId26"/>
    <p:sldId id="375" r:id="rId27"/>
    <p:sldId id="376" r:id="rId28"/>
    <p:sldId id="377" r:id="rId29"/>
    <p:sldId id="378" r:id="rId30"/>
    <p:sldId id="379" r:id="rId31"/>
    <p:sldId id="276" r:id="rId32"/>
    <p:sldId id="381" r:id="rId33"/>
    <p:sldId id="354" r:id="rId34"/>
    <p:sldId id="342" r:id="rId35"/>
    <p:sldId id="287" r:id="rId36"/>
    <p:sldId id="301" r:id="rId37"/>
    <p:sldId id="302" r:id="rId38"/>
    <p:sldId id="325" r:id="rId39"/>
    <p:sldId id="326" r:id="rId40"/>
    <p:sldId id="327" r:id="rId41"/>
    <p:sldId id="351" r:id="rId42"/>
    <p:sldId id="304" r:id="rId43"/>
    <p:sldId id="345" r:id="rId44"/>
    <p:sldId id="308" r:id="rId45"/>
    <p:sldId id="346" r:id="rId46"/>
    <p:sldId id="309" r:id="rId47"/>
    <p:sldId id="347" r:id="rId48"/>
    <p:sldId id="310" r:id="rId49"/>
    <p:sldId id="343" r:id="rId50"/>
    <p:sldId id="344" r:id="rId51"/>
    <p:sldId id="328" r:id="rId52"/>
    <p:sldId id="329" r:id="rId53"/>
    <p:sldId id="330" r:id="rId54"/>
    <p:sldId id="353" r:id="rId55"/>
    <p:sldId id="331" r:id="rId56"/>
    <p:sldId id="297" r:id="rId57"/>
    <p:sldId id="288" r:id="rId58"/>
    <p:sldId id="296" r:id="rId59"/>
    <p:sldId id="332" r:id="rId60"/>
    <p:sldId id="333" r:id="rId61"/>
    <p:sldId id="334" r:id="rId62"/>
    <p:sldId id="348" r:id="rId63"/>
    <p:sldId id="294" r:id="rId64"/>
    <p:sldId id="335" r:id="rId65"/>
    <p:sldId id="363" r:id="rId66"/>
    <p:sldId id="364" r:id="rId67"/>
    <p:sldId id="365" r:id="rId68"/>
    <p:sldId id="359" r:id="rId69"/>
    <p:sldId id="360" r:id="rId70"/>
    <p:sldId id="361" r:id="rId71"/>
    <p:sldId id="362"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94"/>
  </p:normalViewPr>
  <p:slideViewPr>
    <p:cSldViewPr snapToGrid="0">
      <p:cViewPr varScale="1">
        <p:scale>
          <a:sx n="91" d="100"/>
          <a:sy n="91" d="100"/>
        </p:scale>
        <p:origin x="9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18F4-F088-4394-8810-523DDD028507}" type="datetimeFigureOut">
              <a:rPr lang="en-US" smtClean="0"/>
              <a:t>9/4/2020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B98F3-816E-4E38-83B1-214F55052EEB}" type="slidenum">
              <a:rPr lang="en-US" smtClean="0"/>
              <a:t>‹#›</a:t>
            </a:fld>
            <a:endParaRPr lang="en-US"/>
          </a:p>
        </p:txBody>
      </p:sp>
    </p:spTree>
    <p:extLst>
      <p:ext uri="{BB962C8B-B14F-4D97-AF65-F5344CB8AC3E}">
        <p14:creationId xmlns:p14="http://schemas.microsoft.com/office/powerpoint/2010/main" val="1500810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a:t>
            </a:r>
            <a:r>
              <a:rPr lang="en-US" baseline="0" dirty="0" smtClean="0"/>
              <a:t> 1 = Load 10</a:t>
            </a:r>
            <a:endParaRPr lang="en-US" dirty="0"/>
          </a:p>
        </p:txBody>
      </p:sp>
      <p:sp>
        <p:nvSpPr>
          <p:cNvPr id="4" name="Slide Number Placeholder 3"/>
          <p:cNvSpPr>
            <a:spLocks noGrp="1"/>
          </p:cNvSpPr>
          <p:nvPr>
            <p:ph type="sldNum" sz="quarter" idx="10"/>
          </p:nvPr>
        </p:nvSpPr>
        <p:spPr/>
        <p:txBody>
          <a:bodyPr/>
          <a:lstStyle/>
          <a:p>
            <a:fld id="{D70B98F3-816E-4E38-83B1-214F55052EEB}" type="slidenum">
              <a:rPr lang="en-US" smtClean="0"/>
              <a:t>26</a:t>
            </a:fld>
            <a:endParaRPr lang="en-US"/>
          </a:p>
        </p:txBody>
      </p:sp>
    </p:spTree>
    <p:extLst>
      <p:ext uri="{BB962C8B-B14F-4D97-AF65-F5344CB8AC3E}">
        <p14:creationId xmlns:p14="http://schemas.microsoft.com/office/powerpoint/2010/main" val="486196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2 = Load 20</a:t>
            </a:r>
            <a:endParaRPr lang="en-US" dirty="0"/>
          </a:p>
        </p:txBody>
      </p:sp>
      <p:sp>
        <p:nvSpPr>
          <p:cNvPr id="4" name="Slide Number Placeholder 3"/>
          <p:cNvSpPr>
            <a:spLocks noGrp="1"/>
          </p:cNvSpPr>
          <p:nvPr>
            <p:ph type="sldNum" sz="quarter" idx="10"/>
          </p:nvPr>
        </p:nvSpPr>
        <p:spPr/>
        <p:txBody>
          <a:bodyPr/>
          <a:lstStyle/>
          <a:p>
            <a:fld id="{D70B98F3-816E-4E38-83B1-214F55052EEB}" type="slidenum">
              <a:rPr lang="en-US" smtClean="0"/>
              <a:t>27</a:t>
            </a:fld>
            <a:endParaRPr lang="en-US"/>
          </a:p>
        </p:txBody>
      </p:sp>
    </p:spTree>
    <p:extLst>
      <p:ext uri="{BB962C8B-B14F-4D97-AF65-F5344CB8AC3E}">
        <p14:creationId xmlns:p14="http://schemas.microsoft.com/office/powerpoint/2010/main" val="2386475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a:t>
            </a:r>
            <a:r>
              <a:rPr lang="en-US" baseline="0" dirty="0" smtClean="0"/>
              <a:t> 3 = Load 40</a:t>
            </a:r>
            <a:endParaRPr lang="en-US" dirty="0"/>
          </a:p>
        </p:txBody>
      </p:sp>
      <p:sp>
        <p:nvSpPr>
          <p:cNvPr id="4" name="Slide Number Placeholder 3"/>
          <p:cNvSpPr>
            <a:spLocks noGrp="1"/>
          </p:cNvSpPr>
          <p:nvPr>
            <p:ph type="sldNum" sz="quarter" idx="10"/>
          </p:nvPr>
        </p:nvSpPr>
        <p:spPr/>
        <p:txBody>
          <a:bodyPr/>
          <a:lstStyle/>
          <a:p>
            <a:fld id="{D70B98F3-816E-4E38-83B1-214F55052EEB}" type="slidenum">
              <a:rPr lang="en-US" smtClean="0"/>
              <a:t>28</a:t>
            </a:fld>
            <a:endParaRPr lang="en-US"/>
          </a:p>
        </p:txBody>
      </p:sp>
    </p:spTree>
    <p:extLst>
      <p:ext uri="{BB962C8B-B14F-4D97-AF65-F5344CB8AC3E}">
        <p14:creationId xmlns:p14="http://schemas.microsoft.com/office/powerpoint/2010/main" val="177042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4 = Load 60</a:t>
            </a:r>
            <a:endParaRPr lang="en-US" dirty="0"/>
          </a:p>
        </p:txBody>
      </p:sp>
      <p:sp>
        <p:nvSpPr>
          <p:cNvPr id="4" name="Slide Number Placeholder 3"/>
          <p:cNvSpPr>
            <a:spLocks noGrp="1"/>
          </p:cNvSpPr>
          <p:nvPr>
            <p:ph type="sldNum" sz="quarter" idx="10"/>
          </p:nvPr>
        </p:nvSpPr>
        <p:spPr/>
        <p:txBody>
          <a:bodyPr/>
          <a:lstStyle/>
          <a:p>
            <a:fld id="{D70B98F3-816E-4E38-83B1-214F55052EEB}" type="slidenum">
              <a:rPr lang="en-US" smtClean="0"/>
              <a:t>29</a:t>
            </a:fld>
            <a:endParaRPr lang="en-US"/>
          </a:p>
        </p:txBody>
      </p:sp>
    </p:spTree>
    <p:extLst>
      <p:ext uri="{BB962C8B-B14F-4D97-AF65-F5344CB8AC3E}">
        <p14:creationId xmlns:p14="http://schemas.microsoft.com/office/powerpoint/2010/main" val="1637688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4 = Load 80</a:t>
            </a:r>
            <a:endParaRPr lang="en-US" dirty="0"/>
          </a:p>
        </p:txBody>
      </p:sp>
      <p:sp>
        <p:nvSpPr>
          <p:cNvPr id="4" name="Slide Number Placeholder 3"/>
          <p:cNvSpPr>
            <a:spLocks noGrp="1"/>
          </p:cNvSpPr>
          <p:nvPr>
            <p:ph type="sldNum" sz="quarter" idx="10"/>
          </p:nvPr>
        </p:nvSpPr>
        <p:spPr/>
        <p:txBody>
          <a:bodyPr/>
          <a:lstStyle/>
          <a:p>
            <a:fld id="{D70B98F3-816E-4E38-83B1-214F55052EEB}" type="slidenum">
              <a:rPr lang="en-US" smtClean="0"/>
              <a:t>30</a:t>
            </a:fld>
            <a:endParaRPr lang="en-US"/>
          </a:p>
        </p:txBody>
      </p:sp>
    </p:spTree>
    <p:extLst>
      <p:ext uri="{BB962C8B-B14F-4D97-AF65-F5344CB8AC3E}">
        <p14:creationId xmlns:p14="http://schemas.microsoft.com/office/powerpoint/2010/main" val="2780234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918A2D-0D62-4B3D-A29F-ACD7A492AD48}"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1A7EB-5957-4FB2-A5F5-74F674320E7E}" type="slidenum">
              <a:rPr lang="en-US" smtClean="0"/>
              <a:t>‹#›</a:t>
            </a:fld>
            <a:endParaRPr lang="en-US"/>
          </a:p>
        </p:txBody>
      </p:sp>
    </p:spTree>
    <p:extLst>
      <p:ext uri="{BB962C8B-B14F-4D97-AF65-F5344CB8AC3E}">
        <p14:creationId xmlns:p14="http://schemas.microsoft.com/office/powerpoint/2010/main" val="114705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18A2D-0D62-4B3D-A29F-ACD7A492AD48}"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1A7EB-5957-4FB2-A5F5-74F674320E7E}" type="slidenum">
              <a:rPr lang="en-US" smtClean="0"/>
              <a:t>‹#›</a:t>
            </a:fld>
            <a:endParaRPr lang="en-US"/>
          </a:p>
        </p:txBody>
      </p:sp>
    </p:spTree>
    <p:extLst>
      <p:ext uri="{BB962C8B-B14F-4D97-AF65-F5344CB8AC3E}">
        <p14:creationId xmlns:p14="http://schemas.microsoft.com/office/powerpoint/2010/main" val="919780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18A2D-0D62-4B3D-A29F-ACD7A492AD48}"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1A7EB-5957-4FB2-A5F5-74F674320E7E}" type="slidenum">
              <a:rPr lang="en-US" smtClean="0"/>
              <a:t>‹#›</a:t>
            </a:fld>
            <a:endParaRPr lang="en-US"/>
          </a:p>
        </p:txBody>
      </p:sp>
    </p:spTree>
    <p:extLst>
      <p:ext uri="{BB962C8B-B14F-4D97-AF65-F5344CB8AC3E}">
        <p14:creationId xmlns:p14="http://schemas.microsoft.com/office/powerpoint/2010/main" val="171058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18A2D-0D62-4B3D-A29F-ACD7A492AD48}"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1A7EB-5957-4FB2-A5F5-74F674320E7E}" type="slidenum">
              <a:rPr lang="en-US" smtClean="0"/>
              <a:t>‹#›</a:t>
            </a:fld>
            <a:endParaRPr lang="en-US"/>
          </a:p>
        </p:txBody>
      </p:sp>
    </p:spTree>
    <p:extLst>
      <p:ext uri="{BB962C8B-B14F-4D97-AF65-F5344CB8AC3E}">
        <p14:creationId xmlns:p14="http://schemas.microsoft.com/office/powerpoint/2010/main" val="288593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918A2D-0D62-4B3D-A29F-ACD7A492AD48}"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1A7EB-5957-4FB2-A5F5-74F674320E7E}" type="slidenum">
              <a:rPr lang="en-US" smtClean="0"/>
              <a:t>‹#›</a:t>
            </a:fld>
            <a:endParaRPr lang="en-US"/>
          </a:p>
        </p:txBody>
      </p:sp>
    </p:spTree>
    <p:extLst>
      <p:ext uri="{BB962C8B-B14F-4D97-AF65-F5344CB8AC3E}">
        <p14:creationId xmlns:p14="http://schemas.microsoft.com/office/powerpoint/2010/main" val="317954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918A2D-0D62-4B3D-A29F-ACD7A492AD48}"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1A7EB-5957-4FB2-A5F5-74F674320E7E}" type="slidenum">
              <a:rPr lang="en-US" smtClean="0"/>
              <a:t>‹#›</a:t>
            </a:fld>
            <a:endParaRPr lang="en-US"/>
          </a:p>
        </p:txBody>
      </p:sp>
    </p:spTree>
    <p:extLst>
      <p:ext uri="{BB962C8B-B14F-4D97-AF65-F5344CB8AC3E}">
        <p14:creationId xmlns:p14="http://schemas.microsoft.com/office/powerpoint/2010/main" val="417815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918A2D-0D62-4B3D-A29F-ACD7A492AD48}" type="datetimeFigureOut">
              <a:rPr lang="en-US" smtClean="0"/>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31A7EB-5957-4FB2-A5F5-74F674320E7E}" type="slidenum">
              <a:rPr lang="en-US" smtClean="0"/>
              <a:t>‹#›</a:t>
            </a:fld>
            <a:endParaRPr lang="en-US"/>
          </a:p>
        </p:txBody>
      </p:sp>
    </p:spTree>
    <p:extLst>
      <p:ext uri="{BB962C8B-B14F-4D97-AF65-F5344CB8AC3E}">
        <p14:creationId xmlns:p14="http://schemas.microsoft.com/office/powerpoint/2010/main" val="60293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918A2D-0D62-4B3D-A29F-ACD7A492AD48}" type="datetimeFigureOut">
              <a:rPr lang="en-US" smtClean="0"/>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31A7EB-5957-4FB2-A5F5-74F674320E7E}" type="slidenum">
              <a:rPr lang="en-US" smtClean="0"/>
              <a:t>‹#›</a:t>
            </a:fld>
            <a:endParaRPr lang="en-US"/>
          </a:p>
        </p:txBody>
      </p:sp>
    </p:spTree>
    <p:extLst>
      <p:ext uri="{BB962C8B-B14F-4D97-AF65-F5344CB8AC3E}">
        <p14:creationId xmlns:p14="http://schemas.microsoft.com/office/powerpoint/2010/main" val="192505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18A2D-0D62-4B3D-A29F-ACD7A492AD48}" type="datetimeFigureOut">
              <a:rPr lang="en-US" smtClean="0"/>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31A7EB-5957-4FB2-A5F5-74F674320E7E}" type="slidenum">
              <a:rPr lang="en-US" smtClean="0"/>
              <a:t>‹#›</a:t>
            </a:fld>
            <a:endParaRPr lang="en-US"/>
          </a:p>
        </p:txBody>
      </p:sp>
    </p:spTree>
    <p:extLst>
      <p:ext uri="{BB962C8B-B14F-4D97-AF65-F5344CB8AC3E}">
        <p14:creationId xmlns:p14="http://schemas.microsoft.com/office/powerpoint/2010/main" val="81207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918A2D-0D62-4B3D-A29F-ACD7A492AD48}"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1A7EB-5957-4FB2-A5F5-74F674320E7E}" type="slidenum">
              <a:rPr lang="en-US" smtClean="0"/>
              <a:t>‹#›</a:t>
            </a:fld>
            <a:endParaRPr lang="en-US"/>
          </a:p>
        </p:txBody>
      </p:sp>
    </p:spTree>
    <p:extLst>
      <p:ext uri="{BB962C8B-B14F-4D97-AF65-F5344CB8AC3E}">
        <p14:creationId xmlns:p14="http://schemas.microsoft.com/office/powerpoint/2010/main" val="12268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918A2D-0D62-4B3D-A29F-ACD7A492AD48}"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1A7EB-5957-4FB2-A5F5-74F674320E7E}" type="slidenum">
              <a:rPr lang="en-US" smtClean="0"/>
              <a:t>‹#›</a:t>
            </a:fld>
            <a:endParaRPr lang="en-US"/>
          </a:p>
        </p:txBody>
      </p:sp>
    </p:spTree>
    <p:extLst>
      <p:ext uri="{BB962C8B-B14F-4D97-AF65-F5344CB8AC3E}">
        <p14:creationId xmlns:p14="http://schemas.microsoft.com/office/powerpoint/2010/main" val="376747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18A2D-0D62-4B3D-A29F-ACD7A492AD48}" type="datetimeFigureOut">
              <a:rPr lang="en-US" smtClean="0"/>
              <a:t>9/4/2020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1A7EB-5957-4FB2-A5F5-74F674320E7E}" type="slidenum">
              <a:rPr lang="en-US" smtClean="0"/>
              <a:t>‹#›</a:t>
            </a:fld>
            <a:endParaRPr lang="en-US"/>
          </a:p>
        </p:txBody>
      </p:sp>
    </p:spTree>
    <p:extLst>
      <p:ext uri="{BB962C8B-B14F-4D97-AF65-F5344CB8AC3E}">
        <p14:creationId xmlns:p14="http://schemas.microsoft.com/office/powerpoint/2010/main" val="245184858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770B-1A4B-42B7-8E0A-11E19657F6D4}"/>
              </a:ext>
            </a:extLst>
          </p:cNvPr>
          <p:cNvSpPr>
            <a:spLocks noGrp="1"/>
          </p:cNvSpPr>
          <p:nvPr>
            <p:ph type="ctrTitle"/>
          </p:nvPr>
        </p:nvSpPr>
        <p:spPr/>
        <p:txBody>
          <a:bodyPr/>
          <a:lstStyle/>
          <a:p>
            <a:r>
              <a:rPr lang="en-US" dirty="0"/>
              <a:t>MOCK Scan Session</a:t>
            </a:r>
            <a:br>
              <a:rPr lang="en-US" dirty="0"/>
            </a:br>
            <a:endParaRPr lang="en-US" b="1" dirty="0"/>
          </a:p>
        </p:txBody>
      </p:sp>
      <p:sp>
        <p:nvSpPr>
          <p:cNvPr id="3" name="Title 3">
            <a:extLst>
              <a:ext uri="{FF2B5EF4-FFF2-40B4-BE49-F238E27FC236}">
                <a16:creationId xmlns:a16="http://schemas.microsoft.com/office/drawing/2014/main" id="{67BD3E9A-BFA8-C040-862C-6B49F745472B}"/>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4" name="Subtitle 8">
            <a:extLst>
              <a:ext uri="{FF2B5EF4-FFF2-40B4-BE49-F238E27FC236}">
                <a16:creationId xmlns:a16="http://schemas.microsoft.com/office/drawing/2014/main" id="{D42C8E85-A5A8-6D46-9539-5AD1FA80592B}"/>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5" name="Right Arrow 4">
            <a:extLst>
              <a:ext uri="{FF2B5EF4-FFF2-40B4-BE49-F238E27FC236}">
                <a16:creationId xmlns:a16="http://schemas.microsoft.com/office/drawing/2014/main" id="{6B3ADC55-3520-214D-8273-9A82A0C510D8}"/>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856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E896027B-8809-404C-82C5-130196BDB404}"/>
              </a:ext>
            </a:extLst>
          </p:cNvPr>
          <p:cNvSpPr txBox="1"/>
          <p:nvPr/>
        </p:nvSpPr>
        <p:spPr>
          <a:xfrm>
            <a:off x="662151" y="3914368"/>
            <a:ext cx="8008883" cy="369332"/>
          </a:xfrm>
          <a:prstGeom prst="rect">
            <a:avLst/>
          </a:prstGeom>
          <a:noFill/>
        </p:spPr>
        <p:txBody>
          <a:bodyPr wrap="square" rtlCol="0">
            <a:spAutoFit/>
          </a:bodyPr>
          <a:lstStyle/>
          <a:p>
            <a:r>
              <a:rPr lang="en-US" dirty="0"/>
              <a:t>0	   1	      2		  3	       4	     5		  6		7	        8	      9	        	     10</a:t>
            </a:r>
          </a:p>
        </p:txBody>
      </p:sp>
      <p:sp>
        <p:nvSpPr>
          <p:cNvPr id="5" name="Rechteck 4"/>
          <p:cNvSpPr/>
          <p:nvPr/>
        </p:nvSpPr>
        <p:spPr>
          <a:xfrm>
            <a:off x="527685" y="513673"/>
            <a:ext cx="8088630" cy="769441"/>
          </a:xfrm>
          <a:prstGeom prst="rect">
            <a:avLst/>
          </a:prstGeom>
        </p:spPr>
        <p:txBody>
          <a:bodyPr wrap="square">
            <a:spAutoFit/>
          </a:bodyPr>
          <a:lstStyle/>
          <a:p>
            <a:pPr>
              <a:buClr>
                <a:srgbClr val="0070C0"/>
              </a:buClr>
            </a:pPr>
            <a:r>
              <a:rPr lang="de-DE" sz="2200" dirty="0">
                <a:latin typeface="Arial" panose="020B0604020202020204" pitchFamily="34" charset="0"/>
                <a:cs typeface="Arial" panose="020B0604020202020204" pitchFamily="34" charset="0"/>
              </a:rPr>
              <a:t>This is the scale we will use for asking how </a:t>
            </a:r>
            <a:r>
              <a:rPr lang="de-DE" sz="2200" u="sng" dirty="0">
                <a:latin typeface="Arial" panose="020B0604020202020204" pitchFamily="34" charset="0"/>
                <a:cs typeface="Arial" panose="020B0604020202020204" pitchFamily="34" charset="0"/>
              </a:rPr>
              <a:t>unpleasant</a:t>
            </a:r>
            <a:r>
              <a:rPr lang="de-DE" sz="2200" dirty="0">
                <a:latin typeface="Arial" panose="020B0604020202020204" pitchFamily="34" charset="0"/>
                <a:cs typeface="Arial" panose="020B0604020202020204" pitchFamily="34" charset="0"/>
              </a:rPr>
              <a:t> your breathing was.</a:t>
            </a:r>
            <a:endParaRPr lang="de-DE" sz="2400" dirty="0">
              <a:latin typeface="Arial" panose="020B0604020202020204" pitchFamily="34" charset="0"/>
              <a:cs typeface="Arial" panose="020B0604020202020204" pitchFamily="34" charset="0"/>
            </a:endParaRPr>
          </a:p>
        </p:txBody>
      </p:sp>
      <p:sp>
        <p:nvSpPr>
          <p:cNvPr id="13" name="Rechteck 2">
            <a:extLst>
              <a:ext uri="{FF2B5EF4-FFF2-40B4-BE49-F238E27FC236}">
                <a16:creationId xmlns:a16="http://schemas.microsoft.com/office/drawing/2014/main" id="{CF86DA25-E5AD-474A-86A0-95B167CAC9A5}"/>
              </a:ext>
            </a:extLst>
          </p:cNvPr>
          <p:cNvSpPr/>
          <p:nvPr/>
        </p:nvSpPr>
        <p:spPr>
          <a:xfrm>
            <a:off x="315312" y="5519846"/>
            <a:ext cx="4514129" cy="769441"/>
          </a:xfrm>
          <a:prstGeom prst="rect">
            <a:avLst/>
          </a:prstGeom>
        </p:spPr>
        <p:txBody>
          <a:bodyPr wrap="square">
            <a:spAutoFit/>
          </a:bodyPr>
          <a:lstStyle/>
          <a:p>
            <a:r>
              <a:rPr lang="de-DE" sz="2200" dirty="0">
                <a:latin typeface="Arial" panose="020B0604020202020204" pitchFamily="34" charset="0"/>
                <a:cs typeface="Arial" panose="020B0604020202020204" pitchFamily="34" charset="0"/>
              </a:rPr>
              <a:t>0 means that your breathing difficulty was </a:t>
            </a:r>
            <a:r>
              <a:rPr lang="de-DE" sz="2200" b="1" dirty="0">
                <a:latin typeface="Arial" panose="020B0604020202020204" pitchFamily="34" charset="0"/>
                <a:cs typeface="Arial" panose="020B0604020202020204" pitchFamily="34" charset="0"/>
              </a:rPr>
              <a:t>not unpleasant </a:t>
            </a:r>
            <a:r>
              <a:rPr lang="de-DE" sz="2200" dirty="0">
                <a:latin typeface="Arial" panose="020B0604020202020204" pitchFamily="34" charset="0"/>
                <a:cs typeface="Arial" panose="020B0604020202020204" pitchFamily="34" charset="0"/>
              </a:rPr>
              <a:t>at all</a:t>
            </a:r>
            <a:endParaRPr lang="de-DE" sz="2400" dirty="0"/>
          </a:p>
        </p:txBody>
      </p:sp>
      <p:cxnSp>
        <p:nvCxnSpPr>
          <p:cNvPr id="15" name="Straight Arrow Connector 14">
            <a:extLst>
              <a:ext uri="{FF2B5EF4-FFF2-40B4-BE49-F238E27FC236}">
                <a16:creationId xmlns:a16="http://schemas.microsoft.com/office/drawing/2014/main" id="{5BAE99FC-FBAA-C24C-8CA1-3094A85E76A2}"/>
              </a:ext>
            </a:extLst>
          </p:cNvPr>
          <p:cNvCxnSpPr>
            <a:cxnSpLocks/>
          </p:cNvCxnSpPr>
          <p:nvPr/>
        </p:nvCxnSpPr>
        <p:spPr>
          <a:xfrm flipV="1">
            <a:off x="809299" y="4321065"/>
            <a:ext cx="0" cy="117277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hteck 7">
            <a:extLst>
              <a:ext uri="{FF2B5EF4-FFF2-40B4-BE49-F238E27FC236}">
                <a16:creationId xmlns:a16="http://schemas.microsoft.com/office/drawing/2014/main" id="{2FFC3F8B-5970-7A45-9BEA-74DCDF4A17D8}"/>
              </a:ext>
            </a:extLst>
          </p:cNvPr>
          <p:cNvSpPr/>
          <p:nvPr/>
        </p:nvSpPr>
        <p:spPr>
          <a:xfrm>
            <a:off x="3003351" y="4596442"/>
            <a:ext cx="5473243" cy="769441"/>
          </a:xfrm>
          <a:prstGeom prst="rect">
            <a:avLst/>
          </a:prstGeom>
        </p:spPr>
        <p:txBody>
          <a:bodyPr wrap="square">
            <a:spAutoFit/>
          </a:bodyPr>
          <a:lstStyle/>
          <a:p>
            <a:r>
              <a:rPr lang="de-DE" sz="2200" dirty="0">
                <a:latin typeface="Arial" panose="020B0604020202020204" pitchFamily="34" charset="0"/>
                <a:cs typeface="Arial" panose="020B0604020202020204" pitchFamily="34" charset="0"/>
              </a:rPr>
              <a:t>5 means that the unpleasantness you felt was </a:t>
            </a:r>
            <a:r>
              <a:rPr lang="de-DE" sz="2200" b="1" dirty="0">
                <a:latin typeface="Arial" panose="020B0604020202020204" pitchFamily="34" charset="0"/>
                <a:cs typeface="Arial" panose="020B0604020202020204" pitchFamily="34" charset="0"/>
              </a:rPr>
              <a:t>strong</a:t>
            </a:r>
            <a:endParaRPr lang="de-DE" sz="2400" b="1" dirty="0"/>
          </a:p>
        </p:txBody>
      </p:sp>
      <p:cxnSp>
        <p:nvCxnSpPr>
          <p:cNvPr id="17" name="Straight Arrow Connector 16">
            <a:extLst>
              <a:ext uri="{FF2B5EF4-FFF2-40B4-BE49-F238E27FC236}">
                <a16:creationId xmlns:a16="http://schemas.microsoft.com/office/drawing/2014/main" id="{DF2D0208-3B51-4A4D-ACC5-0960C72DD417}"/>
              </a:ext>
            </a:extLst>
          </p:cNvPr>
          <p:cNvCxnSpPr>
            <a:cxnSpLocks/>
          </p:cNvCxnSpPr>
          <p:nvPr/>
        </p:nvCxnSpPr>
        <p:spPr>
          <a:xfrm flipV="1">
            <a:off x="4291933" y="4283701"/>
            <a:ext cx="0" cy="31274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9">
            <a:extLst>
              <a:ext uri="{FF2B5EF4-FFF2-40B4-BE49-F238E27FC236}">
                <a16:creationId xmlns:a16="http://schemas.microsoft.com/office/drawing/2014/main" id="{4AFB7B9B-33B3-9440-81F6-66728A186108}"/>
              </a:ext>
            </a:extLst>
          </p:cNvPr>
          <p:cNvSpPr/>
          <p:nvPr/>
        </p:nvSpPr>
        <p:spPr>
          <a:xfrm>
            <a:off x="3762707" y="1619443"/>
            <a:ext cx="4853608" cy="769441"/>
          </a:xfrm>
          <a:prstGeom prst="rect">
            <a:avLst/>
          </a:prstGeom>
        </p:spPr>
        <p:txBody>
          <a:bodyPr wrap="square">
            <a:spAutoFit/>
          </a:bodyPr>
          <a:lstStyle/>
          <a:p>
            <a:pPr algn="r"/>
            <a:r>
              <a:rPr lang="de-DE" sz="2200" dirty="0">
                <a:latin typeface="Arial" panose="020B0604020202020204" pitchFamily="34" charset="0"/>
                <a:cs typeface="Arial" panose="020B0604020202020204" pitchFamily="34" charset="0"/>
              </a:rPr>
              <a:t>10 is the </a:t>
            </a:r>
            <a:r>
              <a:rPr lang="de-DE" sz="2200" b="1" dirty="0">
                <a:latin typeface="Arial" panose="020B0604020202020204" pitchFamily="34" charset="0"/>
                <a:cs typeface="Arial" panose="020B0604020202020204" pitchFamily="34" charset="0"/>
              </a:rPr>
              <a:t>maximal</a:t>
            </a:r>
            <a:r>
              <a:rPr lang="de-DE" sz="2200" dirty="0">
                <a:latin typeface="Arial" panose="020B0604020202020204" pitchFamily="34" charset="0"/>
                <a:cs typeface="Arial" panose="020B0604020202020204" pitchFamily="34" charset="0"/>
              </a:rPr>
              <a:t> unpleasantness you could tolerate </a:t>
            </a:r>
            <a:endParaRPr lang="de-DE" sz="2400" dirty="0"/>
          </a:p>
        </p:txBody>
      </p:sp>
      <p:cxnSp>
        <p:nvCxnSpPr>
          <p:cNvPr id="20" name="Straight Arrow Connector 19">
            <a:extLst>
              <a:ext uri="{FF2B5EF4-FFF2-40B4-BE49-F238E27FC236}">
                <a16:creationId xmlns:a16="http://schemas.microsoft.com/office/drawing/2014/main" id="{C7C7EAAB-9233-9A4F-927F-9D2D57505867}"/>
              </a:ext>
            </a:extLst>
          </p:cNvPr>
          <p:cNvCxnSpPr>
            <a:cxnSpLocks/>
          </p:cNvCxnSpPr>
          <p:nvPr/>
        </p:nvCxnSpPr>
        <p:spPr>
          <a:xfrm>
            <a:off x="8460828" y="2737951"/>
            <a:ext cx="15766" cy="33632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7D890-5C4C-054A-865A-9751BDF47D03}"/>
              </a:ext>
            </a:extLst>
          </p:cNvPr>
          <p:cNvCxnSpPr>
            <a:cxnSpLocks/>
          </p:cNvCxnSpPr>
          <p:nvPr/>
        </p:nvCxnSpPr>
        <p:spPr>
          <a:xfrm>
            <a:off x="872359" y="3473669"/>
            <a:ext cx="7588469"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0AEDF91-F418-0044-981E-5A210964A882}"/>
              </a:ext>
            </a:extLst>
          </p:cNvPr>
          <p:cNvCxnSpPr>
            <a:cxnSpLocks/>
          </p:cNvCxnSpPr>
          <p:nvPr/>
        </p:nvCxnSpPr>
        <p:spPr>
          <a:xfrm flipV="1">
            <a:off x="872359" y="315835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9FDCD97-BC00-7B46-AFEF-4CAD4FCCA2A2}"/>
              </a:ext>
            </a:extLst>
          </p:cNvPr>
          <p:cNvCxnSpPr>
            <a:cxnSpLocks/>
          </p:cNvCxnSpPr>
          <p:nvPr/>
        </p:nvCxnSpPr>
        <p:spPr>
          <a:xfrm flipV="1">
            <a:off x="6689835"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E3F0DB-54EF-FD47-B400-BE1F37FE314B}"/>
              </a:ext>
            </a:extLst>
          </p:cNvPr>
          <p:cNvCxnSpPr>
            <a:cxnSpLocks/>
          </p:cNvCxnSpPr>
          <p:nvPr/>
        </p:nvCxnSpPr>
        <p:spPr>
          <a:xfrm flipV="1">
            <a:off x="3489435"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A455EB-7EA1-9244-8C43-5FAD2783E0D1}"/>
              </a:ext>
            </a:extLst>
          </p:cNvPr>
          <p:cNvCxnSpPr>
            <a:cxnSpLocks/>
          </p:cNvCxnSpPr>
          <p:nvPr/>
        </p:nvCxnSpPr>
        <p:spPr>
          <a:xfrm flipV="1">
            <a:off x="2081049"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61114B7-FF2B-7D49-9956-DC2CC286A3C3}"/>
              </a:ext>
            </a:extLst>
          </p:cNvPr>
          <p:cNvCxnSpPr>
            <a:cxnSpLocks/>
          </p:cNvCxnSpPr>
          <p:nvPr/>
        </p:nvCxnSpPr>
        <p:spPr>
          <a:xfrm flipV="1">
            <a:off x="5032912"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45BD4DC-5C84-EA40-B9C8-5B70A841C0B7}"/>
              </a:ext>
            </a:extLst>
          </p:cNvPr>
          <p:cNvCxnSpPr>
            <a:cxnSpLocks/>
          </p:cNvCxnSpPr>
          <p:nvPr/>
        </p:nvCxnSpPr>
        <p:spPr>
          <a:xfrm flipV="1">
            <a:off x="1445173"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4699A55-C2F1-024D-82CA-C5E257F760D3}"/>
              </a:ext>
            </a:extLst>
          </p:cNvPr>
          <p:cNvCxnSpPr>
            <a:cxnSpLocks/>
          </p:cNvCxnSpPr>
          <p:nvPr/>
        </p:nvCxnSpPr>
        <p:spPr>
          <a:xfrm flipV="1">
            <a:off x="2779986"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6BA238F-72A7-634F-9379-6317820E734A}"/>
              </a:ext>
            </a:extLst>
          </p:cNvPr>
          <p:cNvCxnSpPr>
            <a:cxnSpLocks/>
          </p:cNvCxnSpPr>
          <p:nvPr/>
        </p:nvCxnSpPr>
        <p:spPr>
          <a:xfrm flipV="1">
            <a:off x="4312953"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90806DE-17DD-1E4F-B1EB-041B131C32EE}"/>
              </a:ext>
            </a:extLst>
          </p:cNvPr>
          <p:cNvCxnSpPr>
            <a:cxnSpLocks/>
          </p:cNvCxnSpPr>
          <p:nvPr/>
        </p:nvCxnSpPr>
        <p:spPr>
          <a:xfrm flipV="1">
            <a:off x="5906814"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C955FED-12B0-7544-B484-86D6FCA4680B}"/>
              </a:ext>
            </a:extLst>
          </p:cNvPr>
          <p:cNvCxnSpPr>
            <a:cxnSpLocks/>
          </p:cNvCxnSpPr>
          <p:nvPr/>
        </p:nvCxnSpPr>
        <p:spPr>
          <a:xfrm flipV="1">
            <a:off x="7520151" y="3153104"/>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E4B9053-086E-DB4A-A691-4C9F079B098F}"/>
              </a:ext>
            </a:extLst>
          </p:cNvPr>
          <p:cNvCxnSpPr>
            <a:cxnSpLocks/>
          </p:cNvCxnSpPr>
          <p:nvPr/>
        </p:nvCxnSpPr>
        <p:spPr>
          <a:xfrm flipV="1">
            <a:off x="8460828"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itle 3">
            <a:extLst>
              <a:ext uri="{FF2B5EF4-FFF2-40B4-BE49-F238E27FC236}">
                <a16:creationId xmlns:a16="http://schemas.microsoft.com/office/drawing/2014/main" id="{2C64A10C-89B0-9D4E-BDFD-126DF88307D7}"/>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39" name="Subtitle 8">
            <a:extLst>
              <a:ext uri="{FF2B5EF4-FFF2-40B4-BE49-F238E27FC236}">
                <a16:creationId xmlns:a16="http://schemas.microsoft.com/office/drawing/2014/main" id="{73183F8A-EDEF-724C-AE2A-193408BC6BD1}"/>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40" name="Right Arrow 39">
            <a:extLst>
              <a:ext uri="{FF2B5EF4-FFF2-40B4-BE49-F238E27FC236}">
                <a16:creationId xmlns:a16="http://schemas.microsoft.com/office/drawing/2014/main" id="{12F1808E-580E-FE40-A6AC-1A5B14AD6F67}"/>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689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527685" y="1748033"/>
            <a:ext cx="8088630" cy="2431435"/>
          </a:xfrm>
          <a:prstGeom prst="rect">
            <a:avLst/>
          </a:prstGeom>
        </p:spPr>
        <p:txBody>
          <a:bodyPr wrap="square">
            <a:spAutoFit/>
          </a:bodyPr>
          <a:lstStyle/>
          <a:p>
            <a:pPr marL="285750" indent="-285750">
              <a:buClr>
                <a:srgbClr val="0070C0"/>
              </a:buClr>
              <a:buFont typeface="Wingdings" panose="05000000000000000000" pitchFamily="2" charset="2"/>
              <a:buChar char="§"/>
            </a:pPr>
            <a:r>
              <a:rPr lang="de-DE" sz="3200" dirty="0">
                <a:latin typeface="Arial" panose="020B0604020202020204" pitchFamily="34" charset="0"/>
                <a:cs typeface="Arial" panose="020B0604020202020204" pitchFamily="34" charset="0"/>
              </a:rPr>
              <a:t>We will also ask you during the test about your level of </a:t>
            </a:r>
            <a:r>
              <a:rPr lang="de-DE" sz="3200" u="sng" dirty="0">
                <a:latin typeface="Arial" panose="020B0604020202020204" pitchFamily="34" charset="0"/>
                <a:cs typeface="Arial" panose="020B0604020202020204" pitchFamily="34" charset="0"/>
              </a:rPr>
              <a:t>calmness</a:t>
            </a:r>
            <a:r>
              <a:rPr lang="de-DE" sz="3200" dirty="0">
                <a:latin typeface="Arial" panose="020B0604020202020204" pitchFamily="34" charset="0"/>
                <a:cs typeface="Arial" panose="020B0604020202020204" pitchFamily="34" charset="0"/>
              </a:rPr>
              <a:t>, </a:t>
            </a:r>
            <a:r>
              <a:rPr lang="de-DE" sz="3200" u="sng" dirty="0">
                <a:latin typeface="Arial" panose="020B0604020202020204" pitchFamily="34" charset="0"/>
                <a:cs typeface="Arial" panose="020B0604020202020204" pitchFamily="34" charset="0"/>
              </a:rPr>
              <a:t>happiness</a:t>
            </a:r>
            <a:r>
              <a:rPr lang="de-DE" sz="3200" dirty="0">
                <a:latin typeface="Arial" panose="020B0604020202020204" pitchFamily="34" charset="0"/>
                <a:cs typeface="Arial" panose="020B0604020202020204" pitchFamily="34" charset="0"/>
              </a:rPr>
              <a:t>, and </a:t>
            </a:r>
            <a:r>
              <a:rPr lang="de-DE" sz="3200" u="sng" dirty="0">
                <a:latin typeface="Arial" panose="020B0604020202020204" pitchFamily="34" charset="0"/>
                <a:cs typeface="Arial" panose="020B0604020202020204" pitchFamily="34" charset="0"/>
              </a:rPr>
              <a:t>anxiety</a:t>
            </a:r>
            <a:r>
              <a:rPr lang="de-DE" sz="3200" dirty="0">
                <a:latin typeface="Arial" panose="020B0604020202020204" pitchFamily="34" charset="0"/>
                <a:cs typeface="Arial" panose="020B0604020202020204" pitchFamily="34" charset="0"/>
              </a:rPr>
              <a:t>.</a:t>
            </a:r>
          </a:p>
          <a:p>
            <a:pPr>
              <a:buClr>
                <a:srgbClr val="0070C0"/>
              </a:buClr>
            </a:pPr>
            <a:r>
              <a:rPr lang="de-DE" sz="3200" dirty="0">
                <a:latin typeface="Arial" panose="020B0604020202020204" pitchFamily="34" charset="0"/>
                <a:cs typeface="Arial" panose="020B0604020202020204" pitchFamily="34" charset="0"/>
              </a:rPr>
              <a:t> </a:t>
            </a:r>
          </a:p>
          <a:p>
            <a:endParaRPr lang="de-DE" sz="2400" dirty="0">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51BBD97D-55B7-AB4A-BD86-4457886A9306}"/>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9" name="Subtitle 8">
            <a:extLst>
              <a:ext uri="{FF2B5EF4-FFF2-40B4-BE49-F238E27FC236}">
                <a16:creationId xmlns:a16="http://schemas.microsoft.com/office/drawing/2014/main" id="{FA3D9B6D-CD76-304D-809B-C7BAEF68FD8F}"/>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5D2EA653-A202-5A4A-AE49-65AD062C683C}"/>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031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527685" y="1574952"/>
            <a:ext cx="8088630" cy="2954655"/>
          </a:xfrm>
          <a:prstGeom prst="rect">
            <a:avLst/>
          </a:prstGeom>
        </p:spPr>
        <p:txBody>
          <a:bodyPr wrap="square">
            <a:spAutoFit/>
          </a:bodyPr>
          <a:lstStyle/>
          <a:p>
            <a:pPr marL="285750" indent="-285750">
              <a:buClr>
                <a:srgbClr val="0070C0"/>
              </a:buClr>
              <a:buFont typeface="Wingdings" panose="05000000000000000000" pitchFamily="2" charset="2"/>
              <a:buChar char="§"/>
            </a:pPr>
            <a:r>
              <a:rPr lang="de-DE" sz="2800" dirty="0">
                <a:latin typeface="Arial" panose="020B0604020202020204" pitchFamily="34" charset="0"/>
                <a:cs typeface="Arial" panose="020B0604020202020204" pitchFamily="34" charset="0"/>
              </a:rPr>
              <a:t>To ask about levels of </a:t>
            </a:r>
            <a:r>
              <a:rPr lang="de-DE" sz="2800" u="sng" dirty="0">
                <a:latin typeface="Arial" panose="020B0604020202020204" pitchFamily="34" charset="0"/>
                <a:cs typeface="Arial" panose="020B0604020202020204" pitchFamily="34" charset="0"/>
              </a:rPr>
              <a:t>calmness</a:t>
            </a:r>
            <a:r>
              <a:rPr lang="de-DE" sz="2800" dirty="0">
                <a:latin typeface="Arial" panose="020B0604020202020204" pitchFamily="34" charset="0"/>
                <a:cs typeface="Arial" panose="020B0604020202020204" pitchFamily="34" charset="0"/>
              </a:rPr>
              <a:t>, </a:t>
            </a:r>
            <a:r>
              <a:rPr lang="de-DE" sz="2800" u="sng" dirty="0">
                <a:latin typeface="Arial" panose="020B0604020202020204" pitchFamily="34" charset="0"/>
                <a:cs typeface="Arial" panose="020B0604020202020204" pitchFamily="34" charset="0"/>
              </a:rPr>
              <a:t>happiness</a:t>
            </a:r>
            <a:r>
              <a:rPr lang="de-DE" sz="2800" dirty="0">
                <a:latin typeface="Arial" panose="020B0604020202020204" pitchFamily="34" charset="0"/>
                <a:cs typeface="Arial" panose="020B0604020202020204" pitchFamily="34" charset="0"/>
              </a:rPr>
              <a:t>, and </a:t>
            </a:r>
            <a:r>
              <a:rPr lang="de-DE" sz="2800" u="sng" dirty="0">
                <a:latin typeface="Arial" panose="020B0604020202020204" pitchFamily="34" charset="0"/>
                <a:cs typeface="Arial" panose="020B0604020202020204" pitchFamily="34" charset="0"/>
              </a:rPr>
              <a:t>anxiety</a:t>
            </a:r>
            <a:r>
              <a:rPr lang="de-DE" sz="2800" dirty="0">
                <a:latin typeface="Arial" panose="020B0604020202020204" pitchFamily="34" charset="0"/>
                <a:cs typeface="Arial" panose="020B0604020202020204" pitchFamily="34" charset="0"/>
              </a:rPr>
              <a:t>, we will show you the following screens</a:t>
            </a:r>
          </a:p>
          <a:p>
            <a:pPr marL="285750" indent="-285750">
              <a:buClr>
                <a:srgbClr val="0070C0"/>
              </a:buClr>
              <a:buFont typeface="Wingdings" panose="05000000000000000000" pitchFamily="2" charset="2"/>
              <a:buChar char="§"/>
            </a:pPr>
            <a:endParaRPr lang="de-DE" sz="28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r>
              <a:rPr lang="de-DE" sz="2800" dirty="0">
                <a:latin typeface="Arial" panose="020B0604020202020204" pitchFamily="34" charset="0"/>
                <a:cs typeface="Arial" panose="020B0604020202020204" pitchFamily="34" charset="0"/>
              </a:rPr>
              <a:t>You do not need to answer these questions right now. We‘re just showing you what they look like.</a:t>
            </a:r>
          </a:p>
          <a:p>
            <a:endParaRPr lang="de-DE"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282E0AAA-6575-5F41-A115-9B66B61E36D7}"/>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8" name="Subtitle 8">
            <a:extLst>
              <a:ext uri="{FF2B5EF4-FFF2-40B4-BE49-F238E27FC236}">
                <a16:creationId xmlns:a16="http://schemas.microsoft.com/office/drawing/2014/main" id="{048FCC27-58B3-3243-9635-51FA53F83E4D}"/>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DDCE93EA-FDBA-9642-A32F-5C98C579905C}"/>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779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6F189F-9E83-4369-BC8E-861DB2DD0186}"/>
              </a:ext>
            </a:extLst>
          </p:cNvPr>
          <p:cNvPicPr>
            <a:picLocks noChangeAspect="1"/>
          </p:cNvPicPr>
          <p:nvPr/>
        </p:nvPicPr>
        <p:blipFill rotWithShape="1">
          <a:blip r:embed="rId2">
            <a:extLst>
              <a:ext uri="{28A0092B-C50C-407E-A947-70E740481C1C}">
                <a14:useLocalDpi xmlns:a14="http://schemas.microsoft.com/office/drawing/2010/main" val="0"/>
              </a:ext>
            </a:extLst>
          </a:blip>
          <a:srcRect t="60628" b="10596"/>
          <a:stretch/>
        </p:blipFill>
        <p:spPr>
          <a:xfrm>
            <a:off x="446689" y="1724807"/>
            <a:ext cx="8250621" cy="2248103"/>
          </a:xfrm>
          <a:prstGeom prst="rect">
            <a:avLst/>
          </a:prstGeom>
        </p:spPr>
      </p:pic>
      <p:sp>
        <p:nvSpPr>
          <p:cNvPr id="6" name="TextBox 5">
            <a:extLst>
              <a:ext uri="{FF2B5EF4-FFF2-40B4-BE49-F238E27FC236}">
                <a16:creationId xmlns:a16="http://schemas.microsoft.com/office/drawing/2014/main" id="{99D515A0-7B82-4355-993C-36CB32BB0CDC}"/>
              </a:ext>
            </a:extLst>
          </p:cNvPr>
          <p:cNvSpPr txBox="1"/>
          <p:nvPr/>
        </p:nvSpPr>
        <p:spPr>
          <a:xfrm>
            <a:off x="1971351" y="493911"/>
            <a:ext cx="5201296" cy="523220"/>
          </a:xfrm>
          <a:prstGeom prst="rect">
            <a:avLst/>
          </a:prstGeom>
          <a:solidFill>
            <a:schemeClr val="bg1"/>
          </a:solid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effectLst/>
                <a:uLnTx/>
                <a:uFillTx/>
                <a:latin typeface="Calibri" panose="020F0502020204030204"/>
                <a:ea typeface="+mn-ea"/>
                <a:cs typeface="+mn-cs"/>
              </a:rPr>
              <a:t>How calm or excited did you feel?</a:t>
            </a:r>
            <a:endParaRPr kumimoji="0" lang="en-US" sz="2800" b="0" i="0" u="none" strike="noStrike" kern="1200" cap="none" spc="0" normalizeH="0" baseline="0" noProof="0" dirty="0">
              <a:ln>
                <a:noFill/>
              </a:ln>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098EEA24-01F8-4D9D-BE84-FA1E4A768A07}"/>
              </a:ext>
            </a:extLst>
          </p:cNvPr>
          <p:cNvSpPr/>
          <p:nvPr/>
        </p:nvSpPr>
        <p:spPr>
          <a:xfrm>
            <a:off x="304801" y="4181228"/>
            <a:ext cx="8448718" cy="1323439"/>
          </a:xfrm>
          <a:prstGeom prst="rect">
            <a:avLst/>
          </a:prstGeom>
        </p:spPr>
        <p:txBody>
          <a:bodyPr wrap="square">
            <a:spAutoFit/>
          </a:bodyPr>
          <a:lstStyle/>
          <a:p>
            <a:r>
              <a:rPr lang="en-US" sz="2000" b="1" dirty="0">
                <a:solidFill>
                  <a:prstClr val="white"/>
                </a:solidFill>
              </a:rPr>
              <a:t>To clarify, “excited” does </a:t>
            </a:r>
            <a:r>
              <a:rPr lang="en-US" sz="2000" b="1" u="sng" dirty="0">
                <a:solidFill>
                  <a:prstClr val="white"/>
                </a:solidFill>
              </a:rPr>
              <a:t>not</a:t>
            </a:r>
            <a:r>
              <a:rPr lang="en-US" sz="2000" b="1" dirty="0">
                <a:solidFill>
                  <a:prstClr val="white"/>
                </a:solidFill>
              </a:rPr>
              <a:t> involve feeling GOOD or BAD. It simply means how strong your bodily sensations felt. For example, being highly “excited” could indicate feeling very tense or feeling a strong or fast heartbeat (among others).</a:t>
            </a:r>
            <a:endParaRPr lang="en-US" sz="2000" dirty="0"/>
          </a:p>
        </p:txBody>
      </p:sp>
      <p:sp>
        <p:nvSpPr>
          <p:cNvPr id="10" name="Title 3">
            <a:extLst>
              <a:ext uri="{FF2B5EF4-FFF2-40B4-BE49-F238E27FC236}">
                <a16:creationId xmlns:a16="http://schemas.microsoft.com/office/drawing/2014/main" id="{C9039661-B927-1A49-BBDB-F6A1A1B3892B}"/>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1" name="Subtitle 8">
            <a:extLst>
              <a:ext uri="{FF2B5EF4-FFF2-40B4-BE49-F238E27FC236}">
                <a16:creationId xmlns:a16="http://schemas.microsoft.com/office/drawing/2014/main" id="{801CEF1C-CB1C-054E-A3D8-20A34F1F6129}"/>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2" name="Right Arrow 11">
            <a:extLst>
              <a:ext uri="{FF2B5EF4-FFF2-40B4-BE49-F238E27FC236}">
                <a16:creationId xmlns:a16="http://schemas.microsoft.com/office/drawing/2014/main" id="{0B55D88E-287D-9040-819C-BD799446CBA1}"/>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297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9D515A0-7B82-4355-993C-36CB32BB0CDC}"/>
              </a:ext>
            </a:extLst>
          </p:cNvPr>
          <p:cNvSpPr txBox="1"/>
          <p:nvPr/>
        </p:nvSpPr>
        <p:spPr>
          <a:xfrm>
            <a:off x="1177158" y="525408"/>
            <a:ext cx="6432331" cy="830997"/>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effectLst/>
                <a:uLnTx/>
                <a:uFillTx/>
                <a:latin typeface="Calibri" panose="020F0502020204030204"/>
                <a:ea typeface="+mn-ea"/>
                <a:cs typeface="+mn-cs"/>
              </a:rPr>
              <a:t>How happy or unhappy did you feel?</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723AE0B5-D90B-405E-8B37-0D221A8DD8B2}"/>
              </a:ext>
            </a:extLst>
          </p:cNvPr>
          <p:cNvPicPr>
            <a:picLocks noChangeAspect="1"/>
          </p:cNvPicPr>
          <p:nvPr/>
        </p:nvPicPr>
        <p:blipFill rotWithShape="1">
          <a:blip r:embed="rId2">
            <a:extLst>
              <a:ext uri="{28A0092B-C50C-407E-A947-70E740481C1C}">
                <a14:useLocalDpi xmlns:a14="http://schemas.microsoft.com/office/drawing/2010/main" val="0"/>
              </a:ext>
            </a:extLst>
          </a:blip>
          <a:srcRect t="61401" b="9871"/>
          <a:stretch/>
        </p:blipFill>
        <p:spPr>
          <a:xfrm>
            <a:off x="478220" y="1988602"/>
            <a:ext cx="8187559" cy="1964759"/>
          </a:xfrm>
          <a:prstGeom prst="rect">
            <a:avLst/>
          </a:prstGeom>
        </p:spPr>
      </p:pic>
      <p:sp>
        <p:nvSpPr>
          <p:cNvPr id="5" name="Subtitle 8">
            <a:extLst>
              <a:ext uri="{FF2B5EF4-FFF2-40B4-BE49-F238E27FC236}">
                <a16:creationId xmlns:a16="http://schemas.microsoft.com/office/drawing/2014/main" id="{FCD9BD74-0847-6845-AC49-DE208C9DD61A}"/>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7" name="Right Arrow 6">
            <a:extLst>
              <a:ext uri="{FF2B5EF4-FFF2-40B4-BE49-F238E27FC236}">
                <a16:creationId xmlns:a16="http://schemas.microsoft.com/office/drawing/2014/main" id="{A0BC40CF-E1C3-DB4A-BCEE-B087644A00DA}"/>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a:extLst>
              <a:ext uri="{FF2B5EF4-FFF2-40B4-BE49-F238E27FC236}">
                <a16:creationId xmlns:a16="http://schemas.microsoft.com/office/drawing/2014/main" id="{67C89F3F-2C95-2B41-9241-8F19093AC5DF}"/>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2513036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9D515A0-7B82-4355-993C-36CB32BB0CDC}"/>
              </a:ext>
            </a:extLst>
          </p:cNvPr>
          <p:cNvSpPr txBox="1"/>
          <p:nvPr/>
        </p:nvSpPr>
        <p:spPr>
          <a:xfrm>
            <a:off x="133566" y="1165777"/>
            <a:ext cx="8747675"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Please indicate </a:t>
            </a:r>
            <a:r>
              <a:rPr kumimoji="0" lang="en-US" sz="2400" b="1" i="0" u="none" strike="noStrike" kern="1200" cap="none" spc="0" normalizeH="0" baseline="0" noProof="0" dirty="0" smtClean="0">
                <a:ln>
                  <a:noFill/>
                </a:ln>
                <a:solidFill>
                  <a:prstClr val="white"/>
                </a:solidFill>
                <a:effectLst/>
                <a:uLnTx/>
                <a:uFillTx/>
                <a:latin typeface="Calibri" panose="020F0502020204030204"/>
                <a:ea typeface="+mn-ea"/>
                <a:cs typeface="+mn-cs"/>
              </a:rPr>
              <a:t>how much anxiety you felt while breathing</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no anxiety, 10 = maximum possible anxiety)</a:t>
            </a:r>
          </a:p>
        </p:txBody>
      </p:sp>
      <p:sp>
        <p:nvSpPr>
          <p:cNvPr id="4" name="TextBox 3">
            <a:extLst>
              <a:ext uri="{FF2B5EF4-FFF2-40B4-BE49-F238E27FC236}">
                <a16:creationId xmlns:a16="http://schemas.microsoft.com/office/drawing/2014/main" id="{073C9B3A-727A-2D4D-A63B-B81C0361AF3E}"/>
              </a:ext>
            </a:extLst>
          </p:cNvPr>
          <p:cNvSpPr txBox="1"/>
          <p:nvPr/>
        </p:nvSpPr>
        <p:spPr>
          <a:xfrm>
            <a:off x="662151" y="3914368"/>
            <a:ext cx="8008883" cy="369332"/>
          </a:xfrm>
          <a:prstGeom prst="rect">
            <a:avLst/>
          </a:prstGeom>
          <a:noFill/>
        </p:spPr>
        <p:txBody>
          <a:bodyPr wrap="square" rtlCol="0">
            <a:spAutoFit/>
          </a:bodyPr>
          <a:lstStyle/>
          <a:p>
            <a:r>
              <a:rPr lang="en-US" dirty="0"/>
              <a:t>0	   1	      2		  3	       4	     5		  6		7	        8	      9	        	     10</a:t>
            </a:r>
          </a:p>
        </p:txBody>
      </p:sp>
      <p:cxnSp>
        <p:nvCxnSpPr>
          <p:cNvPr id="7" name="Straight Connector 6">
            <a:extLst>
              <a:ext uri="{FF2B5EF4-FFF2-40B4-BE49-F238E27FC236}">
                <a16:creationId xmlns:a16="http://schemas.microsoft.com/office/drawing/2014/main" id="{1A529C81-B567-EB40-B5E1-44F593259AEB}"/>
              </a:ext>
            </a:extLst>
          </p:cNvPr>
          <p:cNvCxnSpPr>
            <a:cxnSpLocks/>
          </p:cNvCxnSpPr>
          <p:nvPr/>
        </p:nvCxnSpPr>
        <p:spPr>
          <a:xfrm>
            <a:off x="872359" y="3473669"/>
            <a:ext cx="7588469"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8C7C058-F428-5A48-AD87-E1B1F851A4B7}"/>
              </a:ext>
            </a:extLst>
          </p:cNvPr>
          <p:cNvCxnSpPr>
            <a:cxnSpLocks/>
          </p:cNvCxnSpPr>
          <p:nvPr/>
        </p:nvCxnSpPr>
        <p:spPr>
          <a:xfrm flipV="1">
            <a:off x="872359" y="315835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3FE8A2-DB88-B145-9928-C40D48D7495B}"/>
              </a:ext>
            </a:extLst>
          </p:cNvPr>
          <p:cNvCxnSpPr>
            <a:cxnSpLocks/>
          </p:cNvCxnSpPr>
          <p:nvPr/>
        </p:nvCxnSpPr>
        <p:spPr>
          <a:xfrm flipV="1">
            <a:off x="6689835"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75CB2E0-1550-194E-814E-C2C1E4351A0B}"/>
              </a:ext>
            </a:extLst>
          </p:cNvPr>
          <p:cNvCxnSpPr>
            <a:cxnSpLocks/>
          </p:cNvCxnSpPr>
          <p:nvPr/>
        </p:nvCxnSpPr>
        <p:spPr>
          <a:xfrm flipV="1">
            <a:off x="3489435"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A0C9DE-AED4-4147-91F0-B1C2885291DB}"/>
              </a:ext>
            </a:extLst>
          </p:cNvPr>
          <p:cNvCxnSpPr>
            <a:cxnSpLocks/>
          </p:cNvCxnSpPr>
          <p:nvPr/>
        </p:nvCxnSpPr>
        <p:spPr>
          <a:xfrm flipV="1">
            <a:off x="2081049"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B563AD4-8164-F844-918F-2510C9767A3B}"/>
              </a:ext>
            </a:extLst>
          </p:cNvPr>
          <p:cNvCxnSpPr>
            <a:cxnSpLocks/>
          </p:cNvCxnSpPr>
          <p:nvPr/>
        </p:nvCxnSpPr>
        <p:spPr>
          <a:xfrm flipV="1">
            <a:off x="5032912"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EC103E0-A4CC-3148-89A0-F9EE243601B6}"/>
              </a:ext>
            </a:extLst>
          </p:cNvPr>
          <p:cNvCxnSpPr>
            <a:cxnSpLocks/>
          </p:cNvCxnSpPr>
          <p:nvPr/>
        </p:nvCxnSpPr>
        <p:spPr>
          <a:xfrm flipV="1">
            <a:off x="1445173"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3C618EF-0B09-4543-AA79-CDF91E1E6DA3}"/>
              </a:ext>
            </a:extLst>
          </p:cNvPr>
          <p:cNvCxnSpPr>
            <a:cxnSpLocks/>
          </p:cNvCxnSpPr>
          <p:nvPr/>
        </p:nvCxnSpPr>
        <p:spPr>
          <a:xfrm flipV="1">
            <a:off x="2779986"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8CB529-CD9A-964C-9C37-1305B60EB58E}"/>
              </a:ext>
            </a:extLst>
          </p:cNvPr>
          <p:cNvCxnSpPr>
            <a:cxnSpLocks/>
          </p:cNvCxnSpPr>
          <p:nvPr/>
        </p:nvCxnSpPr>
        <p:spPr>
          <a:xfrm flipV="1">
            <a:off x="4312953"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A1047A6-2EC1-C54D-A26C-E8A0ABB21EC8}"/>
              </a:ext>
            </a:extLst>
          </p:cNvPr>
          <p:cNvCxnSpPr>
            <a:cxnSpLocks/>
          </p:cNvCxnSpPr>
          <p:nvPr/>
        </p:nvCxnSpPr>
        <p:spPr>
          <a:xfrm flipV="1">
            <a:off x="5906814"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3B074F-DAEF-CE41-8178-4F427955BD1A}"/>
              </a:ext>
            </a:extLst>
          </p:cNvPr>
          <p:cNvCxnSpPr>
            <a:cxnSpLocks/>
          </p:cNvCxnSpPr>
          <p:nvPr/>
        </p:nvCxnSpPr>
        <p:spPr>
          <a:xfrm flipV="1">
            <a:off x="7520151" y="3153104"/>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3F310AF-AEA3-2342-B870-B7BE83E48317}"/>
              </a:ext>
            </a:extLst>
          </p:cNvPr>
          <p:cNvCxnSpPr>
            <a:cxnSpLocks/>
          </p:cNvCxnSpPr>
          <p:nvPr/>
        </p:nvCxnSpPr>
        <p:spPr>
          <a:xfrm flipV="1">
            <a:off x="8460828"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Subtitle 8">
            <a:extLst>
              <a:ext uri="{FF2B5EF4-FFF2-40B4-BE49-F238E27FC236}">
                <a16:creationId xmlns:a16="http://schemas.microsoft.com/office/drawing/2014/main" id="{5A45AA20-28D8-6748-92DE-42BE30CF4897}"/>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0" name="Right Arrow 19">
            <a:extLst>
              <a:ext uri="{FF2B5EF4-FFF2-40B4-BE49-F238E27FC236}">
                <a16:creationId xmlns:a16="http://schemas.microsoft.com/office/drawing/2014/main" id="{09293AC3-51AF-7748-A08D-C74EB6BAF2B6}"/>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itle 3">
            <a:extLst>
              <a:ext uri="{FF2B5EF4-FFF2-40B4-BE49-F238E27FC236}">
                <a16:creationId xmlns:a16="http://schemas.microsoft.com/office/drawing/2014/main" id="{CE2690AA-4A44-784E-83B2-3D8C84E7160B}"/>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119546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443602" y="1578218"/>
            <a:ext cx="8088630" cy="1754326"/>
          </a:xfrm>
          <a:prstGeom prst="rect">
            <a:avLst/>
          </a:prstGeom>
        </p:spPr>
        <p:txBody>
          <a:bodyPr wrap="square">
            <a:spAutoFit/>
          </a:bodyPr>
          <a:lstStyle/>
          <a:p>
            <a:pPr marL="285750" indent="-285750">
              <a:buClr>
                <a:srgbClr val="0070C0"/>
              </a:buClr>
              <a:buFont typeface="Wingdings" panose="05000000000000000000" pitchFamily="2" charset="2"/>
              <a:buChar char="§"/>
            </a:pPr>
            <a:r>
              <a:rPr lang="de-DE" sz="2800" dirty="0">
                <a:latin typeface="Arial" panose="020B0604020202020204" pitchFamily="34" charset="0"/>
                <a:cs typeface="Arial" panose="020B0604020202020204" pitchFamily="34" charset="0"/>
              </a:rPr>
              <a:t>We will also ask you these questions about your experiences later while you are performing decision-making tasks</a:t>
            </a:r>
          </a:p>
          <a:p>
            <a:endParaRPr lang="de-DE" sz="2400"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30616FE7-57F9-5741-A40A-8B51828218C0}"/>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8" name="Subtitle 8">
            <a:extLst>
              <a:ext uri="{FF2B5EF4-FFF2-40B4-BE49-F238E27FC236}">
                <a16:creationId xmlns:a16="http://schemas.microsoft.com/office/drawing/2014/main" id="{4A79BBCD-4B34-4040-AB65-1828CFC49253}"/>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FF97B496-ACB7-C64C-9CF0-E15960523181}"/>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6935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537210" y="2834086"/>
            <a:ext cx="8088630" cy="430887"/>
          </a:xfrm>
          <a:prstGeom prst="rect">
            <a:avLst/>
          </a:prstGeom>
        </p:spPr>
        <p:txBody>
          <a:bodyPr wrap="square">
            <a:spAutoFit/>
          </a:bodyPr>
          <a:lstStyle/>
          <a:p>
            <a:pPr algn="ctr">
              <a:buClr>
                <a:srgbClr val="0070C0"/>
              </a:buClr>
            </a:pPr>
            <a:r>
              <a:rPr lang="de-DE" sz="2200" dirty="0" err="1">
                <a:latin typeface="Arial" panose="020B0604020202020204" pitchFamily="34" charset="0"/>
                <a:cs typeface="Arial" panose="020B0604020202020204" pitchFamily="34" charset="0"/>
              </a:rPr>
              <a:t>Any</a:t>
            </a:r>
            <a:r>
              <a:rPr lang="de-DE" sz="2200" dirty="0">
                <a:latin typeface="Arial" panose="020B0604020202020204" pitchFamily="34" charset="0"/>
                <a:cs typeface="Arial" panose="020B0604020202020204" pitchFamily="34" charset="0"/>
              </a:rPr>
              <a:t> </a:t>
            </a:r>
            <a:r>
              <a:rPr lang="de-DE" sz="2200" dirty="0" err="1">
                <a:latin typeface="Arial" panose="020B0604020202020204" pitchFamily="34" charset="0"/>
                <a:cs typeface="Arial" panose="020B0604020202020204" pitchFamily="34" charset="0"/>
              </a:rPr>
              <a:t>questions</a:t>
            </a:r>
            <a:r>
              <a:rPr lang="de-DE" sz="2200" dirty="0">
                <a:latin typeface="Arial" panose="020B0604020202020204" pitchFamily="34" charset="0"/>
                <a:cs typeface="Arial" panose="020B0604020202020204" pitchFamily="34" charset="0"/>
              </a:rPr>
              <a:t> so </a:t>
            </a:r>
            <a:r>
              <a:rPr lang="de-DE" sz="2200" dirty="0" err="1">
                <a:latin typeface="Arial" panose="020B0604020202020204" pitchFamily="34" charset="0"/>
                <a:cs typeface="Arial" panose="020B0604020202020204" pitchFamily="34" charset="0"/>
              </a:rPr>
              <a:t>far</a:t>
            </a:r>
            <a:r>
              <a:rPr lang="de-DE" sz="2200" dirty="0">
                <a:latin typeface="Arial" panose="020B0604020202020204" pitchFamily="34" charset="0"/>
                <a:cs typeface="Arial" panose="020B0604020202020204" pitchFamily="34" charset="0"/>
              </a:rPr>
              <a:t>?</a:t>
            </a:r>
          </a:p>
        </p:txBody>
      </p:sp>
      <p:sp>
        <p:nvSpPr>
          <p:cNvPr id="7" name="Title 3">
            <a:extLst>
              <a:ext uri="{FF2B5EF4-FFF2-40B4-BE49-F238E27FC236}">
                <a16:creationId xmlns:a16="http://schemas.microsoft.com/office/drawing/2014/main" id="{A0BB0217-B5EC-894F-89F1-6604BB015F73}"/>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8" name="Subtitle 8">
            <a:extLst>
              <a:ext uri="{FF2B5EF4-FFF2-40B4-BE49-F238E27FC236}">
                <a16:creationId xmlns:a16="http://schemas.microsoft.com/office/drawing/2014/main" id="{214E3F5F-2721-3C47-921A-B16CDAA52522}"/>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511A77EF-6C85-D344-AD84-E5D3C32B61E3}"/>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770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527685" y="2313890"/>
            <a:ext cx="8088630" cy="2062103"/>
          </a:xfrm>
          <a:prstGeom prst="rect">
            <a:avLst/>
          </a:prstGeom>
        </p:spPr>
        <p:txBody>
          <a:bodyPr wrap="square">
            <a:spAutoFit/>
          </a:bodyPr>
          <a:lstStyle/>
          <a:p>
            <a:pPr marL="285750" indent="-285750">
              <a:buClr>
                <a:srgbClr val="0070C0"/>
              </a:buClr>
              <a:buFont typeface="Wingdings" panose="05000000000000000000" pitchFamily="2" charset="2"/>
              <a:buChar char="§"/>
            </a:pPr>
            <a:r>
              <a:rPr lang="de-DE" sz="3200" dirty="0">
                <a:latin typeface="Arial" panose="020B0604020202020204" pitchFamily="34" charset="0"/>
                <a:cs typeface="Arial" panose="020B0604020202020204" pitchFamily="34" charset="0"/>
              </a:rPr>
              <a:t>We will now practice </a:t>
            </a:r>
            <a:r>
              <a:rPr lang="de-DE" sz="3200" dirty="0" err="1">
                <a:latin typeface="Arial" panose="020B0604020202020204" pitchFamily="34" charset="0"/>
                <a:cs typeface="Arial" panose="020B0604020202020204" pitchFamily="34" charset="0"/>
              </a:rPr>
              <a:t>the</a:t>
            </a:r>
            <a:r>
              <a:rPr lang="de-DE" sz="3200" dirty="0">
                <a:latin typeface="Arial" panose="020B0604020202020204" pitchFamily="34" charset="0"/>
                <a:cs typeface="Arial" panose="020B0604020202020204" pitchFamily="34" charset="0"/>
              </a:rPr>
              <a:t> </a:t>
            </a:r>
            <a:r>
              <a:rPr lang="de-DE" sz="3200" dirty="0" err="1">
                <a:latin typeface="Arial" panose="020B0604020202020204" pitchFamily="34" charset="0"/>
                <a:cs typeface="Arial" panose="020B0604020202020204" pitchFamily="34" charset="0"/>
              </a:rPr>
              <a:t>procedure</a:t>
            </a:r>
            <a:r>
              <a:rPr lang="de-DE" sz="3200" dirty="0">
                <a:latin typeface="Arial" panose="020B0604020202020204" pitchFamily="34" charset="0"/>
                <a:cs typeface="Arial" panose="020B0604020202020204" pitchFamily="34" charset="0"/>
              </a:rPr>
              <a:t> a bit by asking you how your breathing has felt so far.</a:t>
            </a:r>
          </a:p>
          <a:p>
            <a:pPr marL="285750" indent="-285750">
              <a:buClr>
                <a:srgbClr val="0070C0"/>
              </a:buClr>
              <a:buFont typeface="Wingdings" panose="05000000000000000000" pitchFamily="2" charset="2"/>
              <a:buChar char="§"/>
            </a:pPr>
            <a:endParaRPr lang="de-DE" sz="3200"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72243DDE-1BA6-FD44-83F5-AAF2B1047F5E}"/>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8" name="Subtitle 8">
            <a:extLst>
              <a:ext uri="{FF2B5EF4-FFF2-40B4-BE49-F238E27FC236}">
                <a16:creationId xmlns:a16="http://schemas.microsoft.com/office/drawing/2014/main" id="{BC4D1734-F33E-4E40-9E53-E40427054161}"/>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640E17E3-D246-0643-AF27-67DBA34D9C41}"/>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9603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81598" y="1890490"/>
            <a:ext cx="8088630" cy="1107996"/>
          </a:xfrm>
          <a:prstGeom prst="rect">
            <a:avLst/>
          </a:prstGeom>
        </p:spPr>
        <p:txBody>
          <a:bodyPr wrap="square">
            <a:spAutoFit/>
          </a:bodyPr>
          <a:lstStyle/>
          <a:p>
            <a:pPr algn="ctr">
              <a:buClr>
                <a:srgbClr val="0070C0"/>
              </a:buClr>
            </a:pPr>
            <a:r>
              <a:rPr lang="de-DE" sz="2200" dirty="0">
                <a:latin typeface="Arial" panose="020B0604020202020204" pitchFamily="34" charset="0"/>
                <a:cs typeface="Arial" panose="020B0604020202020204" pitchFamily="34" charset="0"/>
              </a:rPr>
              <a:t>Breathing period</a:t>
            </a:r>
          </a:p>
          <a:p>
            <a:pPr marL="285750" indent="-285750">
              <a:buClr>
                <a:srgbClr val="0070C0"/>
              </a:buClr>
              <a:buFont typeface="Wingdings" panose="05000000000000000000" pitchFamily="2" charset="2"/>
              <a:buChar char="§"/>
            </a:pPr>
            <a:endParaRPr lang="de-DE" sz="2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p:txBody>
      </p:sp>
      <p:sp>
        <p:nvSpPr>
          <p:cNvPr id="9" name="Title 3">
            <a:extLst>
              <a:ext uri="{FF2B5EF4-FFF2-40B4-BE49-F238E27FC236}">
                <a16:creationId xmlns:a16="http://schemas.microsoft.com/office/drawing/2014/main" id="{D2C5DE3F-5F27-2744-950F-376C2CBCE058}"/>
              </a:ext>
            </a:extLst>
          </p:cNvPr>
          <p:cNvSpPr txBox="1">
            <a:spLocks/>
          </p:cNvSpPr>
          <p:nvPr/>
        </p:nvSpPr>
        <p:spPr>
          <a:xfrm>
            <a:off x="51326" y="3568058"/>
            <a:ext cx="9149174" cy="23219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solidFill>
                  <a:srgbClr val="FF0000"/>
                </a:solidFill>
              </a:rPr>
              <a:t>PRESS THE B BUTTON </a:t>
            </a:r>
          </a:p>
          <a:p>
            <a:r>
              <a:rPr lang="en-US" sz="4000" dirty="0">
                <a:solidFill>
                  <a:srgbClr val="FF0000"/>
                </a:solidFill>
              </a:rPr>
              <a:t>TO START TIMER </a:t>
            </a:r>
          </a:p>
        </p:txBody>
      </p:sp>
    </p:spTree>
    <p:extLst>
      <p:ext uri="{BB962C8B-B14F-4D97-AF65-F5344CB8AC3E}">
        <p14:creationId xmlns:p14="http://schemas.microsoft.com/office/powerpoint/2010/main" val="193376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417212" y="338577"/>
            <a:ext cx="8309575" cy="6001643"/>
          </a:xfrm>
          <a:prstGeom prst="rect">
            <a:avLst/>
          </a:prstGeom>
        </p:spPr>
        <p:txBody>
          <a:bodyPr wrap="square">
            <a:spAutoFit/>
          </a:bodyPr>
          <a:lstStyle/>
          <a:p>
            <a:pPr marL="285750" indent="-285750">
              <a:buClr>
                <a:srgbClr val="0070C0"/>
              </a:buClr>
              <a:buFont typeface="Wingdings" panose="05000000000000000000" pitchFamily="2" charset="2"/>
              <a:buChar char="§"/>
            </a:pPr>
            <a:r>
              <a:rPr lang="de-DE" sz="2400" dirty="0">
                <a:latin typeface="Arial" panose="020B0604020202020204" pitchFamily="34" charset="0"/>
                <a:cs typeface="Arial" panose="020B0604020202020204" pitchFamily="34" charset="0"/>
              </a:rPr>
              <a:t>We will first introduce you to the tasks we will have you do and the questions we will have you answer during this part of the study.</a:t>
            </a:r>
          </a:p>
          <a:p>
            <a:pPr marL="285750" indent="-285750">
              <a:buClr>
                <a:srgbClr val="0070C0"/>
              </a:buClr>
              <a:buFont typeface="Wingdings" panose="05000000000000000000" pitchFamily="2" charset="2"/>
              <a:buChar char="§"/>
            </a:pPr>
            <a:endParaRPr lang="de-DE" sz="24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r>
              <a:rPr lang="de-DE" sz="2400" dirty="0">
                <a:latin typeface="Arial" panose="020B0604020202020204" pitchFamily="34" charset="0"/>
                <a:cs typeface="Arial" panose="020B0604020202020204" pitchFamily="34" charset="0"/>
              </a:rPr>
              <a:t>On each of the following screens, I will read the instructions out loud. Then you will be given time to read them over yourself and ask questions until you feel like you understand them.</a:t>
            </a:r>
          </a:p>
          <a:p>
            <a:pPr marL="285750" indent="-285750">
              <a:buClr>
                <a:srgbClr val="0070C0"/>
              </a:buClr>
              <a:buFont typeface="Wingdings" panose="05000000000000000000" pitchFamily="2" charset="2"/>
              <a:buChar char="§"/>
            </a:pPr>
            <a:endParaRPr lang="de-DE" sz="24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r>
              <a:rPr lang="de-DE" sz="2400" dirty="0">
                <a:latin typeface="Arial" panose="020B0604020202020204" pitchFamily="34" charset="0"/>
                <a:cs typeface="Arial" panose="020B0604020202020204" pitchFamily="34" charset="0"/>
              </a:rPr>
              <a:t>Once you indicate that you are ready, we will then move to the next slide, and this will continue until we have explained everything about this part of the study.</a:t>
            </a:r>
          </a:p>
          <a:p>
            <a:pPr marL="285750" indent="-285750">
              <a:buClr>
                <a:srgbClr val="0070C0"/>
              </a:buClr>
              <a:buFont typeface="Wingdings" panose="05000000000000000000" pitchFamily="2" charset="2"/>
              <a:buChar char="§"/>
            </a:pPr>
            <a:endParaRPr lang="de-DE" sz="24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r>
              <a:rPr lang="de-DE" sz="2400" dirty="0">
                <a:latin typeface="Arial" panose="020B0604020202020204" pitchFamily="34" charset="0"/>
                <a:cs typeface="Arial" panose="020B0604020202020204" pitchFamily="34" charset="0"/>
              </a:rPr>
              <a:t>On each instruction slide, please press the right button when you feel that you understand </a:t>
            </a:r>
            <a:r>
              <a:rPr lang="de-DE" sz="2400" dirty="0" smtClean="0">
                <a:latin typeface="Arial" panose="020B0604020202020204" pitchFamily="34" charset="0"/>
                <a:cs typeface="Arial" panose="020B0604020202020204" pitchFamily="34" charset="0"/>
              </a:rPr>
              <a:t>and are </a:t>
            </a:r>
            <a:r>
              <a:rPr lang="de-DE" sz="2400" dirty="0">
                <a:latin typeface="Arial" panose="020B0604020202020204" pitchFamily="34" charset="0"/>
                <a:cs typeface="Arial" panose="020B0604020202020204" pitchFamily="34" charset="0"/>
              </a:rPr>
              <a:t>ready to continue.</a:t>
            </a:r>
          </a:p>
        </p:txBody>
      </p:sp>
      <p:sp>
        <p:nvSpPr>
          <p:cNvPr id="3" name="Title 3">
            <a:extLst>
              <a:ext uri="{FF2B5EF4-FFF2-40B4-BE49-F238E27FC236}">
                <a16:creationId xmlns:a16="http://schemas.microsoft.com/office/drawing/2014/main" id="{C7BE8402-D2DC-1E47-BA0F-D0FE290DC3F2}"/>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4" name="Subtitle 8">
            <a:extLst>
              <a:ext uri="{FF2B5EF4-FFF2-40B4-BE49-F238E27FC236}">
                <a16:creationId xmlns:a16="http://schemas.microsoft.com/office/drawing/2014/main" id="{727EDF5C-5E9F-EA42-8C4E-EC33CF0511FF}"/>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6" name="Right Arrow 5">
            <a:extLst>
              <a:ext uri="{FF2B5EF4-FFF2-40B4-BE49-F238E27FC236}">
                <a16:creationId xmlns:a16="http://schemas.microsoft.com/office/drawing/2014/main" id="{ECAD4333-6B99-704E-8E34-5F33B42528F7}"/>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691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2">
            <a:extLst>
              <a:ext uri="{FF2B5EF4-FFF2-40B4-BE49-F238E27FC236}">
                <a16:creationId xmlns:a16="http://schemas.microsoft.com/office/drawing/2014/main" id="{4ABCF58A-5279-5747-BE51-536CD78109C8}"/>
              </a:ext>
            </a:extLst>
          </p:cNvPr>
          <p:cNvSpPr/>
          <p:nvPr/>
        </p:nvSpPr>
        <p:spPr>
          <a:xfrm>
            <a:off x="581598" y="2788415"/>
            <a:ext cx="8088630" cy="769441"/>
          </a:xfrm>
          <a:prstGeom prst="rect">
            <a:avLst/>
          </a:prstGeom>
        </p:spPr>
        <p:txBody>
          <a:bodyPr wrap="square">
            <a:spAutoFit/>
          </a:bodyPr>
          <a:lstStyle/>
          <a:p>
            <a:pPr algn="ctr">
              <a:buClr>
                <a:srgbClr val="0070C0"/>
              </a:buClr>
            </a:pPr>
            <a:r>
              <a:rPr lang="de-DE" sz="2200" dirty="0">
                <a:latin typeface="Arial" panose="020B0604020202020204" pitchFamily="34" charset="0"/>
                <a:cs typeface="Arial" panose="020B0604020202020204" pitchFamily="34" charset="0"/>
              </a:rPr>
              <a:t>ASK </a:t>
            </a:r>
            <a:r>
              <a:rPr lang="de-DE" sz="2200" dirty="0" err="1">
                <a:latin typeface="Arial" panose="020B0604020202020204" pitchFamily="34" charset="0"/>
                <a:cs typeface="Arial" panose="020B0604020202020204" pitchFamily="34" charset="0"/>
              </a:rPr>
              <a:t>Question</a:t>
            </a:r>
            <a:r>
              <a:rPr lang="de-DE" sz="2200" dirty="0">
                <a:latin typeface="Arial" panose="020B0604020202020204" pitchFamily="34" charset="0"/>
                <a:cs typeface="Arial" panose="020B0604020202020204" pitchFamily="34" charset="0"/>
              </a:rPr>
              <a:t>:</a:t>
            </a:r>
          </a:p>
          <a:p>
            <a:pPr algn="ctr">
              <a:buClr>
                <a:srgbClr val="0070C0"/>
              </a:buClr>
            </a:pPr>
            <a:r>
              <a:rPr lang="de-DE" sz="2200" dirty="0" err="1">
                <a:latin typeface="Arial" panose="020B0604020202020204" pitchFamily="34" charset="0"/>
                <a:cs typeface="Arial" panose="020B0604020202020204" pitchFamily="34" charset="0"/>
              </a:rPr>
              <a:t>How</a:t>
            </a:r>
            <a:r>
              <a:rPr lang="de-DE" sz="2200" dirty="0">
                <a:latin typeface="Arial" panose="020B0604020202020204" pitchFamily="34" charset="0"/>
                <a:cs typeface="Arial" panose="020B0604020202020204" pitchFamily="34" charset="0"/>
              </a:rPr>
              <a:t> </a:t>
            </a:r>
            <a:r>
              <a:rPr lang="de-DE" sz="2200" dirty="0" err="1">
                <a:latin typeface="Arial" panose="020B0604020202020204" pitchFamily="34" charset="0"/>
                <a:cs typeface="Arial" panose="020B0604020202020204" pitchFamily="34" charset="0"/>
              </a:rPr>
              <a:t>much</a:t>
            </a:r>
            <a:r>
              <a:rPr lang="de-DE" sz="2200" dirty="0">
                <a:latin typeface="Arial" panose="020B0604020202020204" pitchFamily="34" charset="0"/>
                <a:cs typeface="Arial" panose="020B0604020202020204" pitchFamily="34" charset="0"/>
              </a:rPr>
              <a:t> </a:t>
            </a:r>
            <a:r>
              <a:rPr lang="de-DE" sz="2200" dirty="0" err="1">
                <a:latin typeface="Arial" panose="020B0604020202020204" pitchFamily="34" charset="0"/>
                <a:cs typeface="Arial" panose="020B0604020202020204" pitchFamily="34" charset="0"/>
              </a:rPr>
              <a:t>fear</a:t>
            </a:r>
            <a:r>
              <a:rPr lang="de-DE" sz="2200" dirty="0">
                <a:latin typeface="Arial" panose="020B0604020202020204" pitchFamily="34" charset="0"/>
                <a:cs typeface="Arial" panose="020B0604020202020204" pitchFamily="34" charset="0"/>
              </a:rPr>
              <a:t> </a:t>
            </a:r>
            <a:r>
              <a:rPr lang="de-DE" sz="2200" dirty="0" err="1">
                <a:latin typeface="Arial" panose="020B0604020202020204" pitchFamily="34" charset="0"/>
                <a:cs typeface="Arial" panose="020B0604020202020204" pitchFamily="34" charset="0"/>
              </a:rPr>
              <a:t>did</a:t>
            </a:r>
            <a:r>
              <a:rPr lang="de-DE" sz="2200" dirty="0">
                <a:latin typeface="Arial" panose="020B0604020202020204" pitchFamily="34" charset="0"/>
                <a:cs typeface="Arial" panose="020B0604020202020204" pitchFamily="34" charset="0"/>
              </a:rPr>
              <a:t> </a:t>
            </a:r>
            <a:r>
              <a:rPr lang="de-DE" sz="2200" dirty="0" err="1">
                <a:latin typeface="Arial" panose="020B0604020202020204" pitchFamily="34" charset="0"/>
                <a:cs typeface="Arial" panose="020B0604020202020204" pitchFamily="34" charset="0"/>
              </a:rPr>
              <a:t>you</a:t>
            </a:r>
            <a:r>
              <a:rPr lang="de-DE" sz="2200" dirty="0">
                <a:latin typeface="Arial" panose="020B0604020202020204" pitchFamily="34" charset="0"/>
                <a:cs typeface="Arial" panose="020B0604020202020204" pitchFamily="34" charset="0"/>
              </a:rPr>
              <a:t> </a:t>
            </a:r>
            <a:r>
              <a:rPr lang="de-DE" sz="2200" dirty="0" err="1">
                <a:latin typeface="Arial" panose="020B0604020202020204" pitchFamily="34" charset="0"/>
                <a:cs typeface="Arial" panose="020B0604020202020204" pitchFamily="34" charset="0"/>
              </a:rPr>
              <a:t>feel</a:t>
            </a:r>
            <a:r>
              <a:rPr lang="de-DE" sz="2200" dirty="0">
                <a:latin typeface="Arial" panose="020B0604020202020204" pitchFamily="34" charset="0"/>
                <a:cs typeface="Arial" panose="020B0604020202020204" pitchFamily="34" charset="0"/>
              </a:rPr>
              <a:t> </a:t>
            </a:r>
            <a:r>
              <a:rPr lang="de-DE" sz="2200" dirty="0" err="1">
                <a:latin typeface="Arial" panose="020B0604020202020204" pitchFamily="34" charset="0"/>
                <a:cs typeface="Arial" panose="020B0604020202020204" pitchFamily="34" charset="0"/>
              </a:rPr>
              <a:t>while</a:t>
            </a:r>
            <a:r>
              <a:rPr lang="de-DE" sz="2200" dirty="0">
                <a:latin typeface="Arial" panose="020B0604020202020204" pitchFamily="34" charset="0"/>
                <a:cs typeface="Arial" panose="020B0604020202020204" pitchFamily="34" charset="0"/>
              </a:rPr>
              <a:t> </a:t>
            </a:r>
            <a:r>
              <a:rPr lang="de-DE" sz="2200" dirty="0" err="1">
                <a:latin typeface="Arial" panose="020B0604020202020204" pitchFamily="34" charset="0"/>
                <a:cs typeface="Arial" panose="020B0604020202020204" pitchFamily="34" charset="0"/>
              </a:rPr>
              <a:t>breathing</a:t>
            </a:r>
            <a:r>
              <a:rPr lang="de-DE" sz="2200" dirty="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156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AA7DF085-6C00-894D-875B-B83DEB48D017}"/>
              </a:ext>
            </a:extLst>
          </p:cNvPr>
          <p:cNvSpPr/>
          <p:nvPr/>
        </p:nvSpPr>
        <p:spPr>
          <a:xfrm>
            <a:off x="581598" y="2788415"/>
            <a:ext cx="8088630" cy="769441"/>
          </a:xfrm>
          <a:prstGeom prst="rect">
            <a:avLst/>
          </a:prstGeom>
        </p:spPr>
        <p:txBody>
          <a:bodyPr wrap="square">
            <a:spAutoFit/>
          </a:bodyPr>
          <a:lstStyle/>
          <a:p>
            <a:pPr algn="ctr">
              <a:buClr>
                <a:srgbClr val="0070C0"/>
              </a:buClr>
            </a:pPr>
            <a:r>
              <a:rPr lang="de-DE" sz="2200" dirty="0">
                <a:latin typeface="Arial" panose="020B0604020202020204" pitchFamily="34" charset="0"/>
                <a:cs typeface="Arial" panose="020B0604020202020204" pitchFamily="34" charset="0"/>
              </a:rPr>
              <a:t>ASK </a:t>
            </a:r>
            <a:r>
              <a:rPr lang="de-DE" sz="2200" dirty="0" err="1">
                <a:latin typeface="Arial" panose="020B0604020202020204" pitchFamily="34" charset="0"/>
                <a:cs typeface="Arial" panose="020B0604020202020204" pitchFamily="34" charset="0"/>
              </a:rPr>
              <a:t>Question</a:t>
            </a:r>
            <a:r>
              <a:rPr lang="de-DE" sz="2200" dirty="0">
                <a:latin typeface="Arial" panose="020B0604020202020204" pitchFamily="34" charset="0"/>
                <a:cs typeface="Arial" panose="020B0604020202020204" pitchFamily="34" charset="0"/>
              </a:rPr>
              <a:t>:</a:t>
            </a:r>
          </a:p>
          <a:p>
            <a:pPr algn="ctr">
              <a:buClr>
                <a:srgbClr val="0070C0"/>
              </a:buClr>
            </a:pPr>
            <a:r>
              <a:rPr lang="de-DE" sz="2200" dirty="0">
                <a:latin typeface="Arial" panose="020B0604020202020204" pitchFamily="34" charset="0"/>
                <a:cs typeface="Arial" panose="020B0604020202020204" pitchFamily="34" charset="0"/>
              </a:rPr>
              <a:t>How difficult did it feel to breath?</a:t>
            </a:r>
          </a:p>
        </p:txBody>
      </p:sp>
    </p:spTree>
    <p:extLst>
      <p:ext uri="{BB962C8B-B14F-4D97-AF65-F5344CB8AC3E}">
        <p14:creationId xmlns:p14="http://schemas.microsoft.com/office/powerpoint/2010/main" val="2331567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2">
            <a:extLst>
              <a:ext uri="{FF2B5EF4-FFF2-40B4-BE49-F238E27FC236}">
                <a16:creationId xmlns:a16="http://schemas.microsoft.com/office/drawing/2014/main" id="{ADE6DEE9-471C-0444-A328-CAB7BF192E2C}"/>
              </a:ext>
            </a:extLst>
          </p:cNvPr>
          <p:cNvSpPr/>
          <p:nvPr/>
        </p:nvSpPr>
        <p:spPr>
          <a:xfrm>
            <a:off x="581598" y="2788415"/>
            <a:ext cx="8088630" cy="769441"/>
          </a:xfrm>
          <a:prstGeom prst="rect">
            <a:avLst/>
          </a:prstGeom>
        </p:spPr>
        <p:txBody>
          <a:bodyPr wrap="square">
            <a:spAutoFit/>
          </a:bodyPr>
          <a:lstStyle/>
          <a:p>
            <a:pPr algn="ctr">
              <a:buClr>
                <a:srgbClr val="0070C0"/>
              </a:buClr>
            </a:pPr>
            <a:r>
              <a:rPr lang="de-DE" sz="2200" dirty="0">
                <a:latin typeface="Arial" panose="020B0604020202020204" pitchFamily="34" charset="0"/>
                <a:cs typeface="Arial" panose="020B0604020202020204" pitchFamily="34" charset="0"/>
              </a:rPr>
              <a:t>ASK </a:t>
            </a:r>
            <a:r>
              <a:rPr lang="de-DE" sz="2200" dirty="0" err="1">
                <a:latin typeface="Arial" panose="020B0604020202020204" pitchFamily="34" charset="0"/>
                <a:cs typeface="Arial" panose="020B0604020202020204" pitchFamily="34" charset="0"/>
              </a:rPr>
              <a:t>Question</a:t>
            </a:r>
            <a:r>
              <a:rPr lang="de-DE" sz="2200" dirty="0">
                <a:latin typeface="Arial" panose="020B0604020202020204" pitchFamily="34" charset="0"/>
                <a:cs typeface="Arial" panose="020B0604020202020204" pitchFamily="34" charset="0"/>
              </a:rPr>
              <a:t>:</a:t>
            </a:r>
          </a:p>
          <a:p>
            <a:pPr algn="ctr">
              <a:buClr>
                <a:srgbClr val="0070C0"/>
              </a:buClr>
            </a:pPr>
            <a:r>
              <a:rPr lang="de-DE" sz="2200" dirty="0" err="1">
                <a:latin typeface="Arial" panose="020B0604020202020204" pitchFamily="34" charset="0"/>
                <a:cs typeface="Arial" panose="020B0604020202020204" pitchFamily="34" charset="0"/>
              </a:rPr>
              <a:t>How</a:t>
            </a:r>
            <a:r>
              <a:rPr lang="de-DE" sz="2200" dirty="0">
                <a:latin typeface="Arial" panose="020B0604020202020204" pitchFamily="34" charset="0"/>
                <a:cs typeface="Arial" panose="020B0604020202020204" pitchFamily="34" charset="0"/>
              </a:rPr>
              <a:t> </a:t>
            </a:r>
            <a:r>
              <a:rPr lang="de-DE" sz="2200" dirty="0" err="1">
                <a:latin typeface="Arial" panose="020B0604020202020204" pitchFamily="34" charset="0"/>
                <a:cs typeface="Arial" panose="020B0604020202020204" pitchFamily="34" charset="0"/>
              </a:rPr>
              <a:t>unpleasant</a:t>
            </a:r>
            <a:r>
              <a:rPr lang="de-DE" sz="2200" dirty="0">
                <a:latin typeface="Arial" panose="020B0604020202020204" pitchFamily="34" charset="0"/>
                <a:cs typeface="Arial" panose="020B0604020202020204" pitchFamily="34" charset="0"/>
              </a:rPr>
              <a:t> </a:t>
            </a:r>
            <a:r>
              <a:rPr lang="de-DE" sz="2200" dirty="0" err="1">
                <a:latin typeface="Arial" panose="020B0604020202020204" pitchFamily="34" charset="0"/>
                <a:cs typeface="Arial" panose="020B0604020202020204" pitchFamily="34" charset="0"/>
              </a:rPr>
              <a:t>did</a:t>
            </a:r>
            <a:r>
              <a:rPr lang="de-DE" sz="2200" dirty="0">
                <a:latin typeface="Arial" panose="020B0604020202020204" pitchFamily="34" charset="0"/>
                <a:cs typeface="Arial" panose="020B0604020202020204" pitchFamily="34" charset="0"/>
              </a:rPr>
              <a:t> </a:t>
            </a:r>
            <a:r>
              <a:rPr lang="de-DE" sz="2200" dirty="0" err="1">
                <a:latin typeface="Arial" panose="020B0604020202020204" pitchFamily="34" charset="0"/>
                <a:cs typeface="Arial" panose="020B0604020202020204" pitchFamily="34" charset="0"/>
              </a:rPr>
              <a:t>it</a:t>
            </a:r>
            <a:r>
              <a:rPr lang="de-DE" sz="2200" dirty="0">
                <a:latin typeface="Arial" panose="020B0604020202020204" pitchFamily="34" charset="0"/>
                <a:cs typeface="Arial" panose="020B0604020202020204" pitchFamily="34" charset="0"/>
              </a:rPr>
              <a:t> </a:t>
            </a:r>
            <a:r>
              <a:rPr lang="de-DE" sz="2200" dirty="0" err="1">
                <a:latin typeface="Arial" panose="020B0604020202020204" pitchFamily="34" charset="0"/>
                <a:cs typeface="Arial" panose="020B0604020202020204" pitchFamily="34" charset="0"/>
              </a:rPr>
              <a:t>feel</a:t>
            </a:r>
            <a:r>
              <a:rPr lang="de-DE" sz="2200" dirty="0">
                <a:latin typeface="Arial" panose="020B0604020202020204" pitchFamily="34" charset="0"/>
                <a:cs typeface="Arial" panose="020B0604020202020204" pitchFamily="34" charset="0"/>
              </a:rPr>
              <a:t> </a:t>
            </a:r>
            <a:r>
              <a:rPr lang="de-DE" sz="2200" dirty="0" err="1">
                <a:latin typeface="Arial" panose="020B0604020202020204" pitchFamily="34" charset="0"/>
                <a:cs typeface="Arial" panose="020B0604020202020204" pitchFamily="34" charset="0"/>
              </a:rPr>
              <a:t>to</a:t>
            </a:r>
            <a:r>
              <a:rPr lang="de-DE" sz="2200" dirty="0">
                <a:latin typeface="Arial" panose="020B0604020202020204" pitchFamily="34" charset="0"/>
                <a:cs typeface="Arial" panose="020B0604020202020204" pitchFamily="34" charset="0"/>
              </a:rPr>
              <a:t> </a:t>
            </a:r>
            <a:r>
              <a:rPr lang="de-DE" sz="2200" dirty="0" err="1">
                <a:latin typeface="Arial" panose="020B0604020202020204" pitchFamily="34" charset="0"/>
                <a:cs typeface="Arial" panose="020B0604020202020204" pitchFamily="34" charset="0"/>
              </a:rPr>
              <a:t>breathe</a:t>
            </a:r>
            <a:r>
              <a:rPr lang="de-DE"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5445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6F189F-9E83-4369-BC8E-861DB2DD0186}"/>
              </a:ext>
            </a:extLst>
          </p:cNvPr>
          <p:cNvPicPr>
            <a:picLocks noChangeAspect="1"/>
          </p:cNvPicPr>
          <p:nvPr/>
        </p:nvPicPr>
        <p:blipFill rotWithShape="1">
          <a:blip r:embed="rId2">
            <a:extLst>
              <a:ext uri="{28A0092B-C50C-407E-A947-70E740481C1C}">
                <a14:useLocalDpi xmlns:a14="http://schemas.microsoft.com/office/drawing/2010/main" val="0"/>
              </a:ext>
            </a:extLst>
          </a:blip>
          <a:srcRect t="60628" b="10596"/>
          <a:stretch/>
        </p:blipFill>
        <p:spPr>
          <a:xfrm>
            <a:off x="446689" y="1724807"/>
            <a:ext cx="8250621" cy="2248103"/>
          </a:xfrm>
          <a:prstGeom prst="rect">
            <a:avLst/>
          </a:prstGeom>
        </p:spPr>
      </p:pic>
      <p:sp>
        <p:nvSpPr>
          <p:cNvPr id="6" name="TextBox 5">
            <a:extLst>
              <a:ext uri="{FF2B5EF4-FFF2-40B4-BE49-F238E27FC236}">
                <a16:creationId xmlns:a16="http://schemas.microsoft.com/office/drawing/2014/main" id="{99D515A0-7B82-4355-993C-36CB32BB0CDC}"/>
              </a:ext>
            </a:extLst>
          </p:cNvPr>
          <p:cNvSpPr txBox="1"/>
          <p:nvPr/>
        </p:nvSpPr>
        <p:spPr>
          <a:xfrm>
            <a:off x="2689046" y="654714"/>
            <a:ext cx="3765904" cy="400110"/>
          </a:xfrm>
          <a:prstGeom prst="rect">
            <a:avLst/>
          </a:prstGeom>
          <a:solidFill>
            <a:schemeClr val="bg1"/>
          </a:solid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Calibri" panose="020F0502020204030204"/>
                <a:ea typeface="+mn-ea"/>
                <a:cs typeface="+mn-cs"/>
              </a:rPr>
              <a:t>How calm or excited did you feel?</a:t>
            </a:r>
            <a:endParaRPr kumimoji="0" lang="en-US" sz="2000" b="0" i="0" u="none" strike="noStrike" kern="1200" cap="none" spc="0" normalizeH="0" baseline="0" noProof="0" dirty="0">
              <a:ln>
                <a:noFill/>
              </a:ln>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098EEA24-01F8-4D9D-BE84-FA1E4A768A07}"/>
              </a:ext>
            </a:extLst>
          </p:cNvPr>
          <p:cNvSpPr/>
          <p:nvPr/>
        </p:nvSpPr>
        <p:spPr>
          <a:xfrm>
            <a:off x="841404" y="4642893"/>
            <a:ext cx="7987477" cy="923330"/>
          </a:xfrm>
          <a:prstGeom prst="rect">
            <a:avLst/>
          </a:prstGeom>
        </p:spPr>
        <p:txBody>
          <a:bodyPr wrap="square">
            <a:spAutoFit/>
          </a:bodyPr>
          <a:lstStyle/>
          <a:p>
            <a:r>
              <a:rPr lang="en-US" b="1" dirty="0">
                <a:solidFill>
                  <a:prstClr val="white"/>
                </a:solidFill>
              </a:rPr>
              <a:t>To clarify, “excited” does not involve feeling GOOD or BAD. It simply means how strong your bodily sensations felt. As two examples, being highly “excited” could indicate feeling very tense or feeling a strong or fast heart beats (among others).</a:t>
            </a:r>
            <a:endParaRPr lang="en-US" dirty="0"/>
          </a:p>
        </p:txBody>
      </p:sp>
    </p:spTree>
    <p:extLst>
      <p:ext uri="{BB962C8B-B14F-4D97-AF65-F5344CB8AC3E}">
        <p14:creationId xmlns:p14="http://schemas.microsoft.com/office/powerpoint/2010/main" val="3667469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9D515A0-7B82-4355-993C-36CB32BB0CDC}"/>
              </a:ext>
            </a:extLst>
          </p:cNvPr>
          <p:cNvSpPr txBox="1"/>
          <p:nvPr/>
        </p:nvSpPr>
        <p:spPr>
          <a:xfrm>
            <a:off x="1177158" y="525408"/>
            <a:ext cx="6432331" cy="707886"/>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Calibri" panose="020F0502020204030204"/>
                <a:ea typeface="+mn-ea"/>
                <a:cs typeface="+mn-cs"/>
              </a:rPr>
              <a:t>How happy or unhappy did you feel?</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723AE0B5-D90B-405E-8B37-0D221A8DD8B2}"/>
              </a:ext>
            </a:extLst>
          </p:cNvPr>
          <p:cNvPicPr>
            <a:picLocks noChangeAspect="1"/>
          </p:cNvPicPr>
          <p:nvPr/>
        </p:nvPicPr>
        <p:blipFill rotWithShape="1">
          <a:blip r:embed="rId2">
            <a:extLst>
              <a:ext uri="{28A0092B-C50C-407E-A947-70E740481C1C}">
                <a14:useLocalDpi xmlns:a14="http://schemas.microsoft.com/office/drawing/2010/main" val="0"/>
              </a:ext>
            </a:extLst>
          </a:blip>
          <a:srcRect t="61401" b="9871"/>
          <a:stretch/>
        </p:blipFill>
        <p:spPr>
          <a:xfrm>
            <a:off x="478220" y="1837220"/>
            <a:ext cx="8187559" cy="2314366"/>
          </a:xfrm>
          <a:prstGeom prst="rect">
            <a:avLst/>
          </a:prstGeom>
        </p:spPr>
      </p:pic>
    </p:spTree>
    <p:extLst>
      <p:ext uri="{BB962C8B-B14F-4D97-AF65-F5344CB8AC3E}">
        <p14:creationId xmlns:p14="http://schemas.microsoft.com/office/powerpoint/2010/main" val="3737460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9D515A0-7B82-4355-993C-36CB32BB0CDC}"/>
              </a:ext>
            </a:extLst>
          </p:cNvPr>
          <p:cNvSpPr txBox="1"/>
          <p:nvPr/>
        </p:nvSpPr>
        <p:spPr>
          <a:xfrm>
            <a:off x="708737" y="1192695"/>
            <a:ext cx="7726539" cy="707886"/>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Please indicate what your anxiety level was while breathing from 0 – 10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(0 = no anxiety, 10 = maximum possible anxiety)</a:t>
            </a:r>
          </a:p>
        </p:txBody>
      </p:sp>
      <p:sp>
        <p:nvSpPr>
          <p:cNvPr id="4" name="TextBox 3">
            <a:extLst>
              <a:ext uri="{FF2B5EF4-FFF2-40B4-BE49-F238E27FC236}">
                <a16:creationId xmlns:a16="http://schemas.microsoft.com/office/drawing/2014/main" id="{073C9B3A-727A-2D4D-A63B-B81C0361AF3E}"/>
              </a:ext>
            </a:extLst>
          </p:cNvPr>
          <p:cNvSpPr txBox="1"/>
          <p:nvPr/>
        </p:nvSpPr>
        <p:spPr>
          <a:xfrm>
            <a:off x="662151" y="3914368"/>
            <a:ext cx="8008883" cy="369332"/>
          </a:xfrm>
          <a:prstGeom prst="rect">
            <a:avLst/>
          </a:prstGeom>
          <a:noFill/>
        </p:spPr>
        <p:txBody>
          <a:bodyPr wrap="square" rtlCol="0">
            <a:spAutoFit/>
          </a:bodyPr>
          <a:lstStyle/>
          <a:p>
            <a:r>
              <a:rPr lang="en-US" dirty="0"/>
              <a:t>0	   1	      2		  3	       4	     5		  6		7	        8	      9	        	     10</a:t>
            </a:r>
          </a:p>
        </p:txBody>
      </p:sp>
      <p:cxnSp>
        <p:nvCxnSpPr>
          <p:cNvPr id="7" name="Straight Connector 6">
            <a:extLst>
              <a:ext uri="{FF2B5EF4-FFF2-40B4-BE49-F238E27FC236}">
                <a16:creationId xmlns:a16="http://schemas.microsoft.com/office/drawing/2014/main" id="{1A529C81-B567-EB40-B5E1-44F593259AEB}"/>
              </a:ext>
            </a:extLst>
          </p:cNvPr>
          <p:cNvCxnSpPr>
            <a:cxnSpLocks/>
          </p:cNvCxnSpPr>
          <p:nvPr/>
        </p:nvCxnSpPr>
        <p:spPr>
          <a:xfrm>
            <a:off x="872359" y="3473669"/>
            <a:ext cx="7588469"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8C7C058-F428-5A48-AD87-E1B1F851A4B7}"/>
              </a:ext>
            </a:extLst>
          </p:cNvPr>
          <p:cNvCxnSpPr>
            <a:cxnSpLocks/>
          </p:cNvCxnSpPr>
          <p:nvPr/>
        </p:nvCxnSpPr>
        <p:spPr>
          <a:xfrm flipV="1">
            <a:off x="872359" y="315835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3FE8A2-DB88-B145-9928-C40D48D7495B}"/>
              </a:ext>
            </a:extLst>
          </p:cNvPr>
          <p:cNvCxnSpPr>
            <a:cxnSpLocks/>
          </p:cNvCxnSpPr>
          <p:nvPr/>
        </p:nvCxnSpPr>
        <p:spPr>
          <a:xfrm flipV="1">
            <a:off x="6689835"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75CB2E0-1550-194E-814E-C2C1E4351A0B}"/>
              </a:ext>
            </a:extLst>
          </p:cNvPr>
          <p:cNvCxnSpPr>
            <a:cxnSpLocks/>
          </p:cNvCxnSpPr>
          <p:nvPr/>
        </p:nvCxnSpPr>
        <p:spPr>
          <a:xfrm flipV="1">
            <a:off x="3489435"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A0C9DE-AED4-4147-91F0-B1C2885291DB}"/>
              </a:ext>
            </a:extLst>
          </p:cNvPr>
          <p:cNvCxnSpPr>
            <a:cxnSpLocks/>
          </p:cNvCxnSpPr>
          <p:nvPr/>
        </p:nvCxnSpPr>
        <p:spPr>
          <a:xfrm flipV="1">
            <a:off x="2081049"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B563AD4-8164-F844-918F-2510C9767A3B}"/>
              </a:ext>
            </a:extLst>
          </p:cNvPr>
          <p:cNvCxnSpPr>
            <a:cxnSpLocks/>
          </p:cNvCxnSpPr>
          <p:nvPr/>
        </p:nvCxnSpPr>
        <p:spPr>
          <a:xfrm flipV="1">
            <a:off x="5032912"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EC103E0-A4CC-3148-89A0-F9EE243601B6}"/>
              </a:ext>
            </a:extLst>
          </p:cNvPr>
          <p:cNvCxnSpPr>
            <a:cxnSpLocks/>
          </p:cNvCxnSpPr>
          <p:nvPr/>
        </p:nvCxnSpPr>
        <p:spPr>
          <a:xfrm flipV="1">
            <a:off x="1445173"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3C618EF-0B09-4543-AA79-CDF91E1E6DA3}"/>
              </a:ext>
            </a:extLst>
          </p:cNvPr>
          <p:cNvCxnSpPr>
            <a:cxnSpLocks/>
          </p:cNvCxnSpPr>
          <p:nvPr/>
        </p:nvCxnSpPr>
        <p:spPr>
          <a:xfrm flipV="1">
            <a:off x="2779986"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8CB529-CD9A-964C-9C37-1305B60EB58E}"/>
              </a:ext>
            </a:extLst>
          </p:cNvPr>
          <p:cNvCxnSpPr>
            <a:cxnSpLocks/>
          </p:cNvCxnSpPr>
          <p:nvPr/>
        </p:nvCxnSpPr>
        <p:spPr>
          <a:xfrm flipV="1">
            <a:off x="4312953"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A1047A6-2EC1-C54D-A26C-E8A0ABB21EC8}"/>
              </a:ext>
            </a:extLst>
          </p:cNvPr>
          <p:cNvCxnSpPr>
            <a:cxnSpLocks/>
          </p:cNvCxnSpPr>
          <p:nvPr/>
        </p:nvCxnSpPr>
        <p:spPr>
          <a:xfrm flipV="1">
            <a:off x="5906814"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3B074F-DAEF-CE41-8178-4F427955BD1A}"/>
              </a:ext>
            </a:extLst>
          </p:cNvPr>
          <p:cNvCxnSpPr>
            <a:cxnSpLocks/>
          </p:cNvCxnSpPr>
          <p:nvPr/>
        </p:nvCxnSpPr>
        <p:spPr>
          <a:xfrm flipV="1">
            <a:off x="7520151" y="3153104"/>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3F310AF-AEA3-2342-B870-B7BE83E48317}"/>
              </a:ext>
            </a:extLst>
          </p:cNvPr>
          <p:cNvCxnSpPr>
            <a:cxnSpLocks/>
          </p:cNvCxnSpPr>
          <p:nvPr/>
        </p:nvCxnSpPr>
        <p:spPr>
          <a:xfrm flipV="1">
            <a:off x="8460828"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458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527685" y="5547691"/>
            <a:ext cx="8088630" cy="430887"/>
          </a:xfrm>
          <a:prstGeom prst="rect">
            <a:avLst/>
          </a:prstGeom>
        </p:spPr>
        <p:txBody>
          <a:bodyPr wrap="square">
            <a:spAutoFit/>
          </a:bodyPr>
          <a:lstStyle/>
          <a:p>
            <a:pPr algn="ctr">
              <a:buClr>
                <a:srgbClr val="0070C0"/>
              </a:buClr>
            </a:pPr>
            <a:r>
              <a:rPr lang="de-DE" sz="2200" b="1" dirty="0" smtClean="0">
                <a:latin typeface="Arial" panose="020B0604020202020204" pitchFamily="34" charset="0"/>
                <a:cs typeface="Arial" panose="020B0604020202020204" pitchFamily="34" charset="0"/>
              </a:rPr>
              <a:t>Run 1</a:t>
            </a:r>
            <a:endParaRPr lang="de-DE" sz="2200" b="1" dirty="0">
              <a:latin typeface="Arial" panose="020B0604020202020204" pitchFamily="34" charset="0"/>
              <a:cs typeface="Arial" panose="020B0604020202020204" pitchFamily="34" charset="0"/>
            </a:endParaRPr>
          </a:p>
        </p:txBody>
      </p:sp>
      <p:sp>
        <p:nvSpPr>
          <p:cNvPr id="3" name="Subtitle 8">
            <a:extLst>
              <a:ext uri="{FF2B5EF4-FFF2-40B4-BE49-F238E27FC236}">
                <a16:creationId xmlns:a16="http://schemas.microsoft.com/office/drawing/2014/main" id="{2F8AF99E-AD97-B948-A644-FDEFAF3C3C96}"/>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4" name="Right Arrow 3">
            <a:extLst>
              <a:ext uri="{FF2B5EF4-FFF2-40B4-BE49-F238E27FC236}">
                <a16:creationId xmlns:a16="http://schemas.microsoft.com/office/drawing/2014/main" id="{2BE3B315-0E3E-634D-B28A-57F015AEC0EF}"/>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3">
            <a:extLst>
              <a:ext uri="{FF2B5EF4-FFF2-40B4-BE49-F238E27FC236}">
                <a16:creationId xmlns:a16="http://schemas.microsoft.com/office/drawing/2014/main" id="{1A025D6D-0972-CA4E-918F-B75AD067DD39}"/>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4212489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527685" y="5547691"/>
            <a:ext cx="8088630" cy="430887"/>
          </a:xfrm>
          <a:prstGeom prst="rect">
            <a:avLst/>
          </a:prstGeom>
        </p:spPr>
        <p:txBody>
          <a:bodyPr wrap="square">
            <a:spAutoFit/>
          </a:bodyPr>
          <a:lstStyle/>
          <a:p>
            <a:pPr algn="ctr">
              <a:buClr>
                <a:srgbClr val="0070C0"/>
              </a:buClr>
            </a:pPr>
            <a:r>
              <a:rPr lang="de-DE" sz="2200" b="1" dirty="0" smtClean="0">
                <a:latin typeface="Arial" panose="020B0604020202020204" pitchFamily="34" charset="0"/>
                <a:cs typeface="Arial" panose="020B0604020202020204" pitchFamily="34" charset="0"/>
              </a:rPr>
              <a:t>Run 2</a:t>
            </a:r>
            <a:endParaRPr lang="de-DE" sz="2200" b="1" dirty="0">
              <a:latin typeface="Arial" panose="020B0604020202020204" pitchFamily="34" charset="0"/>
              <a:cs typeface="Arial" panose="020B0604020202020204" pitchFamily="34" charset="0"/>
            </a:endParaRPr>
          </a:p>
        </p:txBody>
      </p:sp>
      <p:sp>
        <p:nvSpPr>
          <p:cNvPr id="3" name="Subtitle 8">
            <a:extLst>
              <a:ext uri="{FF2B5EF4-FFF2-40B4-BE49-F238E27FC236}">
                <a16:creationId xmlns:a16="http://schemas.microsoft.com/office/drawing/2014/main" id="{2F8AF99E-AD97-B948-A644-FDEFAF3C3C96}"/>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4" name="Right Arrow 3">
            <a:extLst>
              <a:ext uri="{FF2B5EF4-FFF2-40B4-BE49-F238E27FC236}">
                <a16:creationId xmlns:a16="http://schemas.microsoft.com/office/drawing/2014/main" id="{2BE3B315-0E3E-634D-B28A-57F015AEC0EF}"/>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3">
            <a:extLst>
              <a:ext uri="{FF2B5EF4-FFF2-40B4-BE49-F238E27FC236}">
                <a16:creationId xmlns:a16="http://schemas.microsoft.com/office/drawing/2014/main" id="{1A025D6D-0972-CA4E-918F-B75AD067DD39}"/>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1322746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527685" y="5547691"/>
            <a:ext cx="8088630" cy="430887"/>
          </a:xfrm>
          <a:prstGeom prst="rect">
            <a:avLst/>
          </a:prstGeom>
        </p:spPr>
        <p:txBody>
          <a:bodyPr wrap="square">
            <a:spAutoFit/>
          </a:bodyPr>
          <a:lstStyle/>
          <a:p>
            <a:pPr algn="ctr">
              <a:buClr>
                <a:srgbClr val="0070C0"/>
              </a:buClr>
            </a:pPr>
            <a:r>
              <a:rPr lang="de-DE" sz="2200" b="1" dirty="0" smtClean="0">
                <a:latin typeface="Arial" panose="020B0604020202020204" pitchFamily="34" charset="0"/>
                <a:cs typeface="Arial" panose="020B0604020202020204" pitchFamily="34" charset="0"/>
              </a:rPr>
              <a:t>Run 3</a:t>
            </a:r>
            <a:endParaRPr lang="de-DE" sz="2200" b="1" dirty="0">
              <a:latin typeface="Arial" panose="020B0604020202020204" pitchFamily="34" charset="0"/>
              <a:cs typeface="Arial" panose="020B0604020202020204" pitchFamily="34" charset="0"/>
            </a:endParaRPr>
          </a:p>
        </p:txBody>
      </p:sp>
      <p:sp>
        <p:nvSpPr>
          <p:cNvPr id="3" name="Subtitle 8">
            <a:extLst>
              <a:ext uri="{FF2B5EF4-FFF2-40B4-BE49-F238E27FC236}">
                <a16:creationId xmlns:a16="http://schemas.microsoft.com/office/drawing/2014/main" id="{2F8AF99E-AD97-B948-A644-FDEFAF3C3C96}"/>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4" name="Right Arrow 3">
            <a:extLst>
              <a:ext uri="{FF2B5EF4-FFF2-40B4-BE49-F238E27FC236}">
                <a16:creationId xmlns:a16="http://schemas.microsoft.com/office/drawing/2014/main" id="{2BE3B315-0E3E-634D-B28A-57F015AEC0EF}"/>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3">
            <a:extLst>
              <a:ext uri="{FF2B5EF4-FFF2-40B4-BE49-F238E27FC236}">
                <a16:creationId xmlns:a16="http://schemas.microsoft.com/office/drawing/2014/main" id="{1A025D6D-0972-CA4E-918F-B75AD067DD39}"/>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290210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527685" y="5547691"/>
            <a:ext cx="8088630" cy="430887"/>
          </a:xfrm>
          <a:prstGeom prst="rect">
            <a:avLst/>
          </a:prstGeom>
        </p:spPr>
        <p:txBody>
          <a:bodyPr wrap="square">
            <a:spAutoFit/>
          </a:bodyPr>
          <a:lstStyle/>
          <a:p>
            <a:pPr algn="ctr">
              <a:buClr>
                <a:srgbClr val="0070C0"/>
              </a:buClr>
            </a:pPr>
            <a:r>
              <a:rPr lang="de-DE" sz="2200" b="1" dirty="0" smtClean="0">
                <a:latin typeface="Arial" panose="020B0604020202020204" pitchFamily="34" charset="0"/>
                <a:cs typeface="Arial" panose="020B0604020202020204" pitchFamily="34" charset="0"/>
              </a:rPr>
              <a:t>Run 4</a:t>
            </a:r>
            <a:endParaRPr lang="de-DE" sz="2200" b="1" dirty="0">
              <a:latin typeface="Arial" panose="020B0604020202020204" pitchFamily="34" charset="0"/>
              <a:cs typeface="Arial" panose="020B0604020202020204" pitchFamily="34" charset="0"/>
            </a:endParaRPr>
          </a:p>
        </p:txBody>
      </p:sp>
      <p:sp>
        <p:nvSpPr>
          <p:cNvPr id="3" name="Subtitle 8">
            <a:extLst>
              <a:ext uri="{FF2B5EF4-FFF2-40B4-BE49-F238E27FC236}">
                <a16:creationId xmlns:a16="http://schemas.microsoft.com/office/drawing/2014/main" id="{2F8AF99E-AD97-B948-A644-FDEFAF3C3C96}"/>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4" name="Right Arrow 3">
            <a:extLst>
              <a:ext uri="{FF2B5EF4-FFF2-40B4-BE49-F238E27FC236}">
                <a16:creationId xmlns:a16="http://schemas.microsoft.com/office/drawing/2014/main" id="{2BE3B315-0E3E-634D-B28A-57F015AEC0EF}"/>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3">
            <a:extLst>
              <a:ext uri="{FF2B5EF4-FFF2-40B4-BE49-F238E27FC236}">
                <a16:creationId xmlns:a16="http://schemas.microsoft.com/office/drawing/2014/main" id="{1A025D6D-0972-CA4E-918F-B75AD067DD39}"/>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44633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83721" y="585570"/>
            <a:ext cx="8309575" cy="4832092"/>
          </a:xfrm>
          <a:prstGeom prst="rect">
            <a:avLst/>
          </a:prstGeom>
        </p:spPr>
        <p:txBody>
          <a:bodyPr wrap="square">
            <a:spAutoFit/>
          </a:bodyPr>
          <a:lstStyle/>
          <a:p>
            <a:pPr marL="285750" indent="-285750">
              <a:buClr>
                <a:srgbClr val="0070C0"/>
              </a:buClr>
              <a:buFont typeface="Wingdings" panose="05000000000000000000" pitchFamily="2" charset="2"/>
              <a:buChar char="§"/>
            </a:pPr>
            <a:r>
              <a:rPr lang="de-DE" sz="2800" dirty="0">
                <a:latin typeface="Arial" panose="020B0604020202020204" pitchFamily="34" charset="0"/>
                <a:cs typeface="Arial" panose="020B0604020202020204" pitchFamily="34" charset="0"/>
              </a:rPr>
              <a:t>In </a:t>
            </a:r>
            <a:r>
              <a:rPr lang="de-DE" sz="2800" dirty="0" err="1">
                <a:latin typeface="Arial" panose="020B0604020202020204" pitchFamily="34" charset="0"/>
                <a:cs typeface="Arial" panose="020B0604020202020204" pitchFamily="34" charset="0"/>
              </a:rPr>
              <a:t>the</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following</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task</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you</a:t>
            </a:r>
            <a:r>
              <a:rPr lang="de-DE" sz="2800" dirty="0">
                <a:latin typeface="Arial" panose="020B0604020202020204" pitchFamily="34" charset="0"/>
                <a:cs typeface="Arial" panose="020B0604020202020204" pitchFamily="34" charset="0"/>
              </a:rPr>
              <a:t> will </a:t>
            </a:r>
            <a:r>
              <a:rPr lang="de-DE" sz="2800" dirty="0" err="1">
                <a:latin typeface="Arial" panose="020B0604020202020204" pitchFamily="34" charset="0"/>
                <a:cs typeface="Arial" panose="020B0604020202020204" pitchFamily="34" charset="0"/>
              </a:rPr>
              <a:t>breathe</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through</a:t>
            </a:r>
            <a:r>
              <a:rPr lang="de-DE" sz="2800" dirty="0">
                <a:latin typeface="Arial" panose="020B0604020202020204" pitchFamily="34" charset="0"/>
                <a:cs typeface="Arial" panose="020B0604020202020204" pitchFamily="34" charset="0"/>
              </a:rPr>
              <a:t> a </a:t>
            </a:r>
            <a:r>
              <a:rPr lang="de-DE" sz="2800" dirty="0" err="1">
                <a:latin typeface="Arial" panose="020B0604020202020204" pitchFamily="34" charset="0"/>
                <a:cs typeface="Arial" panose="020B0604020202020204" pitchFamily="34" charset="0"/>
              </a:rPr>
              <a:t>breathing</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circuit</a:t>
            </a:r>
            <a:r>
              <a:rPr lang="de-DE" sz="2800" dirty="0">
                <a:latin typeface="Arial" panose="020B0604020202020204" pitchFamily="34" charset="0"/>
                <a:cs typeface="Arial" panose="020B0604020202020204" pitchFamily="34" charset="0"/>
              </a:rPr>
              <a:t> at </a:t>
            </a:r>
            <a:r>
              <a:rPr lang="de-DE" sz="2800" dirty="0" err="1">
                <a:latin typeface="Arial" panose="020B0604020202020204" pitchFamily="34" charset="0"/>
                <a:cs typeface="Arial" panose="020B0604020202020204" pitchFamily="34" charset="0"/>
              </a:rPr>
              <a:t>your</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own</a:t>
            </a:r>
            <a:r>
              <a:rPr lang="de-DE" sz="2800" dirty="0">
                <a:latin typeface="Arial" panose="020B0604020202020204" pitchFamily="34" charset="0"/>
                <a:cs typeface="Arial" panose="020B0604020202020204" pitchFamily="34" charset="0"/>
              </a:rPr>
              <a:t> normal </a:t>
            </a:r>
            <a:r>
              <a:rPr lang="de-DE" sz="2800" dirty="0" err="1">
                <a:latin typeface="Arial" panose="020B0604020202020204" pitchFamily="34" charset="0"/>
                <a:cs typeface="Arial" panose="020B0604020202020204" pitchFamily="34" charset="0"/>
              </a:rPr>
              <a:t>speed</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and</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depth</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of</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breathing</a:t>
            </a:r>
            <a:r>
              <a:rPr lang="de-DE" sz="2800" dirty="0">
                <a:latin typeface="Arial" panose="020B0604020202020204" pitchFamily="34" charset="0"/>
                <a:cs typeface="Arial" panose="020B0604020202020204" pitchFamily="34" charset="0"/>
              </a:rPr>
              <a:t>.</a:t>
            </a:r>
          </a:p>
          <a:p>
            <a:pPr marL="285750" indent="-285750">
              <a:buClr>
                <a:srgbClr val="0070C0"/>
              </a:buClr>
              <a:buFont typeface="Wingdings" panose="05000000000000000000" pitchFamily="2" charset="2"/>
              <a:buChar char="§"/>
            </a:pPr>
            <a:endParaRPr lang="de-DE" sz="28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r>
              <a:rPr lang="de-DE" sz="2800" dirty="0">
                <a:latin typeface="Arial" panose="020B0604020202020204" pitchFamily="34" charset="0"/>
                <a:cs typeface="Arial" panose="020B0604020202020204" pitchFamily="34" charset="0"/>
              </a:rPr>
              <a:t>Later, a resistor will be added to the breathing circuit, which will make your breathing more difficult. </a:t>
            </a:r>
          </a:p>
          <a:p>
            <a:pPr marL="285750" indent="-285750">
              <a:buClr>
                <a:srgbClr val="0070C0"/>
              </a:buClr>
              <a:buFont typeface="Wingdings" panose="05000000000000000000" pitchFamily="2" charset="2"/>
              <a:buChar char="§"/>
            </a:pPr>
            <a:endParaRPr lang="de-DE" sz="28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r>
              <a:rPr lang="de-DE" sz="2800" dirty="0">
                <a:latin typeface="Arial" panose="020B0604020202020204" pitchFamily="34" charset="0"/>
                <a:cs typeface="Arial" panose="020B0604020202020204" pitchFamily="34" charset="0"/>
              </a:rPr>
              <a:t>After 1 minute of loaded breathing, the resistor will be removed and you will breathe normally. </a:t>
            </a:r>
          </a:p>
          <a:p>
            <a:pPr marL="285750" indent="-285750">
              <a:buClr>
                <a:srgbClr val="0070C0"/>
              </a:buClr>
              <a:buFont typeface="Wingdings" panose="05000000000000000000" pitchFamily="2" charset="2"/>
              <a:buChar char="§"/>
            </a:pPr>
            <a:endParaRPr lang="de-DE" sz="2800"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97A65296-F829-9346-A433-33C4AB517D54}"/>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8" name="Subtitle 8">
            <a:extLst>
              <a:ext uri="{FF2B5EF4-FFF2-40B4-BE49-F238E27FC236}">
                <a16:creationId xmlns:a16="http://schemas.microsoft.com/office/drawing/2014/main" id="{9447DCDB-D6CF-2E4C-A16B-08AA2FDECA88}"/>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C3DABE0B-8900-5844-9486-6878C19C8281}"/>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850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527685" y="5547691"/>
            <a:ext cx="8088630" cy="430887"/>
          </a:xfrm>
          <a:prstGeom prst="rect">
            <a:avLst/>
          </a:prstGeom>
        </p:spPr>
        <p:txBody>
          <a:bodyPr wrap="square">
            <a:spAutoFit/>
          </a:bodyPr>
          <a:lstStyle/>
          <a:p>
            <a:pPr algn="ctr">
              <a:buClr>
                <a:srgbClr val="0070C0"/>
              </a:buClr>
            </a:pPr>
            <a:r>
              <a:rPr lang="de-DE" sz="2200" b="1" dirty="0" smtClean="0">
                <a:latin typeface="Arial" panose="020B0604020202020204" pitchFamily="34" charset="0"/>
                <a:cs typeface="Arial" panose="020B0604020202020204" pitchFamily="34" charset="0"/>
              </a:rPr>
              <a:t>Run 5</a:t>
            </a:r>
            <a:endParaRPr lang="de-DE" sz="2200" b="1" dirty="0">
              <a:latin typeface="Arial" panose="020B0604020202020204" pitchFamily="34" charset="0"/>
              <a:cs typeface="Arial" panose="020B0604020202020204" pitchFamily="34" charset="0"/>
            </a:endParaRPr>
          </a:p>
        </p:txBody>
      </p:sp>
      <p:sp>
        <p:nvSpPr>
          <p:cNvPr id="3" name="Subtitle 8">
            <a:extLst>
              <a:ext uri="{FF2B5EF4-FFF2-40B4-BE49-F238E27FC236}">
                <a16:creationId xmlns:a16="http://schemas.microsoft.com/office/drawing/2014/main" id="{2F8AF99E-AD97-B948-A644-FDEFAF3C3C96}"/>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4" name="Right Arrow 3">
            <a:extLst>
              <a:ext uri="{FF2B5EF4-FFF2-40B4-BE49-F238E27FC236}">
                <a16:creationId xmlns:a16="http://schemas.microsoft.com/office/drawing/2014/main" id="{2BE3B315-0E3E-634D-B28A-57F015AEC0EF}"/>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3">
            <a:extLst>
              <a:ext uri="{FF2B5EF4-FFF2-40B4-BE49-F238E27FC236}">
                <a16:creationId xmlns:a16="http://schemas.microsoft.com/office/drawing/2014/main" id="{1A025D6D-0972-CA4E-918F-B75AD067DD39}"/>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989886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527685" y="1468293"/>
            <a:ext cx="8088630" cy="3539430"/>
          </a:xfrm>
          <a:prstGeom prst="rect">
            <a:avLst/>
          </a:prstGeom>
        </p:spPr>
        <p:txBody>
          <a:bodyPr wrap="square">
            <a:spAutoFit/>
          </a:bodyPr>
          <a:lstStyle/>
          <a:p>
            <a:pPr marL="285750" indent="-285750">
              <a:buClr>
                <a:srgbClr val="0070C0"/>
              </a:buClr>
              <a:buFont typeface="Wingdings" panose="05000000000000000000" pitchFamily="2" charset="2"/>
              <a:buChar char="§"/>
            </a:pPr>
            <a:r>
              <a:rPr lang="de-DE" sz="3200" dirty="0">
                <a:latin typeface="Arial" panose="020B0604020202020204" pitchFamily="34" charset="0"/>
                <a:cs typeface="Arial" panose="020B0604020202020204" pitchFamily="34" charset="0"/>
              </a:rPr>
              <a:t>We will now start the test.</a:t>
            </a:r>
          </a:p>
          <a:p>
            <a:pPr marL="285750" indent="-285750">
              <a:buClr>
                <a:srgbClr val="0070C0"/>
              </a:buClr>
              <a:buFont typeface="Wingdings" panose="05000000000000000000" pitchFamily="2" charset="2"/>
              <a:buChar char="§"/>
            </a:pPr>
            <a:endParaRPr lang="de-DE" sz="3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r>
              <a:rPr lang="de-DE" sz="3200" dirty="0" err="1">
                <a:latin typeface="Arial" panose="020B0604020202020204" pitchFamily="34" charset="0"/>
                <a:cs typeface="Arial" panose="020B0604020202020204" pitchFamily="34" charset="0"/>
              </a:rPr>
              <a:t>Please</a:t>
            </a:r>
            <a:r>
              <a:rPr lang="de-DE" sz="3200" dirty="0">
                <a:latin typeface="Arial" panose="020B0604020202020204" pitchFamily="34" charset="0"/>
                <a:cs typeface="Arial" panose="020B0604020202020204" pitchFamily="34" charset="0"/>
              </a:rPr>
              <a:t> </a:t>
            </a:r>
            <a:r>
              <a:rPr lang="de-DE" sz="3200" dirty="0" err="1">
                <a:latin typeface="Arial" panose="020B0604020202020204" pitchFamily="34" charset="0"/>
                <a:cs typeface="Arial" panose="020B0604020202020204" pitchFamily="34" charset="0"/>
              </a:rPr>
              <a:t>breathe</a:t>
            </a:r>
            <a:r>
              <a:rPr lang="de-DE" sz="3200" dirty="0">
                <a:latin typeface="Arial" panose="020B0604020202020204" pitchFamily="34" charset="0"/>
                <a:cs typeface="Arial" panose="020B0604020202020204" pitchFamily="34" charset="0"/>
              </a:rPr>
              <a:t> </a:t>
            </a:r>
            <a:r>
              <a:rPr lang="de-DE" sz="3200" dirty="0" err="1">
                <a:latin typeface="Arial" panose="020B0604020202020204" pitchFamily="34" charset="0"/>
                <a:cs typeface="Arial" panose="020B0604020202020204" pitchFamily="34" charset="0"/>
              </a:rPr>
              <a:t>normally</a:t>
            </a:r>
            <a:r>
              <a:rPr lang="de-DE" sz="3200" dirty="0">
                <a:latin typeface="Arial" panose="020B0604020202020204" pitchFamily="34" charset="0"/>
                <a:cs typeface="Arial" panose="020B0604020202020204" pitchFamily="34" charset="0"/>
              </a:rPr>
              <a:t> </a:t>
            </a:r>
            <a:r>
              <a:rPr lang="de-DE" sz="3200" dirty="0" err="1">
                <a:latin typeface="Arial" panose="020B0604020202020204" pitchFamily="34" charset="0"/>
                <a:cs typeface="Arial" panose="020B0604020202020204" pitchFamily="34" charset="0"/>
              </a:rPr>
              <a:t>through</a:t>
            </a:r>
            <a:r>
              <a:rPr lang="de-DE" sz="3200" dirty="0">
                <a:latin typeface="Arial" panose="020B0604020202020204" pitchFamily="34" charset="0"/>
                <a:cs typeface="Arial" panose="020B0604020202020204" pitchFamily="34" charset="0"/>
              </a:rPr>
              <a:t> </a:t>
            </a:r>
            <a:r>
              <a:rPr lang="de-DE" sz="3200" dirty="0" err="1">
                <a:latin typeface="Arial" panose="020B0604020202020204" pitchFamily="34" charset="0"/>
                <a:cs typeface="Arial" panose="020B0604020202020204" pitchFamily="34" charset="0"/>
              </a:rPr>
              <a:t>the</a:t>
            </a:r>
            <a:r>
              <a:rPr lang="de-DE" sz="3200" dirty="0">
                <a:latin typeface="Arial" panose="020B0604020202020204" pitchFamily="34" charset="0"/>
                <a:cs typeface="Arial" panose="020B0604020202020204" pitchFamily="34" charset="0"/>
              </a:rPr>
              <a:t> </a:t>
            </a:r>
            <a:r>
              <a:rPr lang="de-DE" sz="3200" dirty="0" err="1">
                <a:latin typeface="Arial" panose="020B0604020202020204" pitchFamily="34" charset="0"/>
                <a:cs typeface="Arial" panose="020B0604020202020204" pitchFamily="34" charset="0"/>
              </a:rPr>
              <a:t>breathing</a:t>
            </a:r>
            <a:r>
              <a:rPr lang="de-DE" sz="3200" dirty="0">
                <a:latin typeface="Arial" panose="020B0604020202020204" pitchFamily="34" charset="0"/>
                <a:cs typeface="Arial" panose="020B0604020202020204" pitchFamily="34" charset="0"/>
              </a:rPr>
              <a:t> </a:t>
            </a:r>
            <a:r>
              <a:rPr lang="de-DE" sz="3200" dirty="0" err="1">
                <a:latin typeface="Arial" panose="020B0604020202020204" pitchFamily="34" charset="0"/>
                <a:cs typeface="Arial" panose="020B0604020202020204" pitchFamily="34" charset="0"/>
              </a:rPr>
              <a:t>circuit</a:t>
            </a:r>
            <a:r>
              <a:rPr lang="de-DE" sz="3200" dirty="0">
                <a:latin typeface="Arial" panose="020B0604020202020204" pitchFamily="34" charset="0"/>
                <a:cs typeface="Arial" panose="020B0604020202020204" pitchFamily="34" charset="0"/>
              </a:rPr>
              <a:t>.</a:t>
            </a:r>
          </a:p>
          <a:p>
            <a:pPr marL="285750" indent="-285750">
              <a:buClr>
                <a:srgbClr val="0070C0"/>
              </a:buClr>
              <a:buFont typeface="Wingdings" panose="05000000000000000000" pitchFamily="2" charset="2"/>
              <a:buChar char="§"/>
            </a:pPr>
            <a:endParaRPr lang="de-DE" sz="3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endParaRPr lang="de-DE" sz="3200" dirty="0">
              <a:latin typeface="Arial" panose="020B0604020202020204" pitchFamily="34" charset="0"/>
              <a:cs typeface="Arial" panose="020B0604020202020204" pitchFamily="34" charset="0"/>
            </a:endParaRPr>
          </a:p>
          <a:p>
            <a:pPr>
              <a:buClr>
                <a:srgbClr val="0070C0"/>
              </a:buClr>
            </a:pPr>
            <a:endParaRPr lang="de-DE" sz="3200" dirty="0">
              <a:latin typeface="Arial" panose="020B0604020202020204" pitchFamily="34" charset="0"/>
              <a:cs typeface="Arial" panose="020B0604020202020204" pitchFamily="34" charset="0"/>
            </a:endParaRPr>
          </a:p>
        </p:txBody>
      </p:sp>
      <p:sp>
        <p:nvSpPr>
          <p:cNvPr id="3" name="Subtitle 8">
            <a:extLst>
              <a:ext uri="{FF2B5EF4-FFF2-40B4-BE49-F238E27FC236}">
                <a16:creationId xmlns:a16="http://schemas.microsoft.com/office/drawing/2014/main" id="{6F20F0DC-7453-A748-BE53-207682A4865B}"/>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4" name="Right Arrow 3">
            <a:extLst>
              <a:ext uri="{FF2B5EF4-FFF2-40B4-BE49-F238E27FC236}">
                <a16:creationId xmlns:a16="http://schemas.microsoft.com/office/drawing/2014/main" id="{BB0B7A3C-AD7F-F844-A3B7-FD985C600AF2}"/>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3">
            <a:extLst>
              <a:ext uri="{FF2B5EF4-FFF2-40B4-BE49-F238E27FC236}">
                <a16:creationId xmlns:a16="http://schemas.microsoft.com/office/drawing/2014/main" id="{48DD5E81-C222-BE40-91E6-ACFF9844CDC4}"/>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327483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527685" y="1468293"/>
            <a:ext cx="8088630" cy="3539430"/>
          </a:xfrm>
          <a:prstGeom prst="rect">
            <a:avLst/>
          </a:prstGeom>
        </p:spPr>
        <p:txBody>
          <a:bodyPr wrap="square">
            <a:spAutoFit/>
          </a:bodyPr>
          <a:lstStyle/>
          <a:p>
            <a:pPr marL="285750" indent="-285750">
              <a:buClr>
                <a:srgbClr val="0070C0"/>
              </a:buClr>
              <a:buFont typeface="Wingdings" panose="05000000000000000000" pitchFamily="2" charset="2"/>
              <a:buChar char="§"/>
            </a:pPr>
            <a:r>
              <a:rPr lang="de-DE" sz="3200" dirty="0">
                <a:latin typeface="Arial" panose="020B0604020202020204" pitchFamily="34" charset="0"/>
                <a:cs typeface="Arial" panose="020B0604020202020204" pitchFamily="34" charset="0"/>
              </a:rPr>
              <a:t>We will now start the test.</a:t>
            </a:r>
          </a:p>
          <a:p>
            <a:pPr marL="285750" indent="-285750">
              <a:buClr>
                <a:srgbClr val="0070C0"/>
              </a:buClr>
              <a:buFont typeface="Wingdings" panose="05000000000000000000" pitchFamily="2" charset="2"/>
              <a:buChar char="§"/>
            </a:pPr>
            <a:endParaRPr lang="de-DE" sz="3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r>
              <a:rPr lang="de-DE" sz="3200" dirty="0" err="1">
                <a:latin typeface="Arial" panose="020B0604020202020204" pitchFamily="34" charset="0"/>
                <a:cs typeface="Arial" panose="020B0604020202020204" pitchFamily="34" charset="0"/>
              </a:rPr>
              <a:t>Please</a:t>
            </a:r>
            <a:r>
              <a:rPr lang="de-DE" sz="3200" dirty="0">
                <a:latin typeface="Arial" panose="020B0604020202020204" pitchFamily="34" charset="0"/>
                <a:cs typeface="Arial" panose="020B0604020202020204" pitchFamily="34" charset="0"/>
              </a:rPr>
              <a:t> </a:t>
            </a:r>
            <a:r>
              <a:rPr lang="de-DE" sz="3200" dirty="0" err="1">
                <a:latin typeface="Arial" panose="020B0604020202020204" pitchFamily="34" charset="0"/>
                <a:cs typeface="Arial" panose="020B0604020202020204" pitchFamily="34" charset="0"/>
              </a:rPr>
              <a:t>breathe</a:t>
            </a:r>
            <a:r>
              <a:rPr lang="de-DE" sz="3200" dirty="0">
                <a:latin typeface="Arial" panose="020B0604020202020204" pitchFamily="34" charset="0"/>
                <a:cs typeface="Arial" panose="020B0604020202020204" pitchFamily="34" charset="0"/>
              </a:rPr>
              <a:t> </a:t>
            </a:r>
            <a:r>
              <a:rPr lang="de-DE" sz="3200" dirty="0" err="1">
                <a:latin typeface="Arial" panose="020B0604020202020204" pitchFamily="34" charset="0"/>
                <a:cs typeface="Arial" panose="020B0604020202020204" pitchFamily="34" charset="0"/>
              </a:rPr>
              <a:t>normally</a:t>
            </a:r>
            <a:r>
              <a:rPr lang="de-DE" sz="3200" dirty="0">
                <a:latin typeface="Arial" panose="020B0604020202020204" pitchFamily="34" charset="0"/>
                <a:cs typeface="Arial" panose="020B0604020202020204" pitchFamily="34" charset="0"/>
              </a:rPr>
              <a:t> </a:t>
            </a:r>
            <a:r>
              <a:rPr lang="de-DE" sz="3200" dirty="0" err="1">
                <a:latin typeface="Arial" panose="020B0604020202020204" pitchFamily="34" charset="0"/>
                <a:cs typeface="Arial" panose="020B0604020202020204" pitchFamily="34" charset="0"/>
              </a:rPr>
              <a:t>through</a:t>
            </a:r>
            <a:r>
              <a:rPr lang="de-DE" sz="3200" dirty="0">
                <a:latin typeface="Arial" panose="020B0604020202020204" pitchFamily="34" charset="0"/>
                <a:cs typeface="Arial" panose="020B0604020202020204" pitchFamily="34" charset="0"/>
              </a:rPr>
              <a:t> </a:t>
            </a:r>
            <a:r>
              <a:rPr lang="de-DE" sz="3200" dirty="0" err="1">
                <a:latin typeface="Arial" panose="020B0604020202020204" pitchFamily="34" charset="0"/>
                <a:cs typeface="Arial" panose="020B0604020202020204" pitchFamily="34" charset="0"/>
              </a:rPr>
              <a:t>the</a:t>
            </a:r>
            <a:r>
              <a:rPr lang="de-DE" sz="3200" dirty="0">
                <a:latin typeface="Arial" panose="020B0604020202020204" pitchFamily="34" charset="0"/>
                <a:cs typeface="Arial" panose="020B0604020202020204" pitchFamily="34" charset="0"/>
              </a:rPr>
              <a:t> </a:t>
            </a:r>
            <a:r>
              <a:rPr lang="de-DE" sz="3200" dirty="0" err="1">
                <a:latin typeface="Arial" panose="020B0604020202020204" pitchFamily="34" charset="0"/>
                <a:cs typeface="Arial" panose="020B0604020202020204" pitchFamily="34" charset="0"/>
              </a:rPr>
              <a:t>breathing</a:t>
            </a:r>
            <a:r>
              <a:rPr lang="de-DE" sz="3200" dirty="0">
                <a:latin typeface="Arial" panose="020B0604020202020204" pitchFamily="34" charset="0"/>
                <a:cs typeface="Arial" panose="020B0604020202020204" pitchFamily="34" charset="0"/>
              </a:rPr>
              <a:t> </a:t>
            </a:r>
            <a:r>
              <a:rPr lang="de-DE" sz="3200" dirty="0" err="1">
                <a:latin typeface="Arial" panose="020B0604020202020204" pitchFamily="34" charset="0"/>
                <a:cs typeface="Arial" panose="020B0604020202020204" pitchFamily="34" charset="0"/>
              </a:rPr>
              <a:t>circuit</a:t>
            </a:r>
            <a:r>
              <a:rPr lang="de-DE" sz="3200" dirty="0">
                <a:latin typeface="Arial" panose="020B0604020202020204" pitchFamily="34" charset="0"/>
                <a:cs typeface="Arial" panose="020B0604020202020204" pitchFamily="34" charset="0"/>
              </a:rPr>
              <a:t>.</a:t>
            </a:r>
          </a:p>
          <a:p>
            <a:pPr marL="285750" indent="-285750">
              <a:buClr>
                <a:srgbClr val="0070C0"/>
              </a:buClr>
              <a:buFont typeface="Wingdings" panose="05000000000000000000" pitchFamily="2" charset="2"/>
              <a:buChar char="§"/>
            </a:pPr>
            <a:endParaRPr lang="de-DE" sz="3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endParaRPr lang="de-DE" sz="3200" dirty="0">
              <a:latin typeface="Arial" panose="020B0604020202020204" pitchFamily="34" charset="0"/>
              <a:cs typeface="Arial" panose="020B0604020202020204" pitchFamily="34" charset="0"/>
            </a:endParaRPr>
          </a:p>
          <a:p>
            <a:pPr>
              <a:buClr>
                <a:srgbClr val="0070C0"/>
              </a:buClr>
            </a:pPr>
            <a:endParaRPr lang="de-DE" sz="3200" dirty="0">
              <a:latin typeface="Arial" panose="020B0604020202020204" pitchFamily="34" charset="0"/>
              <a:cs typeface="Arial" panose="020B0604020202020204" pitchFamily="34" charset="0"/>
            </a:endParaRPr>
          </a:p>
        </p:txBody>
      </p:sp>
      <p:sp>
        <p:nvSpPr>
          <p:cNvPr id="3" name="Subtitle 8">
            <a:extLst>
              <a:ext uri="{FF2B5EF4-FFF2-40B4-BE49-F238E27FC236}">
                <a16:creationId xmlns:a16="http://schemas.microsoft.com/office/drawing/2014/main" id="{6F20F0DC-7453-A748-BE53-207682A4865B}"/>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4" name="Right Arrow 3">
            <a:extLst>
              <a:ext uri="{FF2B5EF4-FFF2-40B4-BE49-F238E27FC236}">
                <a16:creationId xmlns:a16="http://schemas.microsoft.com/office/drawing/2014/main" id="{BB0B7A3C-AD7F-F844-A3B7-FD985C600AF2}"/>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3">
            <a:extLst>
              <a:ext uri="{FF2B5EF4-FFF2-40B4-BE49-F238E27FC236}">
                <a16:creationId xmlns:a16="http://schemas.microsoft.com/office/drawing/2014/main" id="{48DD5E81-C222-BE40-91E6-ACFF9844CDC4}"/>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778840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81598" y="2788415"/>
            <a:ext cx="8088630" cy="1107996"/>
          </a:xfrm>
          <a:prstGeom prst="rect">
            <a:avLst/>
          </a:prstGeom>
        </p:spPr>
        <p:txBody>
          <a:bodyPr wrap="square">
            <a:spAutoFit/>
          </a:bodyPr>
          <a:lstStyle/>
          <a:p>
            <a:pPr algn="ctr">
              <a:buClr>
                <a:srgbClr val="0070C0"/>
              </a:buClr>
            </a:pPr>
            <a:r>
              <a:rPr lang="de-DE" sz="2200" dirty="0">
                <a:latin typeface="Arial" panose="020B0604020202020204" pitchFamily="34" charset="0"/>
                <a:cs typeface="Arial" panose="020B0604020202020204" pitchFamily="34" charset="0"/>
              </a:rPr>
              <a:t>(In order, loads will be: 10, 20, 40, 60, 80)</a:t>
            </a:r>
          </a:p>
          <a:p>
            <a:pPr marL="285750" indent="-285750">
              <a:buClr>
                <a:srgbClr val="0070C0"/>
              </a:buClr>
              <a:buFont typeface="Wingdings" panose="05000000000000000000" pitchFamily="2" charset="2"/>
              <a:buChar char="§"/>
            </a:pPr>
            <a:endParaRPr lang="de-DE" sz="2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8706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81598" y="2788415"/>
            <a:ext cx="8088630" cy="1446550"/>
          </a:xfrm>
          <a:prstGeom prst="rect">
            <a:avLst/>
          </a:prstGeom>
        </p:spPr>
        <p:txBody>
          <a:bodyPr wrap="square">
            <a:spAutoFit/>
          </a:bodyPr>
          <a:lstStyle/>
          <a:p>
            <a:pPr algn="ctr">
              <a:buClr>
                <a:srgbClr val="0070C0"/>
              </a:buClr>
            </a:pPr>
            <a:r>
              <a:rPr lang="de-DE" sz="2200" dirty="0">
                <a:latin typeface="Arial" panose="020B0604020202020204" pitchFamily="34" charset="0"/>
                <a:cs typeface="Arial" panose="020B0604020202020204" pitchFamily="34" charset="0"/>
              </a:rPr>
              <a:t>Breathing trial</a:t>
            </a:r>
          </a:p>
          <a:p>
            <a:pPr algn="ctr">
              <a:buClr>
                <a:srgbClr val="0070C0"/>
              </a:buClr>
            </a:pPr>
            <a:r>
              <a:rPr lang="de-DE" sz="2200" dirty="0">
                <a:latin typeface="Arial" panose="020B0604020202020204" pitchFamily="34" charset="0"/>
                <a:cs typeface="Arial" panose="020B0604020202020204" pitchFamily="34" charset="0"/>
              </a:rPr>
              <a:t>(1 minutes)</a:t>
            </a:r>
          </a:p>
          <a:p>
            <a:pPr marL="285750" indent="-285750">
              <a:buClr>
                <a:srgbClr val="0070C0"/>
              </a:buClr>
              <a:buFont typeface="Wingdings" panose="05000000000000000000" pitchFamily="2" charset="2"/>
              <a:buChar char="§"/>
            </a:pPr>
            <a:endParaRPr lang="de-DE" sz="2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6811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80045" y="411690"/>
            <a:ext cx="5983910" cy="6034621"/>
          </a:xfrm>
          <a:prstGeom prst="rect">
            <a:avLst/>
          </a:prstGeom>
        </p:spPr>
      </p:pic>
    </p:spTree>
    <p:extLst>
      <p:ext uri="{BB962C8B-B14F-4D97-AF65-F5344CB8AC3E}">
        <p14:creationId xmlns:p14="http://schemas.microsoft.com/office/powerpoint/2010/main" val="2042613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24555" y="179686"/>
            <a:ext cx="4894889" cy="6498628"/>
          </a:xfrm>
          <a:prstGeom prst="rect">
            <a:avLst/>
          </a:prstGeom>
        </p:spPr>
      </p:pic>
    </p:spTree>
    <p:extLst>
      <p:ext uri="{BB962C8B-B14F-4D97-AF65-F5344CB8AC3E}">
        <p14:creationId xmlns:p14="http://schemas.microsoft.com/office/powerpoint/2010/main" val="1307845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57549" y="137850"/>
            <a:ext cx="5647950" cy="6582301"/>
          </a:xfrm>
          <a:prstGeom prst="rect">
            <a:avLst/>
          </a:prstGeom>
        </p:spPr>
      </p:pic>
    </p:spTree>
    <p:extLst>
      <p:ext uri="{BB962C8B-B14F-4D97-AF65-F5344CB8AC3E}">
        <p14:creationId xmlns:p14="http://schemas.microsoft.com/office/powerpoint/2010/main" val="2686792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3AE0B5-D90B-405E-8B37-0D221A8DD8B2}"/>
              </a:ext>
            </a:extLst>
          </p:cNvPr>
          <p:cNvPicPr>
            <a:picLocks noChangeAspect="1"/>
          </p:cNvPicPr>
          <p:nvPr/>
        </p:nvPicPr>
        <p:blipFill rotWithShape="1">
          <a:blip r:embed="rId2">
            <a:extLst>
              <a:ext uri="{28A0092B-C50C-407E-A947-70E740481C1C}">
                <a14:useLocalDpi xmlns:a14="http://schemas.microsoft.com/office/drawing/2010/main" val="0"/>
              </a:ext>
            </a:extLst>
          </a:blip>
          <a:srcRect t="61401"/>
          <a:stretch/>
        </p:blipFill>
        <p:spPr>
          <a:xfrm>
            <a:off x="0" y="1384300"/>
            <a:ext cx="9144000" cy="3205095"/>
          </a:xfrm>
          <a:prstGeom prst="rect">
            <a:avLst/>
          </a:prstGeom>
        </p:spPr>
      </p:pic>
      <p:sp>
        <p:nvSpPr>
          <p:cNvPr id="6" name="TextBox 5">
            <a:extLst>
              <a:ext uri="{FF2B5EF4-FFF2-40B4-BE49-F238E27FC236}">
                <a16:creationId xmlns:a16="http://schemas.microsoft.com/office/drawing/2014/main" id="{99D515A0-7B82-4355-993C-36CB32BB0CDC}"/>
              </a:ext>
            </a:extLst>
          </p:cNvPr>
          <p:cNvSpPr txBox="1"/>
          <p:nvPr/>
        </p:nvSpPr>
        <p:spPr>
          <a:xfrm>
            <a:off x="1210989" y="3792333"/>
            <a:ext cx="6722033" cy="400110"/>
          </a:xfrm>
          <a:prstGeom prst="rect">
            <a:avLst/>
          </a:prstGeom>
          <a:solidFill>
            <a:schemeClr val="tx1"/>
          </a:solid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How happy or unhappy did you feel during loaded breathing?</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F035CB98-A893-4EBF-89A2-B81B372D7EA9}"/>
              </a:ext>
            </a:extLst>
          </p:cNvPr>
          <p:cNvSpPr/>
          <p:nvPr/>
        </p:nvSpPr>
        <p:spPr>
          <a:xfrm>
            <a:off x="2394480" y="5043316"/>
            <a:ext cx="435503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(state the corresponding number out loud)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4597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6F189F-9E83-4369-BC8E-861DB2DD0186}"/>
              </a:ext>
            </a:extLst>
          </p:cNvPr>
          <p:cNvPicPr>
            <a:picLocks noChangeAspect="1"/>
          </p:cNvPicPr>
          <p:nvPr/>
        </p:nvPicPr>
        <p:blipFill rotWithShape="1">
          <a:blip r:embed="rId2">
            <a:extLst>
              <a:ext uri="{28A0092B-C50C-407E-A947-70E740481C1C}">
                <a14:useLocalDpi xmlns:a14="http://schemas.microsoft.com/office/drawing/2010/main" val="0"/>
              </a:ext>
            </a:extLst>
          </a:blip>
          <a:srcRect t="60628" b="1884"/>
          <a:stretch/>
        </p:blipFill>
        <p:spPr>
          <a:xfrm>
            <a:off x="0" y="1320800"/>
            <a:ext cx="9144000" cy="3112051"/>
          </a:xfrm>
          <a:prstGeom prst="rect">
            <a:avLst/>
          </a:prstGeom>
        </p:spPr>
      </p:pic>
      <p:sp>
        <p:nvSpPr>
          <p:cNvPr id="6" name="TextBox 5">
            <a:extLst>
              <a:ext uri="{FF2B5EF4-FFF2-40B4-BE49-F238E27FC236}">
                <a16:creationId xmlns:a16="http://schemas.microsoft.com/office/drawing/2014/main" id="{99D515A0-7B82-4355-993C-36CB32BB0CDC}"/>
              </a:ext>
            </a:extLst>
          </p:cNvPr>
          <p:cNvSpPr txBox="1"/>
          <p:nvPr/>
        </p:nvSpPr>
        <p:spPr>
          <a:xfrm>
            <a:off x="1377218" y="3748156"/>
            <a:ext cx="6389570" cy="400110"/>
          </a:xfrm>
          <a:prstGeom prst="rect">
            <a:avLst/>
          </a:prstGeom>
          <a:solidFill>
            <a:schemeClr val="tx1"/>
          </a:solid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How calm or excited did you feel during loaded breathing?</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098EEA24-01F8-4D9D-BE84-FA1E4A768A07}"/>
              </a:ext>
            </a:extLst>
          </p:cNvPr>
          <p:cNvSpPr/>
          <p:nvPr/>
        </p:nvSpPr>
        <p:spPr>
          <a:xfrm>
            <a:off x="2394480" y="5043316"/>
            <a:ext cx="435503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(state the corresponding number out loud)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821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83721" y="585570"/>
            <a:ext cx="8309575" cy="4524315"/>
          </a:xfrm>
          <a:prstGeom prst="rect">
            <a:avLst/>
          </a:prstGeom>
        </p:spPr>
        <p:txBody>
          <a:bodyPr wrap="square">
            <a:spAutoFit/>
          </a:bodyPr>
          <a:lstStyle/>
          <a:p>
            <a:pPr marL="285750" indent="-285750">
              <a:buClr>
                <a:srgbClr val="0070C0"/>
              </a:buClr>
              <a:buFont typeface="Wingdings" panose="05000000000000000000" pitchFamily="2" charset="2"/>
              <a:buChar char="§"/>
            </a:pPr>
            <a:endParaRPr lang="de-DE" sz="24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r>
              <a:rPr lang="de-DE" sz="2400" dirty="0">
                <a:latin typeface="Arial" panose="020B0604020202020204" pitchFamily="34" charset="0"/>
                <a:cs typeface="Arial" panose="020B0604020202020204" pitchFamily="34" charset="0"/>
              </a:rPr>
              <a:t>Another resistor will be added after you have breathed normally for about a minute while we ask you some questions.</a:t>
            </a:r>
          </a:p>
          <a:p>
            <a:pPr marL="285750" indent="-285750">
              <a:buClr>
                <a:srgbClr val="0070C0"/>
              </a:buClr>
              <a:buFont typeface="Wingdings" panose="05000000000000000000" pitchFamily="2" charset="2"/>
              <a:buChar char="§"/>
            </a:pPr>
            <a:endParaRPr lang="de-DE" sz="24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r>
              <a:rPr lang="de-DE" sz="2400" dirty="0">
                <a:latin typeface="Arial" panose="020B0604020202020204" pitchFamily="34" charset="0"/>
                <a:cs typeface="Arial" panose="020B0604020202020204" pitchFamily="34" charset="0"/>
              </a:rPr>
              <a:t>There will be different resistors, which vary in how difficult they make your breathing. </a:t>
            </a:r>
            <a:r>
              <a:rPr lang="de-DE" sz="2400" dirty="0" err="1">
                <a:latin typeface="Arial" panose="020B0604020202020204" pitchFamily="34" charset="0"/>
                <a:cs typeface="Arial" panose="020B0604020202020204" pitchFamily="34" charset="0"/>
              </a:rPr>
              <a:t>For</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example</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sometimes</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your</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breathing</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might</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feel</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slightly</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difficult</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and</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sometimes</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your</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breathing</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might</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feel</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very</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difficult</a:t>
            </a:r>
            <a:r>
              <a:rPr lang="de-DE" sz="2400" dirty="0">
                <a:latin typeface="Arial" panose="020B0604020202020204" pitchFamily="34" charset="0"/>
                <a:cs typeface="Arial" panose="020B0604020202020204" pitchFamily="34" charset="0"/>
              </a:rPr>
              <a:t>.   </a:t>
            </a:r>
          </a:p>
          <a:p>
            <a:pPr marL="285750" indent="-285750">
              <a:buClr>
                <a:srgbClr val="0070C0"/>
              </a:buClr>
              <a:buFont typeface="Wingdings" panose="05000000000000000000" pitchFamily="2" charset="2"/>
              <a:buChar char="§"/>
            </a:pPr>
            <a:endParaRPr lang="de-DE" sz="24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r>
              <a:rPr lang="de-DE" sz="2400" dirty="0">
                <a:latin typeface="Arial" panose="020B0604020202020204" pitchFamily="34" charset="0"/>
                <a:cs typeface="Arial" panose="020B0604020202020204" pitchFamily="34" charset="0"/>
              </a:rPr>
              <a:t>We will ask you to rate how your breathing felt after each loaded breathing, after the resistance has been removed.</a:t>
            </a:r>
          </a:p>
        </p:txBody>
      </p:sp>
      <p:sp>
        <p:nvSpPr>
          <p:cNvPr id="10" name="Title 3">
            <a:extLst>
              <a:ext uri="{FF2B5EF4-FFF2-40B4-BE49-F238E27FC236}">
                <a16:creationId xmlns:a16="http://schemas.microsoft.com/office/drawing/2014/main" id="{C588A921-2B2E-9549-96F6-3608382E1046}"/>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1" name="Subtitle 8">
            <a:extLst>
              <a:ext uri="{FF2B5EF4-FFF2-40B4-BE49-F238E27FC236}">
                <a16:creationId xmlns:a16="http://schemas.microsoft.com/office/drawing/2014/main" id="{F76782E1-4BCF-B748-B11B-6232A17AB512}"/>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2" name="Right Arrow 11">
            <a:extLst>
              <a:ext uri="{FF2B5EF4-FFF2-40B4-BE49-F238E27FC236}">
                <a16:creationId xmlns:a16="http://schemas.microsoft.com/office/drawing/2014/main" id="{A1BEEF49-B84F-DF4C-A802-1A0E0D34B1C2}"/>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5468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4AB0A9-AAA2-44F3-A4D1-C81DA6244B75}"/>
              </a:ext>
            </a:extLst>
          </p:cNvPr>
          <p:cNvPicPr>
            <a:picLocks noChangeAspect="1"/>
          </p:cNvPicPr>
          <p:nvPr/>
        </p:nvPicPr>
        <p:blipFill rotWithShape="1">
          <a:blip r:embed="rId2">
            <a:extLst>
              <a:ext uri="{28A0092B-C50C-407E-A947-70E740481C1C}">
                <a14:useLocalDpi xmlns:a14="http://schemas.microsoft.com/office/drawing/2010/main" val="0"/>
              </a:ext>
            </a:extLst>
          </a:blip>
          <a:srcRect t="62222"/>
          <a:stretch/>
        </p:blipFill>
        <p:spPr>
          <a:xfrm>
            <a:off x="0" y="3021493"/>
            <a:ext cx="9144000" cy="2154307"/>
          </a:xfrm>
          <a:prstGeom prst="rect">
            <a:avLst/>
          </a:prstGeom>
        </p:spPr>
      </p:pic>
      <p:sp>
        <p:nvSpPr>
          <p:cNvPr id="6" name="TextBox 5">
            <a:extLst>
              <a:ext uri="{FF2B5EF4-FFF2-40B4-BE49-F238E27FC236}">
                <a16:creationId xmlns:a16="http://schemas.microsoft.com/office/drawing/2014/main" id="{99D515A0-7B82-4355-993C-36CB32BB0CDC}"/>
              </a:ext>
            </a:extLst>
          </p:cNvPr>
          <p:cNvSpPr txBox="1"/>
          <p:nvPr/>
        </p:nvSpPr>
        <p:spPr>
          <a:xfrm>
            <a:off x="117772" y="1192695"/>
            <a:ext cx="8908464" cy="1323439"/>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Please indicate your anxiety level during loaded breathing from 0-100 by stating a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number out loud</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(0 = no anxiety, 100 = maximum possible anxiety)</a:t>
            </a:r>
          </a:p>
        </p:txBody>
      </p:sp>
    </p:spTree>
    <p:extLst>
      <p:ext uri="{BB962C8B-B14F-4D97-AF65-F5344CB8AC3E}">
        <p14:creationId xmlns:p14="http://schemas.microsoft.com/office/powerpoint/2010/main" val="3409470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81598" y="2788415"/>
            <a:ext cx="8088630" cy="1446550"/>
          </a:xfrm>
          <a:prstGeom prst="rect">
            <a:avLst/>
          </a:prstGeom>
        </p:spPr>
        <p:txBody>
          <a:bodyPr wrap="square">
            <a:spAutoFit/>
          </a:bodyPr>
          <a:lstStyle/>
          <a:p>
            <a:pPr algn="ctr">
              <a:buClr>
                <a:srgbClr val="0070C0"/>
              </a:buClr>
            </a:pPr>
            <a:r>
              <a:rPr lang="de-DE" sz="2200" dirty="0">
                <a:latin typeface="Arial" panose="020B0604020202020204" pitchFamily="34" charset="0"/>
                <a:cs typeface="Arial" panose="020B0604020202020204" pitchFamily="34" charset="0"/>
              </a:rPr>
              <a:t>Please describe how you were feeling during loaded breathing in your own words</a:t>
            </a:r>
          </a:p>
          <a:p>
            <a:pPr marL="285750" indent="-285750">
              <a:buClr>
                <a:srgbClr val="0070C0"/>
              </a:buClr>
              <a:buFont typeface="Wingdings" panose="05000000000000000000" pitchFamily="2" charset="2"/>
              <a:buChar char="§"/>
            </a:pPr>
            <a:endParaRPr lang="de-DE" sz="2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4969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81598" y="2788415"/>
            <a:ext cx="8088630" cy="1446550"/>
          </a:xfrm>
          <a:prstGeom prst="rect">
            <a:avLst/>
          </a:prstGeom>
        </p:spPr>
        <p:txBody>
          <a:bodyPr wrap="square">
            <a:spAutoFit/>
          </a:bodyPr>
          <a:lstStyle/>
          <a:p>
            <a:pPr algn="ctr">
              <a:buClr>
                <a:srgbClr val="0070C0"/>
              </a:buClr>
            </a:pPr>
            <a:r>
              <a:rPr lang="de-DE" sz="2200" dirty="0">
                <a:latin typeface="Arial" panose="020B0604020202020204" pitchFamily="34" charset="0"/>
                <a:cs typeface="Arial" panose="020B0604020202020204" pitchFamily="34" charset="0"/>
              </a:rPr>
              <a:t>Resting period</a:t>
            </a:r>
          </a:p>
          <a:p>
            <a:pPr algn="ctr">
              <a:buClr>
                <a:srgbClr val="0070C0"/>
              </a:buClr>
            </a:pPr>
            <a:r>
              <a:rPr lang="de-DE" sz="2200" dirty="0">
                <a:latin typeface="Arial" panose="020B0604020202020204" pitchFamily="34" charset="0"/>
                <a:cs typeface="Arial" panose="020B0604020202020204" pitchFamily="34" charset="0"/>
              </a:rPr>
              <a:t>(1 minute)</a:t>
            </a:r>
          </a:p>
          <a:p>
            <a:pPr marL="285750" indent="-285750">
              <a:buClr>
                <a:srgbClr val="0070C0"/>
              </a:buClr>
              <a:buFont typeface="Wingdings" panose="05000000000000000000" pitchFamily="2" charset="2"/>
              <a:buChar char="§"/>
            </a:pPr>
            <a:endParaRPr lang="de-DE" sz="2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4855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A82D76-3037-4555-828E-3D72B42E3666}"/>
              </a:ext>
            </a:extLst>
          </p:cNvPr>
          <p:cNvSpPr>
            <a:spLocks noGrp="1"/>
          </p:cNvSpPr>
          <p:nvPr>
            <p:ph idx="1"/>
          </p:nvPr>
        </p:nvSpPr>
        <p:spPr/>
        <p:txBody>
          <a:bodyPr/>
          <a:lstStyle/>
          <a:p>
            <a:r>
              <a:rPr lang="en-US" dirty="0"/>
              <a:t>Will now start the test again with a different breathing resistance.</a:t>
            </a:r>
          </a:p>
          <a:p>
            <a:endParaRPr lang="en-US" dirty="0"/>
          </a:p>
          <a:p>
            <a:r>
              <a:rPr lang="en-US" dirty="0"/>
              <a:t>Are you ready to begin?</a:t>
            </a:r>
          </a:p>
        </p:txBody>
      </p:sp>
    </p:spTree>
    <p:extLst>
      <p:ext uri="{BB962C8B-B14F-4D97-AF65-F5344CB8AC3E}">
        <p14:creationId xmlns:p14="http://schemas.microsoft.com/office/powerpoint/2010/main" val="3140890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81598" y="2788415"/>
            <a:ext cx="8088630" cy="1446550"/>
          </a:xfrm>
          <a:prstGeom prst="rect">
            <a:avLst/>
          </a:prstGeom>
        </p:spPr>
        <p:txBody>
          <a:bodyPr wrap="square">
            <a:spAutoFit/>
          </a:bodyPr>
          <a:lstStyle/>
          <a:p>
            <a:pPr algn="ctr">
              <a:buClr>
                <a:srgbClr val="0070C0"/>
              </a:buClr>
            </a:pPr>
            <a:r>
              <a:rPr lang="de-DE" sz="2200" dirty="0">
                <a:latin typeface="Arial" panose="020B0604020202020204" pitchFamily="34" charset="0"/>
                <a:cs typeface="Arial" panose="020B0604020202020204" pitchFamily="34" charset="0"/>
              </a:rPr>
              <a:t>Return to top for next breathing trial</a:t>
            </a:r>
          </a:p>
          <a:p>
            <a:pPr algn="ctr">
              <a:buClr>
                <a:srgbClr val="0070C0"/>
              </a:buClr>
            </a:pPr>
            <a:r>
              <a:rPr lang="de-DE" sz="2200" dirty="0">
                <a:latin typeface="Arial" panose="020B0604020202020204" pitchFamily="34" charset="0"/>
                <a:cs typeface="Arial" panose="020B0604020202020204" pitchFamily="34" charset="0"/>
              </a:rPr>
              <a:t>(in order, loads will be: 10, 20, 40, 60, 80)</a:t>
            </a:r>
          </a:p>
          <a:p>
            <a:pPr marL="285750" indent="-285750">
              <a:buClr>
                <a:srgbClr val="0070C0"/>
              </a:buClr>
              <a:buFont typeface="Wingdings" panose="05000000000000000000" pitchFamily="2" charset="2"/>
              <a:buChar char="§"/>
            </a:pPr>
            <a:endParaRPr lang="de-DE" sz="2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948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81598" y="2788415"/>
            <a:ext cx="8088630" cy="2462213"/>
          </a:xfrm>
          <a:prstGeom prst="rect">
            <a:avLst/>
          </a:prstGeom>
        </p:spPr>
        <p:txBody>
          <a:bodyPr wrap="square">
            <a:spAutoFit/>
          </a:bodyPr>
          <a:lstStyle/>
          <a:p>
            <a:pPr algn="ctr">
              <a:buClr>
                <a:srgbClr val="0070C0"/>
              </a:buClr>
            </a:pPr>
            <a:r>
              <a:rPr lang="de-DE" sz="2200" dirty="0">
                <a:latin typeface="Arial" panose="020B0604020202020204" pitchFamily="34" charset="0"/>
                <a:cs typeface="Arial" panose="020B0604020202020204" pitchFamily="34" charset="0"/>
              </a:rPr>
              <a:t>You will now complete a decision-making task while breathing through the breathing circuit</a:t>
            </a:r>
          </a:p>
          <a:p>
            <a:pPr algn="ctr">
              <a:buClr>
                <a:srgbClr val="0070C0"/>
              </a:buClr>
            </a:pPr>
            <a:endParaRPr lang="de-DE" sz="2200" dirty="0">
              <a:latin typeface="Arial" panose="020B0604020202020204" pitchFamily="34" charset="0"/>
              <a:cs typeface="Arial" panose="020B0604020202020204" pitchFamily="34" charset="0"/>
            </a:endParaRPr>
          </a:p>
          <a:p>
            <a:pPr algn="ctr">
              <a:buClr>
                <a:srgbClr val="0070C0"/>
              </a:buClr>
            </a:pPr>
            <a:r>
              <a:rPr lang="de-DE" sz="2200" dirty="0">
                <a:latin typeface="Arial" panose="020B0604020202020204" pitchFamily="34" charset="0"/>
                <a:cs typeface="Arial" panose="020B0604020202020204" pitchFamily="34" charset="0"/>
              </a:rPr>
              <a:t>You will perform the task </a:t>
            </a:r>
            <a:r>
              <a:rPr lang="de-DE" sz="2200">
                <a:latin typeface="Arial" panose="020B0604020202020204" pitchFamily="34" charset="0"/>
                <a:cs typeface="Arial" panose="020B0604020202020204" pitchFamily="34" charset="0"/>
              </a:rPr>
              <a:t>2 times. </a:t>
            </a:r>
            <a:r>
              <a:rPr lang="de-DE" sz="2200" dirty="0">
                <a:latin typeface="Arial" panose="020B0604020202020204" pitchFamily="34" charset="0"/>
                <a:cs typeface="Arial" panose="020B0604020202020204" pitchFamily="34" charset="0"/>
              </a:rPr>
              <a:t>Each time will last approximately 18 minutes.</a:t>
            </a:r>
          </a:p>
          <a:p>
            <a:pPr marL="285750" indent="-285750">
              <a:buClr>
                <a:srgbClr val="0070C0"/>
              </a:buClr>
              <a:buFont typeface="Wingdings" panose="05000000000000000000" pitchFamily="2" charset="2"/>
              <a:buChar char="§"/>
            </a:pPr>
            <a:endParaRPr lang="de-DE" sz="2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6303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27685" y="570001"/>
            <a:ext cx="8088630" cy="6309420"/>
          </a:xfrm>
          <a:prstGeom prst="rect">
            <a:avLst/>
          </a:prstGeom>
        </p:spPr>
        <p:txBody>
          <a:bodyPr wrap="square">
            <a:spAutoFit/>
          </a:bodyPr>
          <a:lstStyle/>
          <a:p>
            <a:pPr marL="285750" indent="-285750">
              <a:buFont typeface="Arial" panose="020B0604020202020204" pitchFamily="34" charset="0"/>
              <a:buChar char="•"/>
            </a:pPr>
            <a:r>
              <a:rPr lang="en-US" dirty="0"/>
              <a:t>In this task you will be offered a certain amount of money on each trial.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will have the choice to accept the offer or wait for a better offer in the future.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you choose to wait, the offer could stay the same or a better offer may appear.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there is also a chance that the offer will be revoked, and you will win no money for that trial.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each trial, you will be given the choice to wait at either 4 or 8 timepoints, where each time you wait the offer could get bigger or go away.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amount of times you could choose to wait will be indicated by the number of boxes (either 4 or 8) on the top of the screen. With each choice, the boxes will turn gray moving from left to right, indicating how many timepoints in the trial have gone by.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will be paid additional money at the end of the day based on how much you win on the task, which you will perform here as well as in the MRI scanner later today (up to $10 additional dollars).</a:t>
            </a:r>
          </a:p>
          <a:p>
            <a:pPr marL="285750" indent="-285750">
              <a:buClr>
                <a:srgbClr val="0070C0"/>
              </a:buClr>
              <a:buFont typeface="Wingdings" panose="05000000000000000000" pitchFamily="2" charset="2"/>
              <a:buChar char="§"/>
            </a:pPr>
            <a:endParaRPr lang="de-DE" sz="2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5783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537210" y="2834086"/>
            <a:ext cx="8088630" cy="430887"/>
          </a:xfrm>
          <a:prstGeom prst="rect">
            <a:avLst/>
          </a:prstGeom>
        </p:spPr>
        <p:txBody>
          <a:bodyPr wrap="square">
            <a:spAutoFit/>
          </a:bodyPr>
          <a:lstStyle/>
          <a:p>
            <a:pPr algn="ctr">
              <a:buClr>
                <a:srgbClr val="0070C0"/>
              </a:buClr>
            </a:pPr>
            <a:r>
              <a:rPr lang="de-DE" sz="2200" dirty="0">
                <a:latin typeface="Arial" panose="020B0604020202020204" pitchFamily="34" charset="0"/>
                <a:cs typeface="Arial" panose="020B0604020202020204" pitchFamily="34" charset="0"/>
              </a:rPr>
              <a:t>Any questions?</a:t>
            </a:r>
          </a:p>
        </p:txBody>
      </p:sp>
    </p:spTree>
    <p:extLst>
      <p:ext uri="{BB962C8B-B14F-4D97-AF65-F5344CB8AC3E}">
        <p14:creationId xmlns:p14="http://schemas.microsoft.com/office/powerpoint/2010/main" val="2166819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18144" y="373590"/>
            <a:ext cx="5983910" cy="6034621"/>
          </a:xfrm>
          <a:prstGeom prst="rect">
            <a:avLst/>
          </a:prstGeom>
        </p:spPr>
      </p:pic>
      <p:sp>
        <p:nvSpPr>
          <p:cNvPr id="5" name="Rectangle 4">
            <a:extLst>
              <a:ext uri="{FF2B5EF4-FFF2-40B4-BE49-F238E27FC236}">
                <a16:creationId xmlns:a16="http://schemas.microsoft.com/office/drawing/2014/main" id="{69E2BB91-1694-4C7D-ACF1-31854AB870CB}"/>
              </a:ext>
            </a:extLst>
          </p:cNvPr>
          <p:cNvSpPr/>
          <p:nvPr/>
        </p:nvSpPr>
        <p:spPr>
          <a:xfrm>
            <a:off x="3000189" y="881743"/>
            <a:ext cx="3034764" cy="3135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2"/>
          <p:cNvSpPr/>
          <p:nvPr/>
        </p:nvSpPr>
        <p:spPr>
          <a:xfrm>
            <a:off x="1583994" y="412852"/>
            <a:ext cx="6109930" cy="430887"/>
          </a:xfrm>
          <a:prstGeom prst="rect">
            <a:avLst/>
          </a:prstGeom>
          <a:solidFill>
            <a:schemeClr val="bg1"/>
          </a:solidFill>
        </p:spPr>
        <p:txBody>
          <a:bodyPr wrap="square">
            <a:spAutoFit/>
          </a:bodyPr>
          <a:lstStyle/>
          <a:p>
            <a:pPr algn="ctr"/>
            <a:r>
              <a:rPr lang="de-DE" sz="2200" dirty="0">
                <a:solidFill>
                  <a:prstClr val="black"/>
                </a:solidFill>
                <a:latin typeface="Arial" panose="020B0604020202020204" pitchFamily="34" charset="0"/>
                <a:cs typeface="Arial" panose="020B0604020202020204" pitchFamily="34" charset="0"/>
              </a:rPr>
              <a:t>How much </a:t>
            </a:r>
            <a:r>
              <a:rPr lang="de-DE" sz="2200" u="sng" dirty="0">
                <a:solidFill>
                  <a:prstClr val="black"/>
                </a:solidFill>
                <a:latin typeface="Arial" panose="020B0604020202020204" pitchFamily="34" charset="0"/>
                <a:cs typeface="Arial" panose="020B0604020202020204" pitchFamily="34" charset="0"/>
              </a:rPr>
              <a:t>fear</a:t>
            </a:r>
            <a:r>
              <a:rPr lang="de-DE" sz="2200" dirty="0">
                <a:solidFill>
                  <a:prstClr val="black"/>
                </a:solidFill>
                <a:latin typeface="Arial" panose="020B0604020202020204" pitchFamily="34" charset="0"/>
                <a:cs typeface="Arial" panose="020B0604020202020204" pitchFamily="34" charset="0"/>
              </a:rPr>
              <a:t> do you feel right now?</a:t>
            </a:r>
            <a:endParaRPr lang="de-DE" dirty="0"/>
          </a:p>
        </p:txBody>
      </p:sp>
      <p:sp>
        <p:nvSpPr>
          <p:cNvPr id="7" name="Rectangle 6">
            <a:extLst>
              <a:ext uri="{FF2B5EF4-FFF2-40B4-BE49-F238E27FC236}">
                <a16:creationId xmlns:a16="http://schemas.microsoft.com/office/drawing/2014/main" id="{D88E9893-0BAD-47A9-8801-7D04C3F91519}"/>
              </a:ext>
            </a:extLst>
          </p:cNvPr>
          <p:cNvSpPr/>
          <p:nvPr/>
        </p:nvSpPr>
        <p:spPr>
          <a:xfrm>
            <a:off x="2152790" y="925908"/>
            <a:ext cx="4796497" cy="338554"/>
          </a:xfrm>
          <a:prstGeom prst="rect">
            <a:avLst/>
          </a:prstGeom>
          <a:solidFill>
            <a:schemeClr val="bg1"/>
          </a:solidFill>
        </p:spPr>
        <p:txBody>
          <a:bodyPr wrap="none">
            <a:spAutoFit/>
          </a:bodyPr>
          <a:lstStyle/>
          <a:p>
            <a:pPr algn="ctr"/>
            <a:r>
              <a:rPr lang="en-US" sz="1600" dirty="0"/>
              <a:t>(say the corresponding number out loud)</a:t>
            </a:r>
          </a:p>
        </p:txBody>
      </p:sp>
    </p:spTree>
    <p:extLst>
      <p:ext uri="{BB962C8B-B14F-4D97-AF65-F5344CB8AC3E}">
        <p14:creationId xmlns:p14="http://schemas.microsoft.com/office/powerpoint/2010/main" val="20854865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100262" y="241911"/>
            <a:ext cx="4943475" cy="6296025"/>
          </a:xfrm>
          <a:prstGeom prst="rect">
            <a:avLst/>
          </a:prstGeom>
        </p:spPr>
      </p:pic>
      <p:sp>
        <p:nvSpPr>
          <p:cNvPr id="8" name="Rechteck 2"/>
          <p:cNvSpPr/>
          <p:nvPr/>
        </p:nvSpPr>
        <p:spPr>
          <a:xfrm>
            <a:off x="1558594" y="184252"/>
            <a:ext cx="6109930" cy="430887"/>
          </a:xfrm>
          <a:prstGeom prst="rect">
            <a:avLst/>
          </a:prstGeom>
          <a:solidFill>
            <a:schemeClr val="bg1"/>
          </a:solidFill>
        </p:spPr>
        <p:txBody>
          <a:bodyPr wrap="square">
            <a:spAutoFit/>
          </a:bodyPr>
          <a:lstStyle/>
          <a:p>
            <a:pPr algn="ctr"/>
            <a:r>
              <a:rPr lang="de-DE" sz="2200" dirty="0">
                <a:solidFill>
                  <a:prstClr val="black"/>
                </a:solidFill>
                <a:latin typeface="Arial" panose="020B0604020202020204" pitchFamily="34" charset="0"/>
                <a:cs typeface="Arial" panose="020B0604020202020204" pitchFamily="34" charset="0"/>
              </a:rPr>
              <a:t>How </a:t>
            </a:r>
            <a:r>
              <a:rPr lang="de-DE" sz="2200" u="sng" dirty="0">
                <a:solidFill>
                  <a:prstClr val="black"/>
                </a:solidFill>
                <a:latin typeface="Arial" panose="020B0604020202020204" pitchFamily="34" charset="0"/>
                <a:cs typeface="Arial" panose="020B0604020202020204" pitchFamily="34" charset="0"/>
              </a:rPr>
              <a:t>difficult</a:t>
            </a:r>
            <a:r>
              <a:rPr lang="de-DE" sz="2200" dirty="0">
                <a:solidFill>
                  <a:prstClr val="black"/>
                </a:solidFill>
                <a:latin typeface="Arial" panose="020B0604020202020204" pitchFamily="34" charset="0"/>
                <a:cs typeface="Arial" panose="020B0604020202020204" pitchFamily="34" charset="0"/>
              </a:rPr>
              <a:t> does it feel to breathe right now?</a:t>
            </a:r>
            <a:endParaRPr lang="de-DE" dirty="0"/>
          </a:p>
        </p:txBody>
      </p:sp>
      <p:sp>
        <p:nvSpPr>
          <p:cNvPr id="9" name="Rectangle 8">
            <a:extLst>
              <a:ext uri="{FF2B5EF4-FFF2-40B4-BE49-F238E27FC236}">
                <a16:creationId xmlns:a16="http://schemas.microsoft.com/office/drawing/2014/main" id="{D88E9893-0BAD-47A9-8801-7D04C3F91519}"/>
              </a:ext>
            </a:extLst>
          </p:cNvPr>
          <p:cNvSpPr/>
          <p:nvPr/>
        </p:nvSpPr>
        <p:spPr>
          <a:xfrm>
            <a:off x="2345412" y="697308"/>
            <a:ext cx="4360453" cy="338554"/>
          </a:xfrm>
          <a:prstGeom prst="rect">
            <a:avLst/>
          </a:prstGeom>
          <a:solidFill>
            <a:schemeClr val="bg1"/>
          </a:solidFill>
        </p:spPr>
        <p:txBody>
          <a:bodyPr wrap="none">
            <a:spAutoFit/>
          </a:bodyPr>
          <a:lstStyle/>
          <a:p>
            <a:pPr algn="ctr"/>
            <a:r>
              <a:rPr lang="en-US" sz="1600" dirty="0"/>
              <a:t>(say the corresponding number out loud)</a:t>
            </a:r>
          </a:p>
        </p:txBody>
      </p:sp>
    </p:spTree>
    <p:extLst>
      <p:ext uri="{BB962C8B-B14F-4D97-AF65-F5344CB8AC3E}">
        <p14:creationId xmlns:p14="http://schemas.microsoft.com/office/powerpoint/2010/main" val="626072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537210" y="1589927"/>
            <a:ext cx="8088630" cy="2554545"/>
          </a:xfrm>
          <a:prstGeom prst="rect">
            <a:avLst/>
          </a:prstGeom>
        </p:spPr>
        <p:txBody>
          <a:bodyPr wrap="square">
            <a:spAutoFit/>
          </a:bodyPr>
          <a:lstStyle/>
          <a:p>
            <a:pPr marL="285750" indent="-285750">
              <a:buClr>
                <a:srgbClr val="0070C0"/>
              </a:buClr>
              <a:buFont typeface="Wingdings" panose="05000000000000000000" pitchFamily="2" charset="2"/>
              <a:buChar char="§"/>
            </a:pPr>
            <a:r>
              <a:rPr lang="de-DE" sz="3200" dirty="0">
                <a:latin typeface="Arial" panose="020B0604020202020204" pitchFamily="34" charset="0"/>
                <a:cs typeface="Arial" panose="020B0604020202020204" pitchFamily="34" charset="0"/>
              </a:rPr>
              <a:t>On each test, we want you to rate:</a:t>
            </a:r>
          </a:p>
          <a:p>
            <a:pPr marL="742950" lvl="1" indent="-285750">
              <a:buClr>
                <a:srgbClr val="0070C0"/>
              </a:buClr>
              <a:buFont typeface="Wingdings" panose="05000000000000000000" pitchFamily="2" charset="2"/>
              <a:buChar char="§"/>
            </a:pPr>
            <a:r>
              <a:rPr lang="de-DE" sz="3200" dirty="0">
                <a:latin typeface="Arial" panose="020B0604020202020204" pitchFamily="34" charset="0"/>
                <a:cs typeface="Arial" panose="020B0604020202020204" pitchFamily="34" charset="0"/>
              </a:rPr>
              <a:t>How much </a:t>
            </a:r>
            <a:r>
              <a:rPr lang="de-DE" sz="3200" u="sng" dirty="0">
                <a:latin typeface="Arial" panose="020B0604020202020204" pitchFamily="34" charset="0"/>
                <a:cs typeface="Arial" panose="020B0604020202020204" pitchFamily="34" charset="0"/>
              </a:rPr>
              <a:t>fear</a:t>
            </a:r>
            <a:r>
              <a:rPr lang="de-DE" sz="3200" dirty="0">
                <a:latin typeface="Arial" panose="020B0604020202020204" pitchFamily="34" charset="0"/>
                <a:cs typeface="Arial" panose="020B0604020202020204" pitchFamily="34" charset="0"/>
              </a:rPr>
              <a:t> you felt </a:t>
            </a:r>
          </a:p>
          <a:p>
            <a:pPr marL="742950" lvl="1" indent="-285750">
              <a:buClr>
                <a:srgbClr val="0070C0"/>
              </a:buClr>
              <a:buFont typeface="Wingdings" panose="05000000000000000000" pitchFamily="2" charset="2"/>
              <a:buChar char="§"/>
            </a:pPr>
            <a:r>
              <a:rPr lang="de-DE" sz="3200" dirty="0">
                <a:latin typeface="Arial" panose="020B0604020202020204" pitchFamily="34" charset="0"/>
                <a:cs typeface="Arial" panose="020B0604020202020204" pitchFamily="34" charset="0"/>
              </a:rPr>
              <a:t>How </a:t>
            </a:r>
            <a:r>
              <a:rPr lang="de-DE" sz="3200" u="sng" dirty="0">
                <a:latin typeface="Arial" panose="020B0604020202020204" pitchFamily="34" charset="0"/>
                <a:cs typeface="Arial" panose="020B0604020202020204" pitchFamily="34" charset="0"/>
              </a:rPr>
              <a:t>difficult</a:t>
            </a:r>
            <a:r>
              <a:rPr lang="de-DE" sz="3200" dirty="0">
                <a:latin typeface="Arial" panose="020B0604020202020204" pitchFamily="34" charset="0"/>
                <a:cs typeface="Arial" panose="020B0604020202020204" pitchFamily="34" charset="0"/>
              </a:rPr>
              <a:t> it felt to breathe</a:t>
            </a:r>
          </a:p>
          <a:p>
            <a:pPr marL="742950" lvl="1" indent="-285750">
              <a:buClr>
                <a:srgbClr val="0070C0"/>
              </a:buClr>
              <a:buFont typeface="Wingdings" panose="05000000000000000000" pitchFamily="2" charset="2"/>
              <a:buChar char="§"/>
            </a:pPr>
            <a:r>
              <a:rPr lang="de-DE" sz="3200" dirty="0">
                <a:latin typeface="Arial" panose="020B0604020202020204" pitchFamily="34" charset="0"/>
                <a:cs typeface="Arial" panose="020B0604020202020204" pitchFamily="34" charset="0"/>
              </a:rPr>
              <a:t>How </a:t>
            </a:r>
            <a:r>
              <a:rPr lang="de-DE" sz="3200" u="sng" dirty="0">
                <a:latin typeface="Arial" panose="020B0604020202020204" pitchFamily="34" charset="0"/>
                <a:cs typeface="Arial" panose="020B0604020202020204" pitchFamily="34" charset="0"/>
              </a:rPr>
              <a:t>unpleasant</a:t>
            </a:r>
            <a:r>
              <a:rPr lang="de-DE" sz="3200" dirty="0">
                <a:latin typeface="Arial" panose="020B0604020202020204" pitchFamily="34" charset="0"/>
                <a:cs typeface="Arial" panose="020B0604020202020204" pitchFamily="34" charset="0"/>
              </a:rPr>
              <a:t> it felt to breath. </a:t>
            </a:r>
          </a:p>
          <a:p>
            <a:pPr marL="285750" indent="-285750">
              <a:buClr>
                <a:srgbClr val="0070C0"/>
              </a:buClr>
              <a:buFont typeface="Wingdings" panose="05000000000000000000" pitchFamily="2" charset="2"/>
              <a:buChar char="§"/>
            </a:pPr>
            <a:endParaRPr lang="de-DE" sz="3200"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619C24A4-87D0-B34D-B60A-6069643CADAC}"/>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8" name="Subtitle 8">
            <a:extLst>
              <a:ext uri="{FF2B5EF4-FFF2-40B4-BE49-F238E27FC236}">
                <a16:creationId xmlns:a16="http://schemas.microsoft.com/office/drawing/2014/main" id="{32F4BB0E-9803-514E-95A3-0C94A7F81327}"/>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30375FDB-EBFF-0547-B865-3DB09567D7D6}"/>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0096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1B6E30-A7B9-4C46-9A4B-25360EB36FD9}"/>
              </a:ext>
            </a:extLst>
          </p:cNvPr>
          <p:cNvSpPr txBox="1"/>
          <p:nvPr/>
        </p:nvSpPr>
        <p:spPr>
          <a:xfrm>
            <a:off x="1991007" y="365440"/>
            <a:ext cx="5161991" cy="923330"/>
          </a:xfrm>
          <a:prstGeom prst="rect">
            <a:avLst/>
          </a:prstGeom>
          <a:noFill/>
        </p:spPr>
        <p:txBody>
          <a:bodyPr wrap="none" rtlCol="0">
            <a:spAutoFit/>
          </a:bodyPr>
          <a:lstStyle/>
          <a:p>
            <a:pPr algn="ctr"/>
            <a:r>
              <a:rPr lang="en-US" b="1" dirty="0"/>
              <a:t>How </a:t>
            </a:r>
            <a:r>
              <a:rPr lang="en-US" b="1" u="sng" dirty="0"/>
              <a:t>unpleasant</a:t>
            </a:r>
            <a:r>
              <a:rPr lang="en-US" b="1" dirty="0"/>
              <a:t> is your current breathing difficulty?</a:t>
            </a:r>
          </a:p>
          <a:p>
            <a:pPr algn="ctr"/>
            <a:endParaRPr lang="en-US" dirty="0"/>
          </a:p>
          <a:p>
            <a:pPr algn="ctr"/>
            <a:r>
              <a:rPr lang="en-US" dirty="0"/>
              <a:t>(Just state a number out loud)</a:t>
            </a:r>
          </a:p>
        </p:txBody>
      </p:sp>
      <p:pic>
        <p:nvPicPr>
          <p:cNvPr id="5" name="Picture 4"/>
          <p:cNvPicPr>
            <a:picLocks noChangeAspect="1"/>
          </p:cNvPicPr>
          <p:nvPr/>
        </p:nvPicPr>
        <p:blipFill>
          <a:blip r:embed="rId2"/>
          <a:stretch>
            <a:fillRect/>
          </a:stretch>
        </p:blipFill>
        <p:spPr>
          <a:xfrm>
            <a:off x="1757549" y="137850"/>
            <a:ext cx="5647950" cy="6582301"/>
          </a:xfrm>
          <a:prstGeom prst="rect">
            <a:avLst/>
          </a:prstGeom>
        </p:spPr>
      </p:pic>
      <p:sp>
        <p:nvSpPr>
          <p:cNvPr id="6" name="Rechteck 2"/>
          <p:cNvSpPr/>
          <p:nvPr/>
        </p:nvSpPr>
        <p:spPr>
          <a:xfrm>
            <a:off x="917052" y="184252"/>
            <a:ext cx="7393015" cy="769441"/>
          </a:xfrm>
          <a:prstGeom prst="rect">
            <a:avLst/>
          </a:prstGeom>
          <a:solidFill>
            <a:schemeClr val="bg1"/>
          </a:solidFill>
        </p:spPr>
        <p:txBody>
          <a:bodyPr wrap="square">
            <a:spAutoFit/>
          </a:bodyPr>
          <a:lstStyle/>
          <a:p>
            <a:pPr algn="ctr"/>
            <a:r>
              <a:rPr lang="de-DE" sz="2200" dirty="0">
                <a:solidFill>
                  <a:prstClr val="black"/>
                </a:solidFill>
                <a:latin typeface="Arial" panose="020B0604020202020204" pitchFamily="34" charset="0"/>
                <a:cs typeface="Arial" panose="020B0604020202020204" pitchFamily="34" charset="0"/>
              </a:rPr>
              <a:t>How </a:t>
            </a:r>
            <a:r>
              <a:rPr lang="de-DE" sz="2200" u="sng" dirty="0">
                <a:solidFill>
                  <a:prstClr val="black"/>
                </a:solidFill>
                <a:latin typeface="Arial" panose="020B0604020202020204" pitchFamily="34" charset="0"/>
                <a:cs typeface="Arial" panose="020B0604020202020204" pitchFamily="34" charset="0"/>
              </a:rPr>
              <a:t>unpleasant</a:t>
            </a:r>
            <a:r>
              <a:rPr lang="de-DE" sz="2200" dirty="0">
                <a:solidFill>
                  <a:prstClr val="black"/>
                </a:solidFill>
                <a:latin typeface="Arial" panose="020B0604020202020204" pitchFamily="34" charset="0"/>
                <a:cs typeface="Arial" panose="020B0604020202020204" pitchFamily="34" charset="0"/>
              </a:rPr>
              <a:t> does it feel to breathe right now?</a:t>
            </a:r>
            <a:endParaRPr lang="de-DE" dirty="0"/>
          </a:p>
        </p:txBody>
      </p:sp>
      <p:sp>
        <p:nvSpPr>
          <p:cNvPr id="7" name="Rectangle 6">
            <a:extLst>
              <a:ext uri="{FF2B5EF4-FFF2-40B4-BE49-F238E27FC236}">
                <a16:creationId xmlns:a16="http://schemas.microsoft.com/office/drawing/2014/main" id="{D88E9893-0BAD-47A9-8801-7D04C3F91519}"/>
              </a:ext>
            </a:extLst>
          </p:cNvPr>
          <p:cNvSpPr/>
          <p:nvPr/>
        </p:nvSpPr>
        <p:spPr>
          <a:xfrm>
            <a:off x="2345412" y="697308"/>
            <a:ext cx="4360453" cy="338554"/>
          </a:xfrm>
          <a:prstGeom prst="rect">
            <a:avLst/>
          </a:prstGeom>
          <a:solidFill>
            <a:schemeClr val="bg1"/>
          </a:solidFill>
        </p:spPr>
        <p:txBody>
          <a:bodyPr wrap="none">
            <a:spAutoFit/>
          </a:bodyPr>
          <a:lstStyle/>
          <a:p>
            <a:pPr algn="ctr"/>
            <a:r>
              <a:rPr lang="en-US" sz="1600" dirty="0"/>
              <a:t>(say the corresponding number out loud)</a:t>
            </a:r>
          </a:p>
        </p:txBody>
      </p:sp>
    </p:spTree>
    <p:extLst>
      <p:ext uri="{BB962C8B-B14F-4D97-AF65-F5344CB8AC3E}">
        <p14:creationId xmlns:p14="http://schemas.microsoft.com/office/powerpoint/2010/main" val="2317027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3AE0B5-D90B-405E-8B37-0D221A8DD8B2}"/>
              </a:ext>
            </a:extLst>
          </p:cNvPr>
          <p:cNvPicPr>
            <a:picLocks noChangeAspect="1"/>
          </p:cNvPicPr>
          <p:nvPr/>
        </p:nvPicPr>
        <p:blipFill rotWithShape="1">
          <a:blip r:embed="rId2">
            <a:extLst>
              <a:ext uri="{28A0092B-C50C-407E-A947-70E740481C1C}">
                <a14:useLocalDpi xmlns:a14="http://schemas.microsoft.com/office/drawing/2010/main" val="0"/>
              </a:ext>
            </a:extLst>
          </a:blip>
          <a:srcRect t="61401"/>
          <a:stretch/>
        </p:blipFill>
        <p:spPr>
          <a:xfrm>
            <a:off x="0" y="1104900"/>
            <a:ext cx="9144000" cy="3484495"/>
          </a:xfrm>
          <a:prstGeom prst="rect">
            <a:avLst/>
          </a:prstGeom>
        </p:spPr>
      </p:pic>
      <p:sp>
        <p:nvSpPr>
          <p:cNvPr id="6" name="TextBox 5">
            <a:extLst>
              <a:ext uri="{FF2B5EF4-FFF2-40B4-BE49-F238E27FC236}">
                <a16:creationId xmlns:a16="http://schemas.microsoft.com/office/drawing/2014/main" id="{99D515A0-7B82-4355-993C-36CB32BB0CDC}"/>
              </a:ext>
            </a:extLst>
          </p:cNvPr>
          <p:cNvSpPr txBox="1"/>
          <p:nvPr/>
        </p:nvSpPr>
        <p:spPr>
          <a:xfrm>
            <a:off x="639635" y="3708828"/>
            <a:ext cx="7864729" cy="440121"/>
          </a:xfrm>
          <a:prstGeom prst="rect">
            <a:avLst/>
          </a:prstGeom>
          <a:solidFill>
            <a:schemeClr val="tx1"/>
          </a:solid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How happy or unhappy do you feel?</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F035CB98-A893-4EBF-89A2-B81B372D7EA9}"/>
              </a:ext>
            </a:extLst>
          </p:cNvPr>
          <p:cNvSpPr/>
          <p:nvPr/>
        </p:nvSpPr>
        <p:spPr>
          <a:xfrm>
            <a:off x="2394480" y="5043316"/>
            <a:ext cx="435503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(state the corresponding number out loud)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213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6F189F-9E83-4369-BC8E-861DB2DD0186}"/>
              </a:ext>
            </a:extLst>
          </p:cNvPr>
          <p:cNvPicPr>
            <a:picLocks noChangeAspect="1"/>
          </p:cNvPicPr>
          <p:nvPr/>
        </p:nvPicPr>
        <p:blipFill rotWithShape="1">
          <a:blip r:embed="rId2">
            <a:extLst>
              <a:ext uri="{28A0092B-C50C-407E-A947-70E740481C1C}">
                <a14:useLocalDpi xmlns:a14="http://schemas.microsoft.com/office/drawing/2010/main" val="0"/>
              </a:ext>
            </a:extLst>
          </a:blip>
          <a:srcRect t="60628" b="1884"/>
          <a:stretch/>
        </p:blipFill>
        <p:spPr>
          <a:xfrm>
            <a:off x="0" y="1079500"/>
            <a:ext cx="9144000" cy="3353351"/>
          </a:xfrm>
          <a:prstGeom prst="rect">
            <a:avLst/>
          </a:prstGeom>
        </p:spPr>
      </p:pic>
      <p:sp>
        <p:nvSpPr>
          <p:cNvPr id="6" name="TextBox 5">
            <a:extLst>
              <a:ext uri="{FF2B5EF4-FFF2-40B4-BE49-F238E27FC236}">
                <a16:creationId xmlns:a16="http://schemas.microsoft.com/office/drawing/2014/main" id="{99D515A0-7B82-4355-993C-36CB32BB0CDC}"/>
              </a:ext>
            </a:extLst>
          </p:cNvPr>
          <p:cNvSpPr txBox="1"/>
          <p:nvPr/>
        </p:nvSpPr>
        <p:spPr>
          <a:xfrm>
            <a:off x="205804" y="3710056"/>
            <a:ext cx="8732393" cy="400110"/>
          </a:xfrm>
          <a:prstGeom prst="rect">
            <a:avLst/>
          </a:prstGeom>
          <a:solidFill>
            <a:schemeClr val="tx1"/>
          </a:solid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How calm or excited do you feel?</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098EEA24-01F8-4D9D-BE84-FA1E4A768A07}"/>
              </a:ext>
            </a:extLst>
          </p:cNvPr>
          <p:cNvSpPr/>
          <p:nvPr/>
        </p:nvSpPr>
        <p:spPr>
          <a:xfrm>
            <a:off x="2394480" y="5043316"/>
            <a:ext cx="435503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(state the corresponding number out loud)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30799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4AB0A9-AAA2-44F3-A4D1-C81DA6244B75}"/>
              </a:ext>
            </a:extLst>
          </p:cNvPr>
          <p:cNvPicPr>
            <a:picLocks noChangeAspect="1"/>
          </p:cNvPicPr>
          <p:nvPr/>
        </p:nvPicPr>
        <p:blipFill rotWithShape="1">
          <a:blip r:embed="rId2">
            <a:extLst>
              <a:ext uri="{28A0092B-C50C-407E-A947-70E740481C1C}">
                <a14:useLocalDpi xmlns:a14="http://schemas.microsoft.com/office/drawing/2010/main" val="0"/>
              </a:ext>
            </a:extLst>
          </a:blip>
          <a:srcRect t="62222"/>
          <a:stretch/>
        </p:blipFill>
        <p:spPr>
          <a:xfrm>
            <a:off x="0" y="3021493"/>
            <a:ext cx="9144000" cy="2154307"/>
          </a:xfrm>
          <a:prstGeom prst="rect">
            <a:avLst/>
          </a:prstGeom>
        </p:spPr>
      </p:pic>
      <p:sp>
        <p:nvSpPr>
          <p:cNvPr id="6" name="TextBox 5">
            <a:extLst>
              <a:ext uri="{FF2B5EF4-FFF2-40B4-BE49-F238E27FC236}">
                <a16:creationId xmlns:a16="http://schemas.microsoft.com/office/drawing/2014/main" id="{99D515A0-7B82-4355-993C-36CB32BB0CDC}"/>
              </a:ext>
            </a:extLst>
          </p:cNvPr>
          <p:cNvSpPr txBox="1"/>
          <p:nvPr/>
        </p:nvSpPr>
        <p:spPr>
          <a:xfrm>
            <a:off x="112157" y="1192695"/>
            <a:ext cx="8919685" cy="1015663"/>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Please indicate your current anxiety level from 0-100 by stating a number out loud</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(0 = no anxiety, 100 = maximum possible anxiety)</a:t>
            </a:r>
          </a:p>
        </p:txBody>
      </p:sp>
    </p:spTree>
    <p:extLst>
      <p:ext uri="{BB962C8B-B14F-4D97-AF65-F5344CB8AC3E}">
        <p14:creationId xmlns:p14="http://schemas.microsoft.com/office/powerpoint/2010/main" val="1443831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81598" y="2788415"/>
            <a:ext cx="8088630" cy="1446550"/>
          </a:xfrm>
          <a:prstGeom prst="rect">
            <a:avLst/>
          </a:prstGeom>
        </p:spPr>
        <p:txBody>
          <a:bodyPr wrap="square">
            <a:spAutoFit/>
          </a:bodyPr>
          <a:lstStyle/>
          <a:p>
            <a:pPr algn="ctr">
              <a:buClr>
                <a:srgbClr val="0070C0"/>
              </a:buClr>
            </a:pPr>
            <a:r>
              <a:rPr lang="de-DE" sz="2200" dirty="0">
                <a:latin typeface="Arial" panose="020B0604020202020204" pitchFamily="34" charset="0"/>
                <a:cs typeface="Arial" panose="020B0604020202020204" pitchFamily="34" charset="0"/>
              </a:rPr>
              <a:t>Please describe in your own words how you are feeling right now?</a:t>
            </a:r>
          </a:p>
          <a:p>
            <a:pPr marL="285750" indent="-285750">
              <a:buClr>
                <a:srgbClr val="0070C0"/>
              </a:buClr>
              <a:buFont typeface="Wingdings" panose="05000000000000000000" pitchFamily="2" charset="2"/>
              <a:buChar char="§"/>
            </a:pPr>
            <a:endParaRPr lang="de-DE" sz="2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4948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81598" y="2788415"/>
            <a:ext cx="8088630" cy="1107996"/>
          </a:xfrm>
          <a:prstGeom prst="rect">
            <a:avLst/>
          </a:prstGeom>
        </p:spPr>
        <p:txBody>
          <a:bodyPr wrap="square">
            <a:spAutoFit/>
          </a:bodyPr>
          <a:lstStyle/>
          <a:p>
            <a:pPr algn="ctr">
              <a:buClr>
                <a:srgbClr val="0070C0"/>
              </a:buClr>
            </a:pPr>
            <a:r>
              <a:rPr lang="de-DE" sz="2200" dirty="0">
                <a:latin typeface="Arial" panose="020B0604020202020204" pitchFamily="34" charset="0"/>
                <a:cs typeface="Arial" panose="020B0604020202020204" pitchFamily="34" charset="0"/>
              </a:rPr>
              <a:t>Task run #1</a:t>
            </a:r>
          </a:p>
          <a:p>
            <a:pPr marL="285750" indent="-285750">
              <a:buClr>
                <a:srgbClr val="0070C0"/>
              </a:buClr>
              <a:buFont typeface="Wingdings" panose="05000000000000000000" pitchFamily="2" charset="2"/>
              <a:buChar char="§"/>
            </a:pPr>
            <a:endParaRPr lang="de-DE" sz="2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9969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80045" y="411690"/>
            <a:ext cx="5983910" cy="6034621"/>
          </a:xfrm>
          <a:prstGeom prst="rect">
            <a:avLst/>
          </a:prstGeom>
        </p:spPr>
      </p:pic>
      <p:sp>
        <p:nvSpPr>
          <p:cNvPr id="5" name="Rechteck 2"/>
          <p:cNvSpPr/>
          <p:nvPr/>
        </p:nvSpPr>
        <p:spPr>
          <a:xfrm>
            <a:off x="1558594" y="438252"/>
            <a:ext cx="6109930" cy="430887"/>
          </a:xfrm>
          <a:prstGeom prst="rect">
            <a:avLst/>
          </a:prstGeom>
          <a:solidFill>
            <a:schemeClr val="bg1"/>
          </a:solidFill>
        </p:spPr>
        <p:txBody>
          <a:bodyPr wrap="square">
            <a:spAutoFit/>
          </a:bodyPr>
          <a:lstStyle/>
          <a:p>
            <a:pPr algn="ctr"/>
            <a:r>
              <a:rPr lang="de-DE" sz="2200" dirty="0">
                <a:solidFill>
                  <a:prstClr val="black"/>
                </a:solidFill>
                <a:latin typeface="Arial" panose="020B0604020202020204" pitchFamily="34" charset="0"/>
                <a:cs typeface="Arial" panose="020B0604020202020204" pitchFamily="34" charset="0"/>
              </a:rPr>
              <a:t>How much </a:t>
            </a:r>
            <a:r>
              <a:rPr lang="de-DE" sz="2200" u="sng" dirty="0">
                <a:solidFill>
                  <a:prstClr val="black"/>
                </a:solidFill>
                <a:latin typeface="Arial" panose="020B0604020202020204" pitchFamily="34" charset="0"/>
                <a:cs typeface="Arial" panose="020B0604020202020204" pitchFamily="34" charset="0"/>
              </a:rPr>
              <a:t>fear</a:t>
            </a:r>
            <a:r>
              <a:rPr lang="de-DE" sz="2200" dirty="0">
                <a:solidFill>
                  <a:prstClr val="black"/>
                </a:solidFill>
                <a:latin typeface="Arial" panose="020B0604020202020204" pitchFamily="34" charset="0"/>
                <a:cs typeface="Arial" panose="020B0604020202020204" pitchFamily="34" charset="0"/>
              </a:rPr>
              <a:t> did you feel during the task?</a:t>
            </a:r>
            <a:endParaRPr lang="de-DE" dirty="0"/>
          </a:p>
        </p:txBody>
      </p:sp>
      <p:sp>
        <p:nvSpPr>
          <p:cNvPr id="6" name="Rectangle 5">
            <a:extLst>
              <a:ext uri="{FF2B5EF4-FFF2-40B4-BE49-F238E27FC236}">
                <a16:creationId xmlns:a16="http://schemas.microsoft.com/office/drawing/2014/main" id="{D88E9893-0BAD-47A9-8801-7D04C3F91519}"/>
              </a:ext>
            </a:extLst>
          </p:cNvPr>
          <p:cNvSpPr/>
          <p:nvPr/>
        </p:nvSpPr>
        <p:spPr>
          <a:xfrm>
            <a:off x="2345412" y="951308"/>
            <a:ext cx="4360453" cy="338554"/>
          </a:xfrm>
          <a:prstGeom prst="rect">
            <a:avLst/>
          </a:prstGeom>
          <a:solidFill>
            <a:schemeClr val="bg1"/>
          </a:solidFill>
        </p:spPr>
        <p:txBody>
          <a:bodyPr wrap="none">
            <a:spAutoFit/>
          </a:bodyPr>
          <a:lstStyle/>
          <a:p>
            <a:pPr algn="ctr"/>
            <a:r>
              <a:rPr lang="en-US" sz="1600" dirty="0"/>
              <a:t>(say the corresponding number out loud)</a:t>
            </a:r>
          </a:p>
        </p:txBody>
      </p:sp>
    </p:spTree>
    <p:extLst>
      <p:ext uri="{BB962C8B-B14F-4D97-AF65-F5344CB8AC3E}">
        <p14:creationId xmlns:p14="http://schemas.microsoft.com/office/powerpoint/2010/main" val="1895219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00262" y="241911"/>
            <a:ext cx="4943475" cy="6296025"/>
          </a:xfrm>
          <a:prstGeom prst="rect">
            <a:avLst/>
          </a:prstGeom>
        </p:spPr>
      </p:pic>
      <p:sp>
        <p:nvSpPr>
          <p:cNvPr id="6" name="Rechteck 2"/>
          <p:cNvSpPr/>
          <p:nvPr/>
        </p:nvSpPr>
        <p:spPr>
          <a:xfrm>
            <a:off x="1253098" y="260452"/>
            <a:ext cx="6720923" cy="769441"/>
          </a:xfrm>
          <a:prstGeom prst="rect">
            <a:avLst/>
          </a:prstGeom>
          <a:solidFill>
            <a:schemeClr val="bg1"/>
          </a:solidFill>
        </p:spPr>
        <p:txBody>
          <a:bodyPr wrap="square">
            <a:spAutoFit/>
          </a:bodyPr>
          <a:lstStyle/>
          <a:p>
            <a:pPr algn="ctr"/>
            <a:r>
              <a:rPr lang="de-DE" sz="2200" dirty="0">
                <a:solidFill>
                  <a:prstClr val="black"/>
                </a:solidFill>
                <a:latin typeface="Arial" panose="020B0604020202020204" pitchFamily="34" charset="0"/>
                <a:cs typeface="Arial" panose="020B0604020202020204" pitchFamily="34" charset="0"/>
              </a:rPr>
              <a:t>How </a:t>
            </a:r>
            <a:r>
              <a:rPr lang="de-DE" sz="2200" u="sng" dirty="0">
                <a:solidFill>
                  <a:prstClr val="black"/>
                </a:solidFill>
                <a:latin typeface="Arial" panose="020B0604020202020204" pitchFamily="34" charset="0"/>
                <a:cs typeface="Arial" panose="020B0604020202020204" pitchFamily="34" charset="0"/>
              </a:rPr>
              <a:t>difficult</a:t>
            </a:r>
            <a:r>
              <a:rPr lang="de-DE" sz="2200" dirty="0">
                <a:solidFill>
                  <a:prstClr val="black"/>
                </a:solidFill>
                <a:latin typeface="Arial" panose="020B0604020202020204" pitchFamily="34" charset="0"/>
                <a:cs typeface="Arial" panose="020B0604020202020204" pitchFamily="34" charset="0"/>
              </a:rPr>
              <a:t> did it feel to breathe during the task?</a:t>
            </a:r>
            <a:endParaRPr lang="de-DE" dirty="0"/>
          </a:p>
        </p:txBody>
      </p:sp>
      <p:sp>
        <p:nvSpPr>
          <p:cNvPr id="7" name="Rectangle 6">
            <a:extLst>
              <a:ext uri="{FF2B5EF4-FFF2-40B4-BE49-F238E27FC236}">
                <a16:creationId xmlns:a16="http://schemas.microsoft.com/office/drawing/2014/main" id="{D88E9893-0BAD-47A9-8801-7D04C3F91519}"/>
              </a:ext>
            </a:extLst>
          </p:cNvPr>
          <p:cNvSpPr/>
          <p:nvPr/>
        </p:nvSpPr>
        <p:spPr>
          <a:xfrm>
            <a:off x="2345412" y="773508"/>
            <a:ext cx="4360453" cy="338554"/>
          </a:xfrm>
          <a:prstGeom prst="rect">
            <a:avLst/>
          </a:prstGeom>
          <a:solidFill>
            <a:schemeClr val="bg1"/>
          </a:solidFill>
        </p:spPr>
        <p:txBody>
          <a:bodyPr wrap="none">
            <a:spAutoFit/>
          </a:bodyPr>
          <a:lstStyle/>
          <a:p>
            <a:pPr algn="ctr"/>
            <a:r>
              <a:rPr lang="en-US" sz="1600" dirty="0"/>
              <a:t>(say the corresponding number out loud)</a:t>
            </a:r>
          </a:p>
        </p:txBody>
      </p:sp>
    </p:spTree>
    <p:extLst>
      <p:ext uri="{BB962C8B-B14F-4D97-AF65-F5344CB8AC3E}">
        <p14:creationId xmlns:p14="http://schemas.microsoft.com/office/powerpoint/2010/main" val="32556179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57549" y="137850"/>
            <a:ext cx="5647950" cy="6582301"/>
          </a:xfrm>
          <a:prstGeom prst="rect">
            <a:avLst/>
          </a:prstGeom>
        </p:spPr>
      </p:pic>
      <p:sp>
        <p:nvSpPr>
          <p:cNvPr id="6" name="Rechteck 2"/>
          <p:cNvSpPr/>
          <p:nvPr/>
        </p:nvSpPr>
        <p:spPr>
          <a:xfrm>
            <a:off x="1253098" y="323952"/>
            <a:ext cx="6720923" cy="769441"/>
          </a:xfrm>
          <a:prstGeom prst="rect">
            <a:avLst/>
          </a:prstGeom>
          <a:solidFill>
            <a:schemeClr val="bg1"/>
          </a:solidFill>
        </p:spPr>
        <p:txBody>
          <a:bodyPr wrap="square">
            <a:spAutoFit/>
          </a:bodyPr>
          <a:lstStyle/>
          <a:p>
            <a:pPr algn="ctr"/>
            <a:r>
              <a:rPr lang="de-DE" sz="2200" dirty="0">
                <a:solidFill>
                  <a:prstClr val="black"/>
                </a:solidFill>
                <a:latin typeface="Arial" panose="020B0604020202020204" pitchFamily="34" charset="0"/>
                <a:cs typeface="Arial" panose="020B0604020202020204" pitchFamily="34" charset="0"/>
              </a:rPr>
              <a:t>How </a:t>
            </a:r>
            <a:r>
              <a:rPr lang="de-DE" sz="2200" u="sng" dirty="0">
                <a:solidFill>
                  <a:prstClr val="black"/>
                </a:solidFill>
                <a:latin typeface="Arial" panose="020B0604020202020204" pitchFamily="34" charset="0"/>
                <a:cs typeface="Arial" panose="020B0604020202020204" pitchFamily="34" charset="0"/>
              </a:rPr>
              <a:t>unpleasant</a:t>
            </a:r>
            <a:r>
              <a:rPr lang="de-DE" sz="2200" dirty="0">
                <a:solidFill>
                  <a:prstClr val="black"/>
                </a:solidFill>
                <a:latin typeface="Arial" panose="020B0604020202020204" pitchFamily="34" charset="0"/>
                <a:cs typeface="Arial" panose="020B0604020202020204" pitchFamily="34" charset="0"/>
              </a:rPr>
              <a:t> did it feel to breath during the task?</a:t>
            </a:r>
            <a:endParaRPr lang="de-DE" dirty="0"/>
          </a:p>
        </p:txBody>
      </p:sp>
      <p:sp>
        <p:nvSpPr>
          <p:cNvPr id="7" name="Rectangle 6">
            <a:extLst>
              <a:ext uri="{FF2B5EF4-FFF2-40B4-BE49-F238E27FC236}">
                <a16:creationId xmlns:a16="http://schemas.microsoft.com/office/drawing/2014/main" id="{D88E9893-0BAD-47A9-8801-7D04C3F91519}"/>
              </a:ext>
            </a:extLst>
          </p:cNvPr>
          <p:cNvSpPr/>
          <p:nvPr/>
        </p:nvSpPr>
        <p:spPr>
          <a:xfrm>
            <a:off x="2345412" y="837008"/>
            <a:ext cx="4360453" cy="338554"/>
          </a:xfrm>
          <a:prstGeom prst="rect">
            <a:avLst/>
          </a:prstGeom>
          <a:solidFill>
            <a:schemeClr val="bg1"/>
          </a:solidFill>
        </p:spPr>
        <p:txBody>
          <a:bodyPr wrap="none">
            <a:spAutoFit/>
          </a:bodyPr>
          <a:lstStyle/>
          <a:p>
            <a:pPr algn="ctr"/>
            <a:r>
              <a:rPr lang="en-US" sz="1600" dirty="0"/>
              <a:t>(say the corresponding number out loud)</a:t>
            </a:r>
          </a:p>
        </p:txBody>
      </p:sp>
    </p:spTree>
    <p:extLst>
      <p:ext uri="{BB962C8B-B14F-4D97-AF65-F5344CB8AC3E}">
        <p14:creationId xmlns:p14="http://schemas.microsoft.com/office/powerpoint/2010/main" val="41845383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3AE0B5-D90B-405E-8B37-0D221A8DD8B2}"/>
              </a:ext>
            </a:extLst>
          </p:cNvPr>
          <p:cNvPicPr>
            <a:picLocks noChangeAspect="1"/>
          </p:cNvPicPr>
          <p:nvPr/>
        </p:nvPicPr>
        <p:blipFill rotWithShape="1">
          <a:blip r:embed="rId2">
            <a:extLst>
              <a:ext uri="{28A0092B-C50C-407E-A947-70E740481C1C}">
                <a14:useLocalDpi xmlns:a14="http://schemas.microsoft.com/office/drawing/2010/main" val="0"/>
              </a:ext>
            </a:extLst>
          </a:blip>
          <a:srcRect t="61401"/>
          <a:stretch/>
        </p:blipFill>
        <p:spPr>
          <a:xfrm>
            <a:off x="0" y="1384300"/>
            <a:ext cx="9144000" cy="3205095"/>
          </a:xfrm>
          <a:prstGeom prst="rect">
            <a:avLst/>
          </a:prstGeom>
        </p:spPr>
      </p:pic>
      <p:sp>
        <p:nvSpPr>
          <p:cNvPr id="6" name="TextBox 5">
            <a:extLst>
              <a:ext uri="{FF2B5EF4-FFF2-40B4-BE49-F238E27FC236}">
                <a16:creationId xmlns:a16="http://schemas.microsoft.com/office/drawing/2014/main" id="{99D515A0-7B82-4355-993C-36CB32BB0CDC}"/>
              </a:ext>
            </a:extLst>
          </p:cNvPr>
          <p:cNvSpPr txBox="1"/>
          <p:nvPr/>
        </p:nvSpPr>
        <p:spPr>
          <a:xfrm>
            <a:off x="1120202" y="3792333"/>
            <a:ext cx="6903621" cy="400110"/>
          </a:xfrm>
          <a:prstGeom prst="rect">
            <a:avLst/>
          </a:prstGeom>
          <a:solidFill>
            <a:schemeClr val="tx1"/>
          </a:solid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How happy or unhappy did you feel while performing the task?</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F035CB98-A893-4EBF-89A2-B81B372D7EA9}"/>
              </a:ext>
            </a:extLst>
          </p:cNvPr>
          <p:cNvSpPr/>
          <p:nvPr/>
        </p:nvSpPr>
        <p:spPr>
          <a:xfrm>
            <a:off x="2394480" y="5043316"/>
            <a:ext cx="435503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(state the corresponding number out loud)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371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527685" y="1240102"/>
            <a:ext cx="8088630" cy="3539430"/>
          </a:xfrm>
          <a:prstGeom prst="rect">
            <a:avLst/>
          </a:prstGeom>
        </p:spPr>
        <p:txBody>
          <a:bodyPr wrap="square">
            <a:spAutoFit/>
          </a:bodyPr>
          <a:lstStyle/>
          <a:p>
            <a:pPr marL="285750" indent="-285750">
              <a:buClr>
                <a:srgbClr val="0070C0"/>
              </a:buClr>
              <a:buFont typeface="Wingdings" panose="05000000000000000000" pitchFamily="2" charset="2"/>
              <a:buChar char="§"/>
            </a:pPr>
            <a:r>
              <a:rPr lang="en-US" sz="3200" dirty="0">
                <a:latin typeface="Arial" panose="020B0604020202020204" pitchFamily="34" charset="0"/>
                <a:cs typeface="Arial" panose="020B0604020202020204" pitchFamily="34" charset="0"/>
              </a:rPr>
              <a:t>To clarify, </a:t>
            </a:r>
            <a:r>
              <a:rPr lang="en-US" sz="3200" b="1" u="sng" dirty="0">
                <a:latin typeface="Arial" panose="020B0604020202020204" pitchFamily="34" charset="0"/>
                <a:cs typeface="Arial" panose="020B0604020202020204" pitchFamily="34" charset="0"/>
              </a:rPr>
              <a:t>Difficulty</a:t>
            </a:r>
            <a:r>
              <a:rPr lang="en-US" sz="3200" dirty="0">
                <a:latin typeface="Arial" panose="020B0604020202020204" pitchFamily="34" charset="0"/>
                <a:cs typeface="Arial" panose="020B0604020202020204" pitchFamily="34" charset="0"/>
              </a:rPr>
              <a:t> is not an emotional measure. It doesn’t involve how pleasant or unpleasant it felt to breathe. For the question about difficulty, we are only asking about how much force it felt like you needed to apply when breathing or how hard it felt to get enough air</a:t>
            </a:r>
          </a:p>
        </p:txBody>
      </p:sp>
      <p:sp>
        <p:nvSpPr>
          <p:cNvPr id="7" name="Title 3">
            <a:extLst>
              <a:ext uri="{FF2B5EF4-FFF2-40B4-BE49-F238E27FC236}">
                <a16:creationId xmlns:a16="http://schemas.microsoft.com/office/drawing/2014/main" id="{BF664FAE-4DA6-624F-965D-209108740F15}"/>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8" name="Subtitle 8">
            <a:extLst>
              <a:ext uri="{FF2B5EF4-FFF2-40B4-BE49-F238E27FC236}">
                <a16:creationId xmlns:a16="http://schemas.microsoft.com/office/drawing/2014/main" id="{5BE345A5-51CB-7047-93E4-6C8ED3392D5C}"/>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09B69DCA-09F7-0140-BABC-BD2081B70358}"/>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7828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6F189F-9E83-4369-BC8E-861DB2DD0186}"/>
              </a:ext>
            </a:extLst>
          </p:cNvPr>
          <p:cNvPicPr>
            <a:picLocks noChangeAspect="1"/>
          </p:cNvPicPr>
          <p:nvPr/>
        </p:nvPicPr>
        <p:blipFill rotWithShape="1">
          <a:blip r:embed="rId2">
            <a:extLst>
              <a:ext uri="{28A0092B-C50C-407E-A947-70E740481C1C}">
                <a14:useLocalDpi xmlns:a14="http://schemas.microsoft.com/office/drawing/2010/main" val="0"/>
              </a:ext>
            </a:extLst>
          </a:blip>
          <a:srcRect t="60628" b="1884"/>
          <a:stretch/>
        </p:blipFill>
        <p:spPr>
          <a:xfrm>
            <a:off x="0" y="1257300"/>
            <a:ext cx="9144000" cy="3175551"/>
          </a:xfrm>
          <a:prstGeom prst="rect">
            <a:avLst/>
          </a:prstGeom>
        </p:spPr>
      </p:pic>
      <p:sp>
        <p:nvSpPr>
          <p:cNvPr id="6" name="TextBox 5">
            <a:extLst>
              <a:ext uri="{FF2B5EF4-FFF2-40B4-BE49-F238E27FC236}">
                <a16:creationId xmlns:a16="http://schemas.microsoft.com/office/drawing/2014/main" id="{99D515A0-7B82-4355-993C-36CB32BB0CDC}"/>
              </a:ext>
            </a:extLst>
          </p:cNvPr>
          <p:cNvSpPr txBox="1"/>
          <p:nvPr/>
        </p:nvSpPr>
        <p:spPr>
          <a:xfrm>
            <a:off x="1286424" y="3722756"/>
            <a:ext cx="6571158" cy="400110"/>
          </a:xfrm>
          <a:prstGeom prst="rect">
            <a:avLst/>
          </a:prstGeom>
          <a:solidFill>
            <a:schemeClr val="tx1"/>
          </a:solidFill>
        </p:spPr>
        <p:txBody>
          <a:bodyPr wrap="none" rtlCol="0">
            <a:spAutoFit/>
          </a:bodyPr>
          <a:lstStyle/>
          <a:p>
            <a:pPr lvl="0" algn="ct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How calm or excited did you feel </a:t>
            </a:r>
            <a:r>
              <a:rPr lang="en-US" sz="2000" b="1" dirty="0">
                <a:solidFill>
                  <a:prstClr val="white"/>
                </a:solidFill>
              </a:rPr>
              <a:t>while performing the task?</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098EEA24-01F8-4D9D-BE84-FA1E4A768A07}"/>
              </a:ext>
            </a:extLst>
          </p:cNvPr>
          <p:cNvSpPr/>
          <p:nvPr/>
        </p:nvSpPr>
        <p:spPr>
          <a:xfrm>
            <a:off x="2394480" y="5043316"/>
            <a:ext cx="435503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(state the corresponding number out loud)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94720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4AB0A9-AAA2-44F3-A4D1-C81DA6244B75}"/>
              </a:ext>
            </a:extLst>
          </p:cNvPr>
          <p:cNvPicPr>
            <a:picLocks noChangeAspect="1"/>
          </p:cNvPicPr>
          <p:nvPr/>
        </p:nvPicPr>
        <p:blipFill rotWithShape="1">
          <a:blip r:embed="rId2">
            <a:extLst>
              <a:ext uri="{28A0092B-C50C-407E-A947-70E740481C1C}">
                <a14:useLocalDpi xmlns:a14="http://schemas.microsoft.com/office/drawing/2010/main" val="0"/>
              </a:ext>
            </a:extLst>
          </a:blip>
          <a:srcRect t="62222"/>
          <a:stretch/>
        </p:blipFill>
        <p:spPr>
          <a:xfrm>
            <a:off x="0" y="3021493"/>
            <a:ext cx="9144000" cy="2154307"/>
          </a:xfrm>
          <a:prstGeom prst="rect">
            <a:avLst/>
          </a:prstGeom>
        </p:spPr>
      </p:pic>
      <p:sp>
        <p:nvSpPr>
          <p:cNvPr id="6" name="TextBox 5">
            <a:extLst>
              <a:ext uri="{FF2B5EF4-FFF2-40B4-BE49-F238E27FC236}">
                <a16:creationId xmlns:a16="http://schemas.microsoft.com/office/drawing/2014/main" id="{99D515A0-7B82-4355-993C-36CB32BB0CDC}"/>
              </a:ext>
            </a:extLst>
          </p:cNvPr>
          <p:cNvSpPr txBox="1"/>
          <p:nvPr/>
        </p:nvSpPr>
        <p:spPr>
          <a:xfrm>
            <a:off x="55835" y="1192695"/>
            <a:ext cx="9032345" cy="1323439"/>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Please indicate your anxiety level while performing the task from 0-100 by stating a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number out loud</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(0 = no anxiety, 100 = maximum possible anxiety)</a:t>
            </a:r>
          </a:p>
        </p:txBody>
      </p:sp>
    </p:spTree>
    <p:extLst>
      <p:ext uri="{BB962C8B-B14F-4D97-AF65-F5344CB8AC3E}">
        <p14:creationId xmlns:p14="http://schemas.microsoft.com/office/powerpoint/2010/main" val="4482737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81598" y="2788415"/>
            <a:ext cx="8088630" cy="1446550"/>
          </a:xfrm>
          <a:prstGeom prst="rect">
            <a:avLst/>
          </a:prstGeom>
        </p:spPr>
        <p:txBody>
          <a:bodyPr wrap="square">
            <a:spAutoFit/>
          </a:bodyPr>
          <a:lstStyle/>
          <a:p>
            <a:pPr algn="ctr">
              <a:buClr>
                <a:srgbClr val="0070C0"/>
              </a:buClr>
            </a:pPr>
            <a:r>
              <a:rPr lang="de-DE" sz="2200" dirty="0">
                <a:latin typeface="Arial" panose="020B0604020202020204" pitchFamily="34" charset="0"/>
                <a:cs typeface="Arial" panose="020B0604020202020204" pitchFamily="34" charset="0"/>
              </a:rPr>
              <a:t>Please describe in your own words how you were feeling during the task?</a:t>
            </a:r>
          </a:p>
          <a:p>
            <a:pPr marL="285750" indent="-285750">
              <a:buClr>
                <a:srgbClr val="0070C0"/>
              </a:buClr>
              <a:buFont typeface="Wingdings" panose="05000000000000000000" pitchFamily="2" charset="2"/>
              <a:buChar char="§"/>
            </a:pPr>
            <a:endParaRPr lang="de-DE" sz="2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46777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81598" y="2788415"/>
            <a:ext cx="8088630" cy="1107996"/>
          </a:xfrm>
          <a:prstGeom prst="rect">
            <a:avLst/>
          </a:prstGeom>
        </p:spPr>
        <p:txBody>
          <a:bodyPr wrap="square">
            <a:spAutoFit/>
          </a:bodyPr>
          <a:lstStyle/>
          <a:p>
            <a:pPr algn="ctr">
              <a:buClr>
                <a:srgbClr val="0070C0"/>
              </a:buClr>
            </a:pPr>
            <a:r>
              <a:rPr lang="de-DE" sz="2200" dirty="0" err="1">
                <a:latin typeface="Arial" panose="020B0604020202020204" pitchFamily="34" charset="0"/>
                <a:cs typeface="Arial" panose="020B0604020202020204" pitchFamily="34" charset="0"/>
              </a:rPr>
              <a:t>Resting</a:t>
            </a:r>
            <a:r>
              <a:rPr lang="de-DE" sz="2200" dirty="0">
                <a:latin typeface="Arial" panose="020B0604020202020204" pitchFamily="34" charset="0"/>
                <a:cs typeface="Arial" panose="020B0604020202020204" pitchFamily="34" charset="0"/>
              </a:rPr>
              <a:t> </a:t>
            </a:r>
            <a:r>
              <a:rPr lang="de-DE" sz="2200" dirty="0" err="1">
                <a:latin typeface="Arial" panose="020B0604020202020204" pitchFamily="34" charset="0"/>
                <a:cs typeface="Arial" panose="020B0604020202020204" pitchFamily="34" charset="0"/>
              </a:rPr>
              <a:t>period</a:t>
            </a:r>
            <a:endParaRPr lang="de-DE" sz="2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endParaRPr lang="de-DE" sz="22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64478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81598" y="2788415"/>
            <a:ext cx="8088630"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
                <a:srgbClr val="0070C0"/>
              </a:buClr>
              <a:buSzTx/>
              <a:buFontTx/>
              <a:buNone/>
              <a:tabLst/>
              <a:defRPr/>
            </a:pPr>
            <a:r>
              <a:rPr kumimoji="0" lang="de-DE"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Task run #2</a:t>
            </a:r>
          </a:p>
          <a:p>
            <a:pPr marL="285750" marR="0" lvl="0" indent="-285750" algn="l" defTabSz="457200" rtl="0" eaLnBrk="1" fontAlgn="auto" latinLnBrk="0" hangingPunct="1">
              <a:lnSpc>
                <a:spcPct val="100000"/>
              </a:lnSpc>
              <a:spcBef>
                <a:spcPts val="0"/>
              </a:spcBef>
              <a:spcAft>
                <a:spcPts val="0"/>
              </a:spcAft>
              <a:buClr>
                <a:srgbClr val="0070C0"/>
              </a:buClr>
              <a:buSzTx/>
              <a:buFont typeface="Wingdings" panose="05000000000000000000" pitchFamily="2" charset="2"/>
              <a:buChar char="§"/>
              <a:tabLst/>
              <a:defRPr/>
            </a:pPr>
            <a:endParaRPr kumimoji="0" lang="de-DE"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1" fontAlgn="auto" latinLnBrk="0" hangingPunct="1">
              <a:lnSpc>
                <a:spcPct val="100000"/>
              </a:lnSpc>
              <a:spcBef>
                <a:spcPts val="0"/>
              </a:spcBef>
              <a:spcAft>
                <a:spcPts val="0"/>
              </a:spcAft>
              <a:buClr>
                <a:srgbClr val="0070C0"/>
              </a:buClr>
              <a:buSzTx/>
              <a:buFont typeface="Wingdings" panose="05000000000000000000" pitchFamily="2" charset="2"/>
              <a:buChar char="§"/>
              <a:tabLst/>
              <a:defRPr/>
            </a:pPr>
            <a:endParaRPr kumimoji="0" lang="en-US"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181909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80045" y="411690"/>
            <a:ext cx="5983910" cy="6034621"/>
          </a:xfrm>
          <a:prstGeom prst="rect">
            <a:avLst/>
          </a:prstGeom>
        </p:spPr>
      </p:pic>
      <p:sp>
        <p:nvSpPr>
          <p:cNvPr id="5" name="Rechteck 2"/>
          <p:cNvSpPr/>
          <p:nvPr/>
        </p:nvSpPr>
        <p:spPr>
          <a:xfrm>
            <a:off x="1558594" y="438252"/>
            <a:ext cx="6109930" cy="430887"/>
          </a:xfrm>
          <a:prstGeom prst="rect">
            <a:avLst/>
          </a:prstGeom>
          <a:solidFill>
            <a:schemeClr val="bg1"/>
          </a:solidFill>
        </p:spPr>
        <p:txBody>
          <a:bodyPr wrap="square">
            <a:spAutoFit/>
          </a:bodyPr>
          <a:lstStyle/>
          <a:p>
            <a:pPr algn="ctr"/>
            <a:r>
              <a:rPr lang="de-DE" sz="2200" dirty="0">
                <a:solidFill>
                  <a:prstClr val="black"/>
                </a:solidFill>
                <a:latin typeface="Arial" panose="020B0604020202020204" pitchFamily="34" charset="0"/>
                <a:cs typeface="Arial" panose="020B0604020202020204" pitchFamily="34" charset="0"/>
              </a:rPr>
              <a:t>How much </a:t>
            </a:r>
            <a:r>
              <a:rPr lang="de-DE" sz="2200" u="sng" dirty="0">
                <a:solidFill>
                  <a:prstClr val="black"/>
                </a:solidFill>
                <a:latin typeface="Arial" panose="020B0604020202020204" pitchFamily="34" charset="0"/>
                <a:cs typeface="Arial" panose="020B0604020202020204" pitchFamily="34" charset="0"/>
              </a:rPr>
              <a:t>fear</a:t>
            </a:r>
            <a:r>
              <a:rPr lang="de-DE" sz="2200" dirty="0">
                <a:solidFill>
                  <a:prstClr val="black"/>
                </a:solidFill>
                <a:latin typeface="Arial" panose="020B0604020202020204" pitchFamily="34" charset="0"/>
                <a:cs typeface="Arial" panose="020B0604020202020204" pitchFamily="34" charset="0"/>
              </a:rPr>
              <a:t> did you feel during the task?</a:t>
            </a:r>
            <a:endParaRPr lang="de-DE" dirty="0"/>
          </a:p>
        </p:txBody>
      </p:sp>
      <p:sp>
        <p:nvSpPr>
          <p:cNvPr id="6" name="Rectangle 5">
            <a:extLst>
              <a:ext uri="{FF2B5EF4-FFF2-40B4-BE49-F238E27FC236}">
                <a16:creationId xmlns:a16="http://schemas.microsoft.com/office/drawing/2014/main" id="{D88E9893-0BAD-47A9-8801-7D04C3F91519}"/>
              </a:ext>
            </a:extLst>
          </p:cNvPr>
          <p:cNvSpPr/>
          <p:nvPr/>
        </p:nvSpPr>
        <p:spPr>
          <a:xfrm>
            <a:off x="2345412" y="951308"/>
            <a:ext cx="4360453" cy="338554"/>
          </a:xfrm>
          <a:prstGeom prst="rect">
            <a:avLst/>
          </a:prstGeom>
          <a:solidFill>
            <a:schemeClr val="bg1"/>
          </a:solidFill>
        </p:spPr>
        <p:txBody>
          <a:bodyPr wrap="none">
            <a:spAutoFit/>
          </a:bodyPr>
          <a:lstStyle/>
          <a:p>
            <a:pPr algn="ctr"/>
            <a:r>
              <a:rPr lang="en-US" sz="1600" dirty="0"/>
              <a:t>(say the corresponding number out loud)</a:t>
            </a:r>
          </a:p>
        </p:txBody>
      </p:sp>
    </p:spTree>
    <p:extLst>
      <p:ext uri="{BB962C8B-B14F-4D97-AF65-F5344CB8AC3E}">
        <p14:creationId xmlns:p14="http://schemas.microsoft.com/office/powerpoint/2010/main" val="8724410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00262" y="241911"/>
            <a:ext cx="4943475" cy="6296025"/>
          </a:xfrm>
          <a:prstGeom prst="rect">
            <a:avLst/>
          </a:prstGeom>
        </p:spPr>
      </p:pic>
      <p:sp>
        <p:nvSpPr>
          <p:cNvPr id="6" name="Rechteck 2"/>
          <p:cNvSpPr/>
          <p:nvPr/>
        </p:nvSpPr>
        <p:spPr>
          <a:xfrm>
            <a:off x="1253098" y="260452"/>
            <a:ext cx="6720923" cy="769441"/>
          </a:xfrm>
          <a:prstGeom prst="rect">
            <a:avLst/>
          </a:prstGeom>
          <a:solidFill>
            <a:schemeClr val="bg1"/>
          </a:solidFill>
        </p:spPr>
        <p:txBody>
          <a:bodyPr wrap="square">
            <a:spAutoFit/>
          </a:bodyPr>
          <a:lstStyle/>
          <a:p>
            <a:pPr algn="ctr"/>
            <a:r>
              <a:rPr lang="de-DE" sz="2200" dirty="0">
                <a:solidFill>
                  <a:prstClr val="black"/>
                </a:solidFill>
                <a:latin typeface="Arial" panose="020B0604020202020204" pitchFamily="34" charset="0"/>
                <a:cs typeface="Arial" panose="020B0604020202020204" pitchFamily="34" charset="0"/>
              </a:rPr>
              <a:t>How </a:t>
            </a:r>
            <a:r>
              <a:rPr lang="de-DE" sz="2200" u="sng" dirty="0">
                <a:solidFill>
                  <a:prstClr val="black"/>
                </a:solidFill>
                <a:latin typeface="Arial" panose="020B0604020202020204" pitchFamily="34" charset="0"/>
                <a:cs typeface="Arial" panose="020B0604020202020204" pitchFamily="34" charset="0"/>
              </a:rPr>
              <a:t>difficult</a:t>
            </a:r>
            <a:r>
              <a:rPr lang="de-DE" sz="2200" dirty="0">
                <a:solidFill>
                  <a:prstClr val="black"/>
                </a:solidFill>
                <a:latin typeface="Arial" panose="020B0604020202020204" pitchFamily="34" charset="0"/>
                <a:cs typeface="Arial" panose="020B0604020202020204" pitchFamily="34" charset="0"/>
              </a:rPr>
              <a:t> did it feel to breathe during the task?</a:t>
            </a:r>
            <a:endParaRPr lang="de-DE" dirty="0"/>
          </a:p>
        </p:txBody>
      </p:sp>
      <p:sp>
        <p:nvSpPr>
          <p:cNvPr id="7" name="Rectangle 6">
            <a:extLst>
              <a:ext uri="{FF2B5EF4-FFF2-40B4-BE49-F238E27FC236}">
                <a16:creationId xmlns:a16="http://schemas.microsoft.com/office/drawing/2014/main" id="{D88E9893-0BAD-47A9-8801-7D04C3F91519}"/>
              </a:ext>
            </a:extLst>
          </p:cNvPr>
          <p:cNvSpPr/>
          <p:nvPr/>
        </p:nvSpPr>
        <p:spPr>
          <a:xfrm>
            <a:off x="2345412" y="773508"/>
            <a:ext cx="4360453" cy="338554"/>
          </a:xfrm>
          <a:prstGeom prst="rect">
            <a:avLst/>
          </a:prstGeom>
          <a:solidFill>
            <a:schemeClr val="bg1"/>
          </a:solidFill>
        </p:spPr>
        <p:txBody>
          <a:bodyPr wrap="none">
            <a:spAutoFit/>
          </a:bodyPr>
          <a:lstStyle/>
          <a:p>
            <a:pPr algn="ctr"/>
            <a:r>
              <a:rPr lang="en-US" sz="1600" dirty="0"/>
              <a:t>(say the corresponding number out loud)</a:t>
            </a:r>
          </a:p>
        </p:txBody>
      </p:sp>
    </p:spTree>
    <p:extLst>
      <p:ext uri="{BB962C8B-B14F-4D97-AF65-F5344CB8AC3E}">
        <p14:creationId xmlns:p14="http://schemas.microsoft.com/office/powerpoint/2010/main" val="7324012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57549" y="137850"/>
            <a:ext cx="5647950" cy="6582301"/>
          </a:xfrm>
          <a:prstGeom prst="rect">
            <a:avLst/>
          </a:prstGeom>
        </p:spPr>
      </p:pic>
      <p:sp>
        <p:nvSpPr>
          <p:cNvPr id="6" name="Rechteck 2"/>
          <p:cNvSpPr/>
          <p:nvPr/>
        </p:nvSpPr>
        <p:spPr>
          <a:xfrm>
            <a:off x="1253098" y="323952"/>
            <a:ext cx="6720923" cy="769441"/>
          </a:xfrm>
          <a:prstGeom prst="rect">
            <a:avLst/>
          </a:prstGeom>
          <a:solidFill>
            <a:schemeClr val="bg1"/>
          </a:solidFill>
        </p:spPr>
        <p:txBody>
          <a:bodyPr wrap="square">
            <a:spAutoFit/>
          </a:bodyPr>
          <a:lstStyle/>
          <a:p>
            <a:pPr algn="ctr"/>
            <a:r>
              <a:rPr lang="de-DE" sz="2200" dirty="0">
                <a:solidFill>
                  <a:prstClr val="black"/>
                </a:solidFill>
                <a:latin typeface="Arial" panose="020B0604020202020204" pitchFamily="34" charset="0"/>
                <a:cs typeface="Arial" panose="020B0604020202020204" pitchFamily="34" charset="0"/>
              </a:rPr>
              <a:t>How </a:t>
            </a:r>
            <a:r>
              <a:rPr lang="de-DE" sz="2200" u="sng" dirty="0">
                <a:solidFill>
                  <a:prstClr val="black"/>
                </a:solidFill>
                <a:latin typeface="Arial" panose="020B0604020202020204" pitchFamily="34" charset="0"/>
                <a:cs typeface="Arial" panose="020B0604020202020204" pitchFamily="34" charset="0"/>
              </a:rPr>
              <a:t>unpleasant</a:t>
            </a:r>
            <a:r>
              <a:rPr lang="de-DE" sz="2200" dirty="0">
                <a:solidFill>
                  <a:prstClr val="black"/>
                </a:solidFill>
                <a:latin typeface="Arial" panose="020B0604020202020204" pitchFamily="34" charset="0"/>
                <a:cs typeface="Arial" panose="020B0604020202020204" pitchFamily="34" charset="0"/>
              </a:rPr>
              <a:t> did it feel to breath during the task?</a:t>
            </a:r>
            <a:endParaRPr lang="de-DE" dirty="0"/>
          </a:p>
        </p:txBody>
      </p:sp>
      <p:sp>
        <p:nvSpPr>
          <p:cNvPr id="7" name="Rectangle 6">
            <a:extLst>
              <a:ext uri="{FF2B5EF4-FFF2-40B4-BE49-F238E27FC236}">
                <a16:creationId xmlns:a16="http://schemas.microsoft.com/office/drawing/2014/main" id="{D88E9893-0BAD-47A9-8801-7D04C3F91519}"/>
              </a:ext>
            </a:extLst>
          </p:cNvPr>
          <p:cNvSpPr/>
          <p:nvPr/>
        </p:nvSpPr>
        <p:spPr>
          <a:xfrm>
            <a:off x="2345412" y="837008"/>
            <a:ext cx="4360453" cy="338554"/>
          </a:xfrm>
          <a:prstGeom prst="rect">
            <a:avLst/>
          </a:prstGeom>
          <a:solidFill>
            <a:schemeClr val="bg1"/>
          </a:solidFill>
        </p:spPr>
        <p:txBody>
          <a:bodyPr wrap="none">
            <a:spAutoFit/>
          </a:bodyPr>
          <a:lstStyle/>
          <a:p>
            <a:pPr algn="ctr"/>
            <a:r>
              <a:rPr lang="en-US" sz="1600" dirty="0"/>
              <a:t>(say the corresponding number out loud)</a:t>
            </a:r>
          </a:p>
        </p:txBody>
      </p:sp>
    </p:spTree>
    <p:extLst>
      <p:ext uri="{BB962C8B-B14F-4D97-AF65-F5344CB8AC3E}">
        <p14:creationId xmlns:p14="http://schemas.microsoft.com/office/powerpoint/2010/main" val="34219524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3AE0B5-D90B-405E-8B37-0D221A8DD8B2}"/>
              </a:ext>
            </a:extLst>
          </p:cNvPr>
          <p:cNvPicPr>
            <a:picLocks noChangeAspect="1"/>
          </p:cNvPicPr>
          <p:nvPr/>
        </p:nvPicPr>
        <p:blipFill rotWithShape="1">
          <a:blip r:embed="rId2">
            <a:extLst>
              <a:ext uri="{28A0092B-C50C-407E-A947-70E740481C1C}">
                <a14:useLocalDpi xmlns:a14="http://schemas.microsoft.com/office/drawing/2010/main" val="0"/>
              </a:ext>
            </a:extLst>
          </a:blip>
          <a:srcRect t="61401"/>
          <a:stretch/>
        </p:blipFill>
        <p:spPr>
          <a:xfrm>
            <a:off x="0" y="1295400"/>
            <a:ext cx="9144000" cy="3293995"/>
          </a:xfrm>
          <a:prstGeom prst="rect">
            <a:avLst/>
          </a:prstGeom>
        </p:spPr>
      </p:pic>
      <p:sp>
        <p:nvSpPr>
          <p:cNvPr id="6" name="TextBox 5">
            <a:extLst>
              <a:ext uri="{FF2B5EF4-FFF2-40B4-BE49-F238E27FC236}">
                <a16:creationId xmlns:a16="http://schemas.microsoft.com/office/drawing/2014/main" id="{99D515A0-7B82-4355-993C-36CB32BB0CDC}"/>
              </a:ext>
            </a:extLst>
          </p:cNvPr>
          <p:cNvSpPr txBox="1"/>
          <p:nvPr/>
        </p:nvSpPr>
        <p:spPr>
          <a:xfrm>
            <a:off x="1120202" y="3734228"/>
            <a:ext cx="6903621" cy="440121"/>
          </a:xfrm>
          <a:prstGeom prst="rect">
            <a:avLst/>
          </a:prstGeom>
          <a:solidFill>
            <a:schemeClr val="tx1"/>
          </a:solid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How happy or unhappy did you feel while performing the task?</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F035CB98-A893-4EBF-89A2-B81B372D7EA9}"/>
              </a:ext>
            </a:extLst>
          </p:cNvPr>
          <p:cNvSpPr/>
          <p:nvPr/>
        </p:nvSpPr>
        <p:spPr>
          <a:xfrm>
            <a:off x="2394480" y="5043316"/>
            <a:ext cx="435503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(state the corresponding number out loud)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66664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6F189F-9E83-4369-BC8E-861DB2DD0186}"/>
              </a:ext>
            </a:extLst>
          </p:cNvPr>
          <p:cNvPicPr>
            <a:picLocks noChangeAspect="1"/>
          </p:cNvPicPr>
          <p:nvPr/>
        </p:nvPicPr>
        <p:blipFill rotWithShape="1">
          <a:blip r:embed="rId2">
            <a:extLst>
              <a:ext uri="{28A0092B-C50C-407E-A947-70E740481C1C}">
                <a14:useLocalDpi xmlns:a14="http://schemas.microsoft.com/office/drawing/2010/main" val="0"/>
              </a:ext>
            </a:extLst>
          </a:blip>
          <a:srcRect t="60628" b="1884"/>
          <a:stretch/>
        </p:blipFill>
        <p:spPr>
          <a:xfrm>
            <a:off x="0" y="1257300"/>
            <a:ext cx="9144000" cy="3175551"/>
          </a:xfrm>
          <a:prstGeom prst="rect">
            <a:avLst/>
          </a:prstGeom>
        </p:spPr>
      </p:pic>
      <p:sp>
        <p:nvSpPr>
          <p:cNvPr id="6" name="TextBox 5">
            <a:extLst>
              <a:ext uri="{FF2B5EF4-FFF2-40B4-BE49-F238E27FC236}">
                <a16:creationId xmlns:a16="http://schemas.microsoft.com/office/drawing/2014/main" id="{99D515A0-7B82-4355-993C-36CB32BB0CDC}"/>
              </a:ext>
            </a:extLst>
          </p:cNvPr>
          <p:cNvSpPr txBox="1"/>
          <p:nvPr/>
        </p:nvSpPr>
        <p:spPr>
          <a:xfrm>
            <a:off x="1286424" y="3722756"/>
            <a:ext cx="6571158" cy="400110"/>
          </a:xfrm>
          <a:prstGeom prst="rect">
            <a:avLst/>
          </a:prstGeom>
          <a:solidFill>
            <a:schemeClr val="tx1"/>
          </a:solid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How calm or excited did you feel while performing the task?</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098EEA24-01F8-4D9D-BE84-FA1E4A768A07}"/>
              </a:ext>
            </a:extLst>
          </p:cNvPr>
          <p:cNvSpPr/>
          <p:nvPr/>
        </p:nvSpPr>
        <p:spPr>
          <a:xfrm>
            <a:off x="2394480" y="5043316"/>
            <a:ext cx="435503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(state the corresponding number out loud)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377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527685" y="713464"/>
            <a:ext cx="8088630" cy="4524315"/>
          </a:xfrm>
          <a:prstGeom prst="rect">
            <a:avLst/>
          </a:prstGeom>
        </p:spPr>
        <p:txBody>
          <a:bodyPr wrap="square">
            <a:spAutoFit/>
          </a:bodyPr>
          <a:lstStyle/>
          <a:p>
            <a:pPr marL="285750" indent="-285750">
              <a:buClr>
                <a:srgbClr val="0070C0"/>
              </a:buClr>
              <a:buFont typeface="Wingdings" panose="05000000000000000000" pitchFamily="2" charset="2"/>
              <a:buChar char="§"/>
            </a:pPr>
            <a:r>
              <a:rPr lang="en-US" sz="2400" b="1" u="sng" dirty="0">
                <a:latin typeface="Arial" panose="020B0604020202020204" pitchFamily="34" charset="0"/>
                <a:cs typeface="Arial" panose="020B0604020202020204" pitchFamily="34" charset="0"/>
              </a:rPr>
              <a:t>Unpleasantness</a:t>
            </a:r>
            <a:r>
              <a:rPr lang="en-US" sz="2400" dirty="0">
                <a:latin typeface="Arial" panose="020B0604020202020204" pitchFamily="34" charset="0"/>
                <a:cs typeface="Arial" panose="020B0604020202020204" pitchFamily="34" charset="0"/>
              </a:rPr>
              <a:t> instead expresses the emotional aspect of the breathing sensation, regardless of whether the difficulty is high or low.</a:t>
            </a:r>
          </a:p>
          <a:p>
            <a:pPr marL="285750" indent="-285750">
              <a:buClr>
                <a:srgbClr val="0070C0"/>
              </a:buClr>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r>
              <a:rPr lang="en-US" sz="2400" dirty="0">
                <a:latin typeface="Arial" panose="020B0604020202020204" pitchFamily="34" charset="0"/>
                <a:cs typeface="Arial" panose="020B0604020202020204" pitchFamily="34" charset="0"/>
              </a:rPr>
              <a:t>Unpleasantness describes how much you emotionally dislike something or feel terrified by it.</a:t>
            </a:r>
          </a:p>
          <a:p>
            <a:pPr marL="285750" indent="-285750">
              <a:buClr>
                <a:srgbClr val="0070C0"/>
              </a:buClr>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
            </a:pPr>
            <a:r>
              <a:rPr lang="en-US" sz="2400" dirty="0">
                <a:latin typeface="Arial" panose="020B0604020202020204" pitchFamily="34" charset="0"/>
                <a:cs typeface="Arial" panose="020B0604020202020204" pitchFamily="34" charset="0"/>
              </a:rPr>
              <a:t>A low unpleasantness indicates that the perceived breathing difficulty did not feel bad. A high unpleasantness signifies that the breathing difficulty felt very bad or terrifying regardless of whether the difficulty is high or low.</a:t>
            </a:r>
            <a:endParaRPr lang="de-DE" sz="2000" dirty="0">
              <a:latin typeface="Arial" panose="020B0604020202020204" pitchFamily="34" charset="0"/>
              <a:cs typeface="Arial" panose="020B0604020202020204" pitchFamily="34" charset="0"/>
            </a:endParaRPr>
          </a:p>
        </p:txBody>
      </p:sp>
      <p:sp>
        <p:nvSpPr>
          <p:cNvPr id="10" name="Title 3">
            <a:extLst>
              <a:ext uri="{FF2B5EF4-FFF2-40B4-BE49-F238E27FC236}">
                <a16:creationId xmlns:a16="http://schemas.microsoft.com/office/drawing/2014/main" id="{CDF8A1C3-3F43-E74F-8AF8-542B63EA2365}"/>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1" name="Subtitle 8">
            <a:extLst>
              <a:ext uri="{FF2B5EF4-FFF2-40B4-BE49-F238E27FC236}">
                <a16:creationId xmlns:a16="http://schemas.microsoft.com/office/drawing/2014/main" id="{E61E4A63-E974-2947-B8F0-9591CB9F183B}"/>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2" name="Right Arrow 11">
            <a:extLst>
              <a:ext uri="{FF2B5EF4-FFF2-40B4-BE49-F238E27FC236}">
                <a16:creationId xmlns:a16="http://schemas.microsoft.com/office/drawing/2014/main" id="{EA1A9E41-05B6-D343-8EE4-49F2307175C4}"/>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33585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4AB0A9-AAA2-44F3-A4D1-C81DA6244B75}"/>
              </a:ext>
            </a:extLst>
          </p:cNvPr>
          <p:cNvPicPr>
            <a:picLocks noChangeAspect="1"/>
          </p:cNvPicPr>
          <p:nvPr/>
        </p:nvPicPr>
        <p:blipFill rotWithShape="1">
          <a:blip r:embed="rId2">
            <a:extLst>
              <a:ext uri="{28A0092B-C50C-407E-A947-70E740481C1C}">
                <a14:useLocalDpi xmlns:a14="http://schemas.microsoft.com/office/drawing/2010/main" val="0"/>
              </a:ext>
            </a:extLst>
          </a:blip>
          <a:srcRect t="62222"/>
          <a:stretch/>
        </p:blipFill>
        <p:spPr>
          <a:xfrm>
            <a:off x="0" y="3021493"/>
            <a:ext cx="9144000" cy="2154307"/>
          </a:xfrm>
          <a:prstGeom prst="rect">
            <a:avLst/>
          </a:prstGeom>
        </p:spPr>
      </p:pic>
      <p:sp>
        <p:nvSpPr>
          <p:cNvPr id="6" name="TextBox 5">
            <a:extLst>
              <a:ext uri="{FF2B5EF4-FFF2-40B4-BE49-F238E27FC236}">
                <a16:creationId xmlns:a16="http://schemas.microsoft.com/office/drawing/2014/main" id="{99D515A0-7B82-4355-993C-36CB32BB0CDC}"/>
              </a:ext>
            </a:extLst>
          </p:cNvPr>
          <p:cNvSpPr txBox="1"/>
          <p:nvPr/>
        </p:nvSpPr>
        <p:spPr>
          <a:xfrm>
            <a:off x="55835" y="1192695"/>
            <a:ext cx="9032345" cy="1323439"/>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Please indicate your anxiety level while performing the task from 0-100 by stating a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number out loud</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(0 = no anxiety, 100 = maximum possible anxiety)</a:t>
            </a:r>
          </a:p>
        </p:txBody>
      </p:sp>
    </p:spTree>
    <p:extLst>
      <p:ext uri="{BB962C8B-B14F-4D97-AF65-F5344CB8AC3E}">
        <p14:creationId xmlns:p14="http://schemas.microsoft.com/office/powerpoint/2010/main" val="36337317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81598" y="2788415"/>
            <a:ext cx="8088630" cy="1446550"/>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
                <a:srgbClr val="0070C0"/>
              </a:buClr>
              <a:buSzTx/>
              <a:buFontTx/>
              <a:buNone/>
              <a:tabLst/>
              <a:defRPr/>
            </a:pPr>
            <a:r>
              <a:rPr kumimoji="0" lang="de-DE"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Please describe in your own words how you were feeling during the task?</a:t>
            </a:r>
          </a:p>
          <a:p>
            <a:pPr marL="285750" marR="0" lvl="0" indent="-285750" algn="l" defTabSz="457200" rtl="0" eaLnBrk="1" fontAlgn="auto" latinLnBrk="0" hangingPunct="1">
              <a:lnSpc>
                <a:spcPct val="100000"/>
              </a:lnSpc>
              <a:spcBef>
                <a:spcPts val="0"/>
              </a:spcBef>
              <a:spcAft>
                <a:spcPts val="0"/>
              </a:spcAft>
              <a:buClr>
                <a:srgbClr val="0070C0"/>
              </a:buClr>
              <a:buSzTx/>
              <a:buFont typeface="Wingdings" panose="05000000000000000000" pitchFamily="2" charset="2"/>
              <a:buChar char="§"/>
              <a:tabLst/>
              <a:defRPr/>
            </a:pPr>
            <a:endParaRPr kumimoji="0" lang="de-DE"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1" fontAlgn="auto" latinLnBrk="0" hangingPunct="1">
              <a:lnSpc>
                <a:spcPct val="100000"/>
              </a:lnSpc>
              <a:spcBef>
                <a:spcPts val="0"/>
              </a:spcBef>
              <a:spcAft>
                <a:spcPts val="0"/>
              </a:spcAft>
              <a:buClr>
                <a:srgbClr val="0070C0"/>
              </a:buClr>
              <a:buSzTx/>
              <a:buFont typeface="Wingdings" panose="05000000000000000000" pitchFamily="2" charset="2"/>
              <a:buChar char="§"/>
              <a:tabLst/>
              <a:defRPr/>
            </a:pPr>
            <a:endParaRPr kumimoji="0" lang="en-US"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8072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E896027B-8809-404C-82C5-130196BDB404}"/>
              </a:ext>
            </a:extLst>
          </p:cNvPr>
          <p:cNvSpPr txBox="1"/>
          <p:nvPr/>
        </p:nvSpPr>
        <p:spPr>
          <a:xfrm>
            <a:off x="706540" y="3914368"/>
            <a:ext cx="8008883" cy="369332"/>
          </a:xfrm>
          <a:prstGeom prst="rect">
            <a:avLst/>
          </a:prstGeom>
          <a:noFill/>
        </p:spPr>
        <p:txBody>
          <a:bodyPr wrap="square" rtlCol="0">
            <a:spAutoFit/>
          </a:bodyPr>
          <a:lstStyle/>
          <a:p>
            <a:r>
              <a:rPr lang="en-US" dirty="0"/>
              <a:t>0	   1	      2		  3	       4	     5		  6		7	        8	      9	        	     10</a:t>
            </a:r>
          </a:p>
        </p:txBody>
      </p:sp>
      <p:sp>
        <p:nvSpPr>
          <p:cNvPr id="5" name="Rechteck 4"/>
          <p:cNvSpPr/>
          <p:nvPr/>
        </p:nvSpPr>
        <p:spPr>
          <a:xfrm>
            <a:off x="527685" y="513673"/>
            <a:ext cx="8088630" cy="769441"/>
          </a:xfrm>
          <a:prstGeom prst="rect">
            <a:avLst/>
          </a:prstGeom>
        </p:spPr>
        <p:txBody>
          <a:bodyPr wrap="square">
            <a:spAutoFit/>
          </a:bodyPr>
          <a:lstStyle/>
          <a:p>
            <a:pPr>
              <a:buClr>
                <a:srgbClr val="0070C0"/>
              </a:buClr>
            </a:pPr>
            <a:r>
              <a:rPr lang="de-DE" sz="2200" dirty="0">
                <a:latin typeface="Arial" panose="020B0604020202020204" pitchFamily="34" charset="0"/>
                <a:cs typeface="Arial" panose="020B0604020202020204" pitchFamily="34" charset="0"/>
              </a:rPr>
              <a:t>This is the scale we will use for asking how much </a:t>
            </a:r>
            <a:r>
              <a:rPr lang="de-DE" sz="2200" u="sng" dirty="0">
                <a:latin typeface="Arial" panose="020B0604020202020204" pitchFamily="34" charset="0"/>
                <a:cs typeface="Arial" panose="020B0604020202020204" pitchFamily="34" charset="0"/>
              </a:rPr>
              <a:t>fear</a:t>
            </a:r>
            <a:r>
              <a:rPr lang="de-DE" sz="2200" dirty="0">
                <a:latin typeface="Arial" panose="020B0604020202020204" pitchFamily="34" charset="0"/>
                <a:cs typeface="Arial" panose="020B0604020202020204" pitchFamily="34" charset="0"/>
              </a:rPr>
              <a:t> you felt while breathing.</a:t>
            </a:r>
            <a:endParaRPr lang="de-DE" sz="2400" dirty="0">
              <a:latin typeface="Arial" panose="020B0604020202020204" pitchFamily="34" charset="0"/>
              <a:cs typeface="Arial" panose="020B0604020202020204" pitchFamily="34" charset="0"/>
            </a:endParaRPr>
          </a:p>
        </p:txBody>
      </p:sp>
      <p:sp>
        <p:nvSpPr>
          <p:cNvPr id="13" name="Rechteck 2">
            <a:extLst>
              <a:ext uri="{FF2B5EF4-FFF2-40B4-BE49-F238E27FC236}">
                <a16:creationId xmlns:a16="http://schemas.microsoft.com/office/drawing/2014/main" id="{CF86DA25-E5AD-474A-86A0-95B167CAC9A5}"/>
              </a:ext>
            </a:extLst>
          </p:cNvPr>
          <p:cNvSpPr/>
          <p:nvPr/>
        </p:nvSpPr>
        <p:spPr>
          <a:xfrm>
            <a:off x="369645" y="5462846"/>
            <a:ext cx="3953818" cy="430887"/>
          </a:xfrm>
          <a:prstGeom prst="rect">
            <a:avLst/>
          </a:prstGeom>
        </p:spPr>
        <p:txBody>
          <a:bodyPr wrap="square">
            <a:spAutoFit/>
          </a:bodyPr>
          <a:lstStyle/>
          <a:p>
            <a:r>
              <a:rPr lang="de-DE" sz="2200" dirty="0">
                <a:latin typeface="Arial" panose="020B0604020202020204" pitchFamily="34" charset="0"/>
                <a:cs typeface="Arial" panose="020B0604020202020204" pitchFamily="34" charset="0"/>
              </a:rPr>
              <a:t>0 means that you felt </a:t>
            </a:r>
            <a:r>
              <a:rPr lang="de-DE" sz="2200" b="1" dirty="0">
                <a:latin typeface="Arial" panose="020B0604020202020204" pitchFamily="34" charset="0"/>
                <a:cs typeface="Arial" panose="020B0604020202020204" pitchFamily="34" charset="0"/>
              </a:rPr>
              <a:t>no fear</a:t>
            </a:r>
            <a:endParaRPr lang="de-DE" b="1" dirty="0"/>
          </a:p>
        </p:txBody>
      </p:sp>
      <p:cxnSp>
        <p:nvCxnSpPr>
          <p:cNvPr id="15" name="Straight Arrow Connector 14">
            <a:extLst>
              <a:ext uri="{FF2B5EF4-FFF2-40B4-BE49-F238E27FC236}">
                <a16:creationId xmlns:a16="http://schemas.microsoft.com/office/drawing/2014/main" id="{5BAE99FC-FBAA-C24C-8CA1-3094A85E76A2}"/>
              </a:ext>
            </a:extLst>
          </p:cNvPr>
          <p:cNvCxnSpPr>
            <a:cxnSpLocks/>
          </p:cNvCxnSpPr>
          <p:nvPr/>
        </p:nvCxnSpPr>
        <p:spPr>
          <a:xfrm flipV="1">
            <a:off x="809299" y="4321064"/>
            <a:ext cx="0" cy="85002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hteck 7">
            <a:extLst>
              <a:ext uri="{FF2B5EF4-FFF2-40B4-BE49-F238E27FC236}">
                <a16:creationId xmlns:a16="http://schemas.microsoft.com/office/drawing/2014/main" id="{2FFC3F8B-5970-7A45-9BEA-74DCDF4A17D8}"/>
              </a:ext>
            </a:extLst>
          </p:cNvPr>
          <p:cNvSpPr/>
          <p:nvPr/>
        </p:nvSpPr>
        <p:spPr>
          <a:xfrm>
            <a:off x="2971820" y="4568400"/>
            <a:ext cx="3852546" cy="769441"/>
          </a:xfrm>
          <a:prstGeom prst="rect">
            <a:avLst/>
          </a:prstGeom>
        </p:spPr>
        <p:txBody>
          <a:bodyPr wrap="square">
            <a:spAutoFit/>
          </a:bodyPr>
          <a:lstStyle/>
          <a:p>
            <a:r>
              <a:rPr lang="de-DE" sz="2200" dirty="0">
                <a:latin typeface="Arial" panose="020B0604020202020204" pitchFamily="34" charset="0"/>
                <a:cs typeface="Arial" panose="020B0604020202020204" pitchFamily="34" charset="0"/>
              </a:rPr>
              <a:t>5 means that your fear level was </a:t>
            </a:r>
            <a:r>
              <a:rPr lang="de-DE" sz="2200" b="1" dirty="0">
                <a:latin typeface="Arial" panose="020B0604020202020204" pitchFamily="34" charset="0"/>
                <a:cs typeface="Arial" panose="020B0604020202020204" pitchFamily="34" charset="0"/>
              </a:rPr>
              <a:t>strong</a:t>
            </a:r>
            <a:endParaRPr lang="de-DE" b="1" dirty="0"/>
          </a:p>
        </p:txBody>
      </p:sp>
      <p:cxnSp>
        <p:nvCxnSpPr>
          <p:cNvPr id="17" name="Straight Arrow Connector 16">
            <a:extLst>
              <a:ext uri="{FF2B5EF4-FFF2-40B4-BE49-F238E27FC236}">
                <a16:creationId xmlns:a16="http://schemas.microsoft.com/office/drawing/2014/main" id="{DF2D0208-3B51-4A4D-ACC5-0960C72DD417}"/>
              </a:ext>
            </a:extLst>
          </p:cNvPr>
          <p:cNvCxnSpPr>
            <a:cxnSpLocks/>
          </p:cNvCxnSpPr>
          <p:nvPr/>
        </p:nvCxnSpPr>
        <p:spPr>
          <a:xfrm flipV="1">
            <a:off x="4305707" y="4283701"/>
            <a:ext cx="0" cy="33481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9">
            <a:extLst>
              <a:ext uri="{FF2B5EF4-FFF2-40B4-BE49-F238E27FC236}">
                <a16:creationId xmlns:a16="http://schemas.microsoft.com/office/drawing/2014/main" id="{4AFB7B9B-33B3-9440-81F6-66728A186108}"/>
              </a:ext>
            </a:extLst>
          </p:cNvPr>
          <p:cNvSpPr/>
          <p:nvPr/>
        </p:nvSpPr>
        <p:spPr>
          <a:xfrm>
            <a:off x="4763769" y="1619443"/>
            <a:ext cx="3852546" cy="769441"/>
          </a:xfrm>
          <a:prstGeom prst="rect">
            <a:avLst/>
          </a:prstGeom>
        </p:spPr>
        <p:txBody>
          <a:bodyPr wrap="square">
            <a:spAutoFit/>
          </a:bodyPr>
          <a:lstStyle/>
          <a:p>
            <a:pPr algn="r"/>
            <a:r>
              <a:rPr lang="de-DE" sz="2200" dirty="0">
                <a:latin typeface="Arial" panose="020B0604020202020204" pitchFamily="34" charset="0"/>
                <a:cs typeface="Arial" panose="020B0604020202020204" pitchFamily="34" charset="0"/>
              </a:rPr>
              <a:t>10 is the </a:t>
            </a:r>
            <a:r>
              <a:rPr lang="de-DE" sz="2200" b="1" dirty="0">
                <a:latin typeface="Arial" panose="020B0604020202020204" pitchFamily="34" charset="0"/>
                <a:cs typeface="Arial" panose="020B0604020202020204" pitchFamily="34" charset="0"/>
              </a:rPr>
              <a:t>maximal</a:t>
            </a:r>
            <a:r>
              <a:rPr lang="de-DE" sz="2200" dirty="0">
                <a:latin typeface="Arial" panose="020B0604020202020204" pitchFamily="34" charset="0"/>
                <a:cs typeface="Arial" panose="020B0604020202020204" pitchFamily="34" charset="0"/>
              </a:rPr>
              <a:t> fear that you could tolerate </a:t>
            </a:r>
            <a:endParaRPr lang="de-DE" dirty="0"/>
          </a:p>
        </p:txBody>
      </p:sp>
      <p:cxnSp>
        <p:nvCxnSpPr>
          <p:cNvPr id="20" name="Straight Arrow Connector 19">
            <a:extLst>
              <a:ext uri="{FF2B5EF4-FFF2-40B4-BE49-F238E27FC236}">
                <a16:creationId xmlns:a16="http://schemas.microsoft.com/office/drawing/2014/main" id="{C7C7EAAB-9233-9A4F-927F-9D2D57505867}"/>
              </a:ext>
            </a:extLst>
          </p:cNvPr>
          <p:cNvCxnSpPr>
            <a:cxnSpLocks/>
          </p:cNvCxnSpPr>
          <p:nvPr/>
        </p:nvCxnSpPr>
        <p:spPr>
          <a:xfrm>
            <a:off x="8460828" y="2737951"/>
            <a:ext cx="15766" cy="33632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7D890-5C4C-054A-865A-9751BDF47D03}"/>
              </a:ext>
            </a:extLst>
          </p:cNvPr>
          <p:cNvCxnSpPr>
            <a:cxnSpLocks/>
          </p:cNvCxnSpPr>
          <p:nvPr/>
        </p:nvCxnSpPr>
        <p:spPr>
          <a:xfrm>
            <a:off x="872359" y="3473669"/>
            <a:ext cx="7588469"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0AEDF91-F418-0044-981E-5A210964A882}"/>
              </a:ext>
            </a:extLst>
          </p:cNvPr>
          <p:cNvCxnSpPr>
            <a:cxnSpLocks/>
          </p:cNvCxnSpPr>
          <p:nvPr/>
        </p:nvCxnSpPr>
        <p:spPr>
          <a:xfrm flipV="1">
            <a:off x="872359" y="315835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9FDCD97-BC00-7B46-AFEF-4CAD4FCCA2A2}"/>
              </a:ext>
            </a:extLst>
          </p:cNvPr>
          <p:cNvCxnSpPr>
            <a:cxnSpLocks/>
          </p:cNvCxnSpPr>
          <p:nvPr/>
        </p:nvCxnSpPr>
        <p:spPr>
          <a:xfrm flipV="1">
            <a:off x="6689835"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E3F0DB-54EF-FD47-B400-BE1F37FE314B}"/>
              </a:ext>
            </a:extLst>
          </p:cNvPr>
          <p:cNvCxnSpPr>
            <a:cxnSpLocks/>
          </p:cNvCxnSpPr>
          <p:nvPr/>
        </p:nvCxnSpPr>
        <p:spPr>
          <a:xfrm flipV="1">
            <a:off x="3489435"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A455EB-7EA1-9244-8C43-5FAD2783E0D1}"/>
              </a:ext>
            </a:extLst>
          </p:cNvPr>
          <p:cNvCxnSpPr>
            <a:cxnSpLocks/>
          </p:cNvCxnSpPr>
          <p:nvPr/>
        </p:nvCxnSpPr>
        <p:spPr>
          <a:xfrm flipV="1">
            <a:off x="2081049"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61114B7-FF2B-7D49-9956-DC2CC286A3C3}"/>
              </a:ext>
            </a:extLst>
          </p:cNvPr>
          <p:cNvCxnSpPr>
            <a:cxnSpLocks/>
          </p:cNvCxnSpPr>
          <p:nvPr/>
        </p:nvCxnSpPr>
        <p:spPr>
          <a:xfrm flipV="1">
            <a:off x="5032912"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45BD4DC-5C84-EA40-B9C8-5B70A841C0B7}"/>
              </a:ext>
            </a:extLst>
          </p:cNvPr>
          <p:cNvCxnSpPr>
            <a:cxnSpLocks/>
          </p:cNvCxnSpPr>
          <p:nvPr/>
        </p:nvCxnSpPr>
        <p:spPr>
          <a:xfrm flipV="1">
            <a:off x="1445173"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4699A55-C2F1-024D-82CA-C5E257F760D3}"/>
              </a:ext>
            </a:extLst>
          </p:cNvPr>
          <p:cNvCxnSpPr>
            <a:cxnSpLocks/>
          </p:cNvCxnSpPr>
          <p:nvPr/>
        </p:nvCxnSpPr>
        <p:spPr>
          <a:xfrm flipV="1">
            <a:off x="2779986"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6BA238F-72A7-634F-9379-6317820E734A}"/>
              </a:ext>
            </a:extLst>
          </p:cNvPr>
          <p:cNvCxnSpPr>
            <a:cxnSpLocks/>
          </p:cNvCxnSpPr>
          <p:nvPr/>
        </p:nvCxnSpPr>
        <p:spPr>
          <a:xfrm flipV="1">
            <a:off x="4312953"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90806DE-17DD-1E4F-B1EB-041B131C32EE}"/>
              </a:ext>
            </a:extLst>
          </p:cNvPr>
          <p:cNvCxnSpPr>
            <a:cxnSpLocks/>
          </p:cNvCxnSpPr>
          <p:nvPr/>
        </p:nvCxnSpPr>
        <p:spPr>
          <a:xfrm flipV="1">
            <a:off x="5906814"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C955FED-12B0-7544-B484-86D6FCA4680B}"/>
              </a:ext>
            </a:extLst>
          </p:cNvPr>
          <p:cNvCxnSpPr>
            <a:cxnSpLocks/>
          </p:cNvCxnSpPr>
          <p:nvPr/>
        </p:nvCxnSpPr>
        <p:spPr>
          <a:xfrm flipV="1">
            <a:off x="7520151" y="3153104"/>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E4B9053-086E-DB4A-A691-4C9F079B098F}"/>
              </a:ext>
            </a:extLst>
          </p:cNvPr>
          <p:cNvCxnSpPr>
            <a:cxnSpLocks/>
          </p:cNvCxnSpPr>
          <p:nvPr/>
        </p:nvCxnSpPr>
        <p:spPr>
          <a:xfrm flipV="1">
            <a:off x="8460828"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itle 3">
            <a:extLst>
              <a:ext uri="{FF2B5EF4-FFF2-40B4-BE49-F238E27FC236}">
                <a16:creationId xmlns:a16="http://schemas.microsoft.com/office/drawing/2014/main" id="{1A8DB8BA-CF44-404E-B09A-B0B7A4AC2C4E}"/>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39" name="Subtitle 8">
            <a:extLst>
              <a:ext uri="{FF2B5EF4-FFF2-40B4-BE49-F238E27FC236}">
                <a16:creationId xmlns:a16="http://schemas.microsoft.com/office/drawing/2014/main" id="{4DAFBD59-D3C7-C84C-B5B5-BB847D0A2FF3}"/>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40" name="Right Arrow 39">
            <a:extLst>
              <a:ext uri="{FF2B5EF4-FFF2-40B4-BE49-F238E27FC236}">
                <a16:creationId xmlns:a16="http://schemas.microsoft.com/office/drawing/2014/main" id="{53326C4C-28E3-FE4A-A605-A9D4B6284462}"/>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381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E896027B-8809-404C-82C5-130196BDB404}"/>
              </a:ext>
            </a:extLst>
          </p:cNvPr>
          <p:cNvSpPr txBox="1"/>
          <p:nvPr/>
        </p:nvSpPr>
        <p:spPr>
          <a:xfrm>
            <a:off x="662151" y="3914368"/>
            <a:ext cx="8008883" cy="369332"/>
          </a:xfrm>
          <a:prstGeom prst="rect">
            <a:avLst/>
          </a:prstGeom>
          <a:noFill/>
        </p:spPr>
        <p:txBody>
          <a:bodyPr wrap="square" rtlCol="0">
            <a:spAutoFit/>
          </a:bodyPr>
          <a:lstStyle/>
          <a:p>
            <a:r>
              <a:rPr lang="en-US" dirty="0"/>
              <a:t>0	   1	      2		  3	       4	     5		  6		7	        8	      9	        	     10</a:t>
            </a:r>
          </a:p>
        </p:txBody>
      </p:sp>
      <p:sp>
        <p:nvSpPr>
          <p:cNvPr id="5" name="Rechteck 4"/>
          <p:cNvSpPr/>
          <p:nvPr/>
        </p:nvSpPr>
        <p:spPr>
          <a:xfrm>
            <a:off x="527685" y="513673"/>
            <a:ext cx="8088630" cy="769441"/>
          </a:xfrm>
          <a:prstGeom prst="rect">
            <a:avLst/>
          </a:prstGeom>
        </p:spPr>
        <p:txBody>
          <a:bodyPr wrap="square">
            <a:spAutoFit/>
          </a:bodyPr>
          <a:lstStyle/>
          <a:p>
            <a:pPr>
              <a:buClr>
                <a:srgbClr val="0070C0"/>
              </a:buClr>
            </a:pPr>
            <a:r>
              <a:rPr lang="de-DE" sz="2200" dirty="0">
                <a:latin typeface="Arial" panose="020B0604020202020204" pitchFamily="34" charset="0"/>
                <a:cs typeface="Arial" panose="020B0604020202020204" pitchFamily="34" charset="0"/>
              </a:rPr>
              <a:t>This is the scale we will use for asking how </a:t>
            </a:r>
            <a:r>
              <a:rPr lang="de-DE" sz="2200" u="sng" dirty="0">
                <a:latin typeface="Arial" panose="020B0604020202020204" pitchFamily="34" charset="0"/>
                <a:cs typeface="Arial" panose="020B0604020202020204" pitchFamily="34" charset="0"/>
              </a:rPr>
              <a:t>difficult</a:t>
            </a:r>
            <a:r>
              <a:rPr lang="de-DE" sz="2200" dirty="0">
                <a:latin typeface="Arial" panose="020B0604020202020204" pitchFamily="34" charset="0"/>
                <a:cs typeface="Arial" panose="020B0604020202020204" pitchFamily="34" charset="0"/>
              </a:rPr>
              <a:t> your breathing was.</a:t>
            </a:r>
            <a:endParaRPr lang="de-DE" sz="2400" dirty="0">
              <a:latin typeface="Arial" panose="020B0604020202020204" pitchFamily="34" charset="0"/>
              <a:cs typeface="Arial" panose="020B0604020202020204" pitchFamily="34" charset="0"/>
            </a:endParaRPr>
          </a:p>
        </p:txBody>
      </p:sp>
      <p:sp>
        <p:nvSpPr>
          <p:cNvPr id="13" name="Rechteck 2">
            <a:extLst>
              <a:ext uri="{FF2B5EF4-FFF2-40B4-BE49-F238E27FC236}">
                <a16:creationId xmlns:a16="http://schemas.microsoft.com/office/drawing/2014/main" id="{CF86DA25-E5AD-474A-86A0-95B167CAC9A5}"/>
              </a:ext>
            </a:extLst>
          </p:cNvPr>
          <p:cNvSpPr/>
          <p:nvPr/>
        </p:nvSpPr>
        <p:spPr>
          <a:xfrm>
            <a:off x="369645" y="5462846"/>
            <a:ext cx="3953818" cy="769441"/>
          </a:xfrm>
          <a:prstGeom prst="rect">
            <a:avLst/>
          </a:prstGeom>
        </p:spPr>
        <p:txBody>
          <a:bodyPr wrap="square">
            <a:spAutoFit/>
          </a:bodyPr>
          <a:lstStyle/>
          <a:p>
            <a:r>
              <a:rPr lang="de-DE" sz="2200" dirty="0">
                <a:latin typeface="Arial" panose="020B0604020202020204" pitchFamily="34" charset="0"/>
                <a:cs typeface="Arial" panose="020B0604020202020204" pitchFamily="34" charset="0"/>
              </a:rPr>
              <a:t>0 means that your breathing was </a:t>
            </a:r>
            <a:r>
              <a:rPr lang="de-DE" sz="2200" b="1" dirty="0">
                <a:latin typeface="Arial" panose="020B0604020202020204" pitchFamily="34" charset="0"/>
                <a:cs typeface="Arial" panose="020B0604020202020204" pitchFamily="34" charset="0"/>
              </a:rPr>
              <a:t>not difficult </a:t>
            </a:r>
            <a:r>
              <a:rPr lang="de-DE" sz="2200" dirty="0">
                <a:latin typeface="Arial" panose="020B0604020202020204" pitchFamily="34" charset="0"/>
                <a:cs typeface="Arial" panose="020B0604020202020204" pitchFamily="34" charset="0"/>
              </a:rPr>
              <a:t>at all</a:t>
            </a:r>
            <a:endParaRPr lang="de-DE" dirty="0"/>
          </a:p>
        </p:txBody>
      </p:sp>
      <p:cxnSp>
        <p:nvCxnSpPr>
          <p:cNvPr id="15" name="Straight Arrow Connector 14">
            <a:extLst>
              <a:ext uri="{FF2B5EF4-FFF2-40B4-BE49-F238E27FC236}">
                <a16:creationId xmlns:a16="http://schemas.microsoft.com/office/drawing/2014/main" id="{5BAE99FC-FBAA-C24C-8CA1-3094A85E76A2}"/>
              </a:ext>
            </a:extLst>
          </p:cNvPr>
          <p:cNvCxnSpPr>
            <a:cxnSpLocks/>
          </p:cNvCxnSpPr>
          <p:nvPr/>
        </p:nvCxnSpPr>
        <p:spPr>
          <a:xfrm flipV="1">
            <a:off x="809299" y="4321064"/>
            <a:ext cx="0" cy="85002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hteck 7">
            <a:extLst>
              <a:ext uri="{FF2B5EF4-FFF2-40B4-BE49-F238E27FC236}">
                <a16:creationId xmlns:a16="http://schemas.microsoft.com/office/drawing/2014/main" id="{2FFC3F8B-5970-7A45-9BEA-74DCDF4A17D8}"/>
              </a:ext>
            </a:extLst>
          </p:cNvPr>
          <p:cNvSpPr/>
          <p:nvPr/>
        </p:nvSpPr>
        <p:spPr>
          <a:xfrm>
            <a:off x="2971820" y="4568400"/>
            <a:ext cx="3852546" cy="769441"/>
          </a:xfrm>
          <a:prstGeom prst="rect">
            <a:avLst/>
          </a:prstGeom>
        </p:spPr>
        <p:txBody>
          <a:bodyPr wrap="square">
            <a:spAutoFit/>
          </a:bodyPr>
          <a:lstStyle/>
          <a:p>
            <a:r>
              <a:rPr lang="de-DE" sz="2200" dirty="0">
                <a:latin typeface="Arial" panose="020B0604020202020204" pitchFamily="34" charset="0"/>
                <a:cs typeface="Arial" panose="020B0604020202020204" pitchFamily="34" charset="0"/>
              </a:rPr>
              <a:t>5 means that your breathing difficulty was </a:t>
            </a:r>
            <a:r>
              <a:rPr lang="de-DE" sz="2200" b="1" dirty="0">
                <a:latin typeface="Arial" panose="020B0604020202020204" pitchFamily="34" charset="0"/>
                <a:cs typeface="Arial" panose="020B0604020202020204" pitchFamily="34" charset="0"/>
              </a:rPr>
              <a:t>strong</a:t>
            </a:r>
            <a:endParaRPr lang="de-DE" b="1" dirty="0"/>
          </a:p>
        </p:txBody>
      </p:sp>
      <p:cxnSp>
        <p:nvCxnSpPr>
          <p:cNvPr id="17" name="Straight Arrow Connector 16">
            <a:extLst>
              <a:ext uri="{FF2B5EF4-FFF2-40B4-BE49-F238E27FC236}">
                <a16:creationId xmlns:a16="http://schemas.microsoft.com/office/drawing/2014/main" id="{DF2D0208-3B51-4A4D-ACC5-0960C72DD417}"/>
              </a:ext>
            </a:extLst>
          </p:cNvPr>
          <p:cNvCxnSpPr>
            <a:cxnSpLocks/>
          </p:cNvCxnSpPr>
          <p:nvPr/>
        </p:nvCxnSpPr>
        <p:spPr>
          <a:xfrm flipV="1">
            <a:off x="4323463" y="4283701"/>
            <a:ext cx="0" cy="33481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9">
            <a:extLst>
              <a:ext uri="{FF2B5EF4-FFF2-40B4-BE49-F238E27FC236}">
                <a16:creationId xmlns:a16="http://schemas.microsoft.com/office/drawing/2014/main" id="{4AFB7B9B-33B3-9440-81F6-66728A186108}"/>
              </a:ext>
            </a:extLst>
          </p:cNvPr>
          <p:cNvSpPr/>
          <p:nvPr/>
        </p:nvSpPr>
        <p:spPr>
          <a:xfrm>
            <a:off x="4763769" y="1619443"/>
            <a:ext cx="3852546" cy="1107996"/>
          </a:xfrm>
          <a:prstGeom prst="rect">
            <a:avLst/>
          </a:prstGeom>
        </p:spPr>
        <p:txBody>
          <a:bodyPr wrap="square">
            <a:spAutoFit/>
          </a:bodyPr>
          <a:lstStyle/>
          <a:p>
            <a:pPr algn="r"/>
            <a:r>
              <a:rPr lang="de-DE" sz="2200" dirty="0">
                <a:latin typeface="Arial" panose="020B0604020202020204" pitchFamily="34" charset="0"/>
                <a:cs typeface="Arial" panose="020B0604020202020204" pitchFamily="34" charset="0"/>
              </a:rPr>
              <a:t>10 is the </a:t>
            </a:r>
            <a:r>
              <a:rPr lang="de-DE" sz="2200" b="1" dirty="0">
                <a:latin typeface="Arial" panose="020B0604020202020204" pitchFamily="34" charset="0"/>
                <a:cs typeface="Arial" panose="020B0604020202020204" pitchFamily="34" charset="0"/>
              </a:rPr>
              <a:t>maximal</a:t>
            </a:r>
            <a:r>
              <a:rPr lang="de-DE" sz="2200" dirty="0">
                <a:latin typeface="Arial" panose="020B0604020202020204" pitchFamily="34" charset="0"/>
                <a:cs typeface="Arial" panose="020B0604020202020204" pitchFamily="34" charset="0"/>
              </a:rPr>
              <a:t> breathing difficulty that you could tolerate </a:t>
            </a:r>
            <a:endParaRPr lang="de-DE" dirty="0"/>
          </a:p>
        </p:txBody>
      </p:sp>
      <p:cxnSp>
        <p:nvCxnSpPr>
          <p:cNvPr id="20" name="Straight Arrow Connector 19">
            <a:extLst>
              <a:ext uri="{FF2B5EF4-FFF2-40B4-BE49-F238E27FC236}">
                <a16:creationId xmlns:a16="http://schemas.microsoft.com/office/drawing/2014/main" id="{C7C7EAAB-9233-9A4F-927F-9D2D57505867}"/>
              </a:ext>
            </a:extLst>
          </p:cNvPr>
          <p:cNvCxnSpPr>
            <a:cxnSpLocks/>
          </p:cNvCxnSpPr>
          <p:nvPr/>
        </p:nvCxnSpPr>
        <p:spPr>
          <a:xfrm>
            <a:off x="8460828" y="2737951"/>
            <a:ext cx="15766" cy="33632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7D890-5C4C-054A-865A-9751BDF47D03}"/>
              </a:ext>
            </a:extLst>
          </p:cNvPr>
          <p:cNvCxnSpPr>
            <a:cxnSpLocks/>
          </p:cNvCxnSpPr>
          <p:nvPr/>
        </p:nvCxnSpPr>
        <p:spPr>
          <a:xfrm>
            <a:off x="872359" y="3473669"/>
            <a:ext cx="7588469"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0AEDF91-F418-0044-981E-5A210964A882}"/>
              </a:ext>
            </a:extLst>
          </p:cNvPr>
          <p:cNvCxnSpPr>
            <a:cxnSpLocks/>
          </p:cNvCxnSpPr>
          <p:nvPr/>
        </p:nvCxnSpPr>
        <p:spPr>
          <a:xfrm flipV="1">
            <a:off x="872359" y="315835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9FDCD97-BC00-7B46-AFEF-4CAD4FCCA2A2}"/>
              </a:ext>
            </a:extLst>
          </p:cNvPr>
          <p:cNvCxnSpPr>
            <a:cxnSpLocks/>
          </p:cNvCxnSpPr>
          <p:nvPr/>
        </p:nvCxnSpPr>
        <p:spPr>
          <a:xfrm flipV="1">
            <a:off x="6689835"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E3F0DB-54EF-FD47-B400-BE1F37FE314B}"/>
              </a:ext>
            </a:extLst>
          </p:cNvPr>
          <p:cNvCxnSpPr>
            <a:cxnSpLocks/>
          </p:cNvCxnSpPr>
          <p:nvPr/>
        </p:nvCxnSpPr>
        <p:spPr>
          <a:xfrm flipV="1">
            <a:off x="3489435"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A455EB-7EA1-9244-8C43-5FAD2783E0D1}"/>
              </a:ext>
            </a:extLst>
          </p:cNvPr>
          <p:cNvCxnSpPr>
            <a:cxnSpLocks/>
          </p:cNvCxnSpPr>
          <p:nvPr/>
        </p:nvCxnSpPr>
        <p:spPr>
          <a:xfrm flipV="1">
            <a:off x="2081049"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61114B7-FF2B-7D49-9956-DC2CC286A3C3}"/>
              </a:ext>
            </a:extLst>
          </p:cNvPr>
          <p:cNvCxnSpPr>
            <a:cxnSpLocks/>
          </p:cNvCxnSpPr>
          <p:nvPr/>
        </p:nvCxnSpPr>
        <p:spPr>
          <a:xfrm flipV="1">
            <a:off x="5032912"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45BD4DC-5C84-EA40-B9C8-5B70A841C0B7}"/>
              </a:ext>
            </a:extLst>
          </p:cNvPr>
          <p:cNvCxnSpPr>
            <a:cxnSpLocks/>
          </p:cNvCxnSpPr>
          <p:nvPr/>
        </p:nvCxnSpPr>
        <p:spPr>
          <a:xfrm flipV="1">
            <a:off x="1445173"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4699A55-C2F1-024D-82CA-C5E257F760D3}"/>
              </a:ext>
            </a:extLst>
          </p:cNvPr>
          <p:cNvCxnSpPr>
            <a:cxnSpLocks/>
          </p:cNvCxnSpPr>
          <p:nvPr/>
        </p:nvCxnSpPr>
        <p:spPr>
          <a:xfrm flipV="1">
            <a:off x="2779986"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6BA238F-72A7-634F-9379-6317820E734A}"/>
              </a:ext>
            </a:extLst>
          </p:cNvPr>
          <p:cNvCxnSpPr>
            <a:cxnSpLocks/>
          </p:cNvCxnSpPr>
          <p:nvPr/>
        </p:nvCxnSpPr>
        <p:spPr>
          <a:xfrm flipV="1">
            <a:off x="4312953"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90806DE-17DD-1E4F-B1EB-041B131C32EE}"/>
              </a:ext>
            </a:extLst>
          </p:cNvPr>
          <p:cNvCxnSpPr>
            <a:cxnSpLocks/>
          </p:cNvCxnSpPr>
          <p:nvPr/>
        </p:nvCxnSpPr>
        <p:spPr>
          <a:xfrm flipV="1">
            <a:off x="5906814"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C955FED-12B0-7544-B484-86D6FCA4680B}"/>
              </a:ext>
            </a:extLst>
          </p:cNvPr>
          <p:cNvCxnSpPr>
            <a:cxnSpLocks/>
          </p:cNvCxnSpPr>
          <p:nvPr/>
        </p:nvCxnSpPr>
        <p:spPr>
          <a:xfrm flipV="1">
            <a:off x="7520151" y="3153104"/>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E4B9053-086E-DB4A-A691-4C9F079B098F}"/>
              </a:ext>
            </a:extLst>
          </p:cNvPr>
          <p:cNvCxnSpPr>
            <a:cxnSpLocks/>
          </p:cNvCxnSpPr>
          <p:nvPr/>
        </p:nvCxnSpPr>
        <p:spPr>
          <a:xfrm flipV="1">
            <a:off x="8460828" y="3168869"/>
            <a:ext cx="0" cy="64113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itle 3">
            <a:extLst>
              <a:ext uri="{FF2B5EF4-FFF2-40B4-BE49-F238E27FC236}">
                <a16:creationId xmlns:a16="http://schemas.microsoft.com/office/drawing/2014/main" id="{4C2529ED-9EB6-B648-A158-BA3F1C1BA5DB}"/>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39" name="Subtitle 8">
            <a:extLst>
              <a:ext uri="{FF2B5EF4-FFF2-40B4-BE49-F238E27FC236}">
                <a16:creationId xmlns:a16="http://schemas.microsoft.com/office/drawing/2014/main" id="{D8C84BBE-88A0-3D43-88AF-D626D40DE8F2}"/>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40" name="Right Arrow 39">
            <a:extLst>
              <a:ext uri="{FF2B5EF4-FFF2-40B4-BE49-F238E27FC236}">
                <a16:creationId xmlns:a16="http://schemas.microsoft.com/office/drawing/2014/main" id="{052B872C-CFBE-7446-B3F2-4EA7F04CA3F1}"/>
              </a:ext>
            </a:extLst>
          </p:cNvPr>
          <p:cNvSpPr/>
          <p:nvPr/>
        </p:nvSpPr>
        <p:spPr>
          <a:xfrm>
            <a:off x="8113318" y="6391826"/>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8114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43660</TotalTime>
  <Words>1934</Words>
  <Application>Microsoft Office PowerPoint</Application>
  <PresentationFormat>On-screen Show (4:3)</PresentationFormat>
  <Paragraphs>232</Paragraphs>
  <Slides>71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Calibri Light</vt:lpstr>
      <vt:lpstr>Wingdings</vt:lpstr>
      <vt:lpstr>Office Theme</vt:lpstr>
      <vt:lpstr>MOCK Scan Session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Smith</dc:creator>
  <cp:lastModifiedBy>James Touthang</cp:lastModifiedBy>
  <cp:revision>63</cp:revision>
  <dcterms:created xsi:type="dcterms:W3CDTF">2019-12-05T21:53:35Z</dcterms:created>
  <dcterms:modified xsi:type="dcterms:W3CDTF">2020-09-04T18:35:35Z</dcterms:modified>
</cp:coreProperties>
</file>