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346" r:id="rId2"/>
    <p:sldId id="347" r:id="rId3"/>
    <p:sldId id="348" r:id="rId4"/>
    <p:sldId id="349" r:id="rId5"/>
    <p:sldId id="350" r:id="rId6"/>
    <p:sldId id="370" r:id="rId7"/>
    <p:sldId id="376" r:id="rId8"/>
    <p:sldId id="380" r:id="rId9"/>
    <p:sldId id="358" r:id="rId10"/>
    <p:sldId id="359" r:id="rId11"/>
    <p:sldId id="384" r:id="rId12"/>
    <p:sldId id="360" r:id="rId13"/>
    <p:sldId id="361" r:id="rId14"/>
    <p:sldId id="368" r:id="rId15"/>
    <p:sldId id="518" r:id="rId16"/>
    <p:sldId id="362" r:id="rId17"/>
    <p:sldId id="367" r:id="rId18"/>
    <p:sldId id="519" r:id="rId19"/>
    <p:sldId id="363" r:id="rId20"/>
    <p:sldId id="364" r:id="rId21"/>
    <p:sldId id="369" r:id="rId22"/>
    <p:sldId id="520" r:id="rId23"/>
    <p:sldId id="517" r:id="rId24"/>
    <p:sldId id="52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Stillman" initials="" lastIdx="2" clrIdx="0"/>
  <p:cmAuthor id="1" name="Akalvizhy Elanko" initials="A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4" autoAdjust="0"/>
  </p:normalViewPr>
  <p:slideViewPr>
    <p:cSldViewPr snapToGrid="0" snapToObjects="1">
      <p:cViewPr varScale="1">
        <p:scale>
          <a:sx n="133" d="100"/>
          <a:sy n="133" d="100"/>
        </p:scale>
        <p:origin x="37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2/22/2021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we need to label this differently for the subject’s purpose?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212027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sounds/IADSPA/812_Choir.mp3</a:t>
            </a:r>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sounds/IADSPA/812_Choir.mp3</a:t>
            </a:r>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backspace go back to before the example</a:t>
            </a:r>
            <a:r>
              <a:rPr lang="en-US" baseline="0" dirty="0"/>
              <a:t> images were shown.</a:t>
            </a:r>
            <a:endParaRPr lang="en-US" dirty="0"/>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sounds/IADSNA/698_RagingFire.mp3 </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sounds/IADSNA/698_RagingFire.mp3 </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backspace go back to before the example</a:t>
            </a:r>
            <a:r>
              <a:rPr lang="en-US" baseline="0" dirty="0"/>
              <a:t> images were shown.</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 the scanner</a:t>
            </a:r>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208597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we need to label this differently for the subject’s purpose?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01518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these</a:t>
            </a:r>
            <a:r>
              <a:rPr lang="en-US" baseline="0" dirty="0"/>
              <a:t> – Teresa would just read the top part. But then leave the slide up for several seconds after she is done reading to give them time to study the image.</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Automatically move on to the next slide</a:t>
            </a:r>
          </a:p>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0651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2/22/2021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5487" y="422275"/>
            <a:ext cx="8458200" cy="1470025"/>
          </a:xfrm>
        </p:spPr>
        <p:txBody>
          <a:bodyPr>
            <a:normAutofit/>
          </a:bodyPr>
          <a:lstStyle/>
          <a:p>
            <a:r>
              <a:rPr lang="en-US" sz="2700" dirty="0">
                <a:solidFill>
                  <a:srgbClr val="FF0000"/>
                </a:solidFill>
              </a:rPr>
              <a:t>Task 1 out of 3</a:t>
            </a:r>
            <a:br>
              <a:rPr lang="en-US" sz="5400" dirty="0"/>
            </a:br>
            <a:r>
              <a:rPr lang="en-US" sz="5400" dirty="0"/>
              <a:t>Runway Task</a:t>
            </a:r>
          </a:p>
        </p:txBody>
      </p:sp>
      <p:sp>
        <p:nvSpPr>
          <p:cNvPr id="8"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9" name="Right Arrow 8"/>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grpSp>
        <p:nvGrpSpPr>
          <p:cNvPr id="6" name="Group 5"/>
          <p:cNvGrpSpPr/>
          <p:nvPr/>
        </p:nvGrpSpPr>
        <p:grpSpPr>
          <a:xfrm>
            <a:off x="818570" y="2256463"/>
            <a:ext cx="7564190" cy="3717674"/>
            <a:chOff x="441006" y="2748221"/>
            <a:chExt cx="7564190" cy="3717674"/>
          </a:xfrm>
        </p:grpSpPr>
        <p:pic>
          <p:nvPicPr>
            <p:cNvPr id="7" name="Picture 6"/>
            <p:cNvPicPr>
              <a:picLocks noChangeAspect="1"/>
            </p:cNvPicPr>
            <p:nvPr/>
          </p:nvPicPr>
          <p:blipFill>
            <a:blip r:embed="rId3"/>
            <a:stretch>
              <a:fillRect/>
            </a:stretch>
          </p:blipFill>
          <p:spPr>
            <a:xfrm>
              <a:off x="2599891" y="2748221"/>
              <a:ext cx="3246420" cy="3717674"/>
            </a:xfrm>
            <a:prstGeom prst="rect">
              <a:avLst/>
            </a:prstGeom>
          </p:spPr>
        </p:pic>
        <p:sp>
          <p:nvSpPr>
            <p:cNvPr id="11" name="TextBox 10"/>
            <p:cNvSpPr txBox="1"/>
            <p:nvPr/>
          </p:nvSpPr>
          <p:spPr>
            <a:xfrm>
              <a:off x="6753381" y="2748221"/>
              <a:ext cx="1251815" cy="369332"/>
            </a:xfrm>
            <a:prstGeom prst="rect">
              <a:avLst/>
            </a:prstGeom>
            <a:noFill/>
            <a:ln>
              <a:solidFill>
                <a:schemeClr val="tx1"/>
              </a:solidFill>
            </a:ln>
          </p:spPr>
          <p:txBody>
            <a:bodyPr wrap="none" rtlCol="0">
              <a:spAutoFit/>
            </a:bodyPr>
            <a:lstStyle/>
            <a:p>
              <a:r>
                <a:rPr lang="en-US" b="1" dirty="0"/>
                <a:t>Top Button</a:t>
              </a:r>
            </a:p>
          </p:txBody>
        </p:sp>
        <p:sp>
          <p:nvSpPr>
            <p:cNvPr id="12" name="TextBox 11"/>
            <p:cNvSpPr txBox="1"/>
            <p:nvPr/>
          </p:nvSpPr>
          <p:spPr>
            <a:xfrm>
              <a:off x="441006" y="2748221"/>
              <a:ext cx="1559742" cy="369332"/>
            </a:xfrm>
            <a:prstGeom prst="rect">
              <a:avLst/>
            </a:prstGeom>
            <a:noFill/>
            <a:ln>
              <a:solidFill>
                <a:schemeClr val="tx1"/>
              </a:solidFill>
            </a:ln>
          </p:spPr>
          <p:txBody>
            <a:bodyPr wrap="none" rtlCol="0">
              <a:spAutoFit/>
            </a:bodyPr>
            <a:lstStyle/>
            <a:p>
              <a:r>
                <a:rPr lang="en-US" b="1" dirty="0"/>
                <a:t>Trigger Button</a:t>
              </a:r>
            </a:p>
          </p:txBody>
        </p:sp>
        <p:cxnSp>
          <p:nvCxnSpPr>
            <p:cNvPr id="13" name="Straight Arrow Connector 12"/>
            <p:cNvCxnSpPr/>
            <p:nvPr/>
          </p:nvCxnSpPr>
          <p:spPr>
            <a:xfrm>
              <a:off x="2000748" y="2944420"/>
              <a:ext cx="1654928" cy="6541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78965" y="2944420"/>
              <a:ext cx="2674416" cy="1731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24780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315205"/>
            <a:ext cx="9130193" cy="3280226"/>
          </a:xfrm>
        </p:spPr>
        <p:txBody>
          <a:bodyPr>
            <a:noAutofit/>
          </a:bodyPr>
          <a:lstStyle/>
          <a:p>
            <a:pPr marL="0" marR="0" indent="0" algn="ctr">
              <a:spcBef>
                <a:spcPts val="0"/>
              </a:spcBef>
              <a:spcAft>
                <a:spcPts val="0"/>
              </a:spcAft>
              <a:buNone/>
            </a:pPr>
            <a:r>
              <a:rPr lang="en-US" sz="2600" u="sng" dirty="0">
                <a:solidFill>
                  <a:srgbClr val="FFFF66"/>
                </a:solidFill>
                <a:ea typeface="Calibri"/>
                <a:cs typeface="Times New Roman"/>
              </a:rPr>
              <a:t>You will have 4 seconds to move the </a:t>
            </a:r>
          </a:p>
          <a:p>
            <a:pPr marL="0" marR="0" indent="0" algn="ctr">
              <a:spcBef>
                <a:spcPts val="0"/>
              </a:spcBef>
              <a:spcAft>
                <a:spcPts val="0"/>
              </a:spcAft>
              <a:buNone/>
            </a:pPr>
            <a:r>
              <a:rPr lang="en-US" sz="2600" u="sng" dirty="0">
                <a:solidFill>
                  <a:srgbClr val="FFFF66"/>
                </a:solidFill>
                <a:ea typeface="Calibri"/>
                <a:cs typeface="Times New Roman"/>
              </a:rPr>
              <a:t>figure to the location you want it. </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r>
              <a:rPr lang="en-US" sz="2600" dirty="0">
                <a:ea typeface="Calibri"/>
                <a:cs typeface="Times New Roman"/>
              </a:rPr>
              <a:t>Be prepared that the figure may start out in different positions; </a:t>
            </a:r>
          </a:p>
          <a:p>
            <a:pPr marL="0" marR="0" indent="0" algn="ctr">
              <a:spcBef>
                <a:spcPts val="0"/>
              </a:spcBef>
              <a:spcAft>
                <a:spcPts val="0"/>
              </a:spcAft>
              <a:buNone/>
            </a:pPr>
            <a:r>
              <a:rPr lang="en-US" sz="2600" dirty="0">
                <a:ea typeface="Calibri"/>
                <a:cs typeface="Times New Roman"/>
              </a:rPr>
              <a:t>it may sometimes start in the middle of the runway,</a:t>
            </a:r>
          </a:p>
          <a:p>
            <a:pPr marL="0" marR="0" indent="0" algn="ctr">
              <a:spcBef>
                <a:spcPts val="0"/>
              </a:spcBef>
              <a:spcAft>
                <a:spcPts val="0"/>
              </a:spcAft>
              <a:buNone/>
            </a:pPr>
            <a:r>
              <a:rPr lang="en-US" sz="2600" dirty="0">
                <a:ea typeface="Calibri"/>
                <a:cs typeface="Times New Roman"/>
              </a:rPr>
              <a:t> while at other times, it may start all the way to one side. </a:t>
            </a:r>
          </a:p>
          <a:p>
            <a:pPr marL="0" marR="0" indent="0" algn="ctr">
              <a:spcBef>
                <a:spcPts val="0"/>
              </a:spcBef>
              <a:spcAft>
                <a:spcPts val="0"/>
              </a:spcAft>
              <a:buNone/>
            </a:pPr>
            <a:endParaRPr lang="en-US" sz="2600" dirty="0">
              <a:ea typeface="Calibri"/>
              <a:cs typeface="Times New Roman"/>
            </a:endParaRPr>
          </a:p>
          <a:p>
            <a:pPr marL="0" marR="0" indent="0" algn="ctr">
              <a:spcBef>
                <a:spcPts val="0"/>
              </a:spcBef>
              <a:spcAft>
                <a:spcPts val="0"/>
              </a:spcAft>
              <a:buNone/>
            </a:pPr>
            <a:r>
              <a:rPr lang="en-US" sz="2600" dirty="0">
                <a:ea typeface="Calibri"/>
                <a:cs typeface="Times New Roman"/>
              </a:rPr>
              <a:t>No matter what, you still only have 4 seconds </a:t>
            </a:r>
          </a:p>
          <a:p>
            <a:pPr marL="0" marR="0" indent="0" algn="ctr">
              <a:spcBef>
                <a:spcPts val="0"/>
              </a:spcBef>
              <a:spcAft>
                <a:spcPts val="0"/>
              </a:spcAft>
              <a:buNone/>
            </a:pPr>
            <a:r>
              <a:rPr lang="en-US" sz="2600" dirty="0">
                <a:ea typeface="Calibri"/>
                <a:cs typeface="Times New Roman"/>
              </a:rPr>
              <a:t>to move the figure to the location where you want it.</a:t>
            </a:r>
          </a:p>
          <a:p>
            <a:pPr marL="0" marR="0" indent="0" algn="ctr">
              <a:spcBef>
                <a:spcPts val="0"/>
              </a:spcBef>
              <a:spcAft>
                <a:spcPts val="0"/>
              </a:spcAft>
              <a:buNone/>
            </a:pPr>
            <a:r>
              <a:rPr lang="en-US" sz="2600" dirty="0">
                <a:ea typeface="Calibri"/>
                <a:cs typeface="Times New Roman"/>
              </a:rPr>
              <a:t>  </a:t>
            </a:r>
          </a:p>
          <a:p>
            <a:pPr marL="0" marR="0" indent="0" algn="ctr">
              <a:spcBef>
                <a:spcPts val="0"/>
              </a:spcBef>
              <a:spcAft>
                <a:spcPts val="0"/>
              </a:spcAft>
              <a:buNone/>
            </a:pPr>
            <a:endParaRPr lang="en-US" sz="2600" dirty="0">
              <a:ea typeface="Calibri"/>
              <a:cs typeface="Times New Roman"/>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98252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6" y="122719"/>
            <a:ext cx="9130193" cy="3357785"/>
          </a:xfrm>
        </p:spPr>
        <p:txBody>
          <a:bodyPr>
            <a:normAutofit fontScale="85000" lnSpcReduction="20000"/>
          </a:bodyPr>
          <a:lstStyle/>
          <a:p>
            <a:pPr marL="0" marR="0" indent="0" algn="ctr">
              <a:spcBef>
                <a:spcPts val="0"/>
              </a:spcBef>
              <a:spcAft>
                <a:spcPts val="0"/>
              </a:spcAft>
              <a:buNone/>
            </a:pPr>
            <a:r>
              <a:rPr lang="en-US" sz="2800" dirty="0">
                <a:ea typeface="Calibri"/>
                <a:cs typeface="Times New Roman"/>
              </a:rPr>
              <a:t>As soon as you have the figure where you want,</a:t>
            </a:r>
          </a:p>
          <a:p>
            <a:pPr marL="0" marR="0" indent="0" algn="ctr">
              <a:spcBef>
                <a:spcPts val="0"/>
              </a:spcBef>
              <a:spcAft>
                <a:spcPts val="0"/>
              </a:spcAft>
              <a:buNone/>
            </a:pPr>
            <a:r>
              <a:rPr lang="en-US" sz="2800" dirty="0">
                <a:ea typeface="Calibri"/>
                <a:cs typeface="Times New Roman"/>
              </a:rPr>
              <a:t> </a:t>
            </a:r>
            <a:r>
              <a:rPr lang="en-US" sz="2800" u="sng" dirty="0">
                <a:ea typeface="Calibri"/>
                <a:cs typeface="Times New Roman"/>
              </a:rPr>
              <a:t>lock in your answer using the trigger button</a:t>
            </a:r>
            <a:r>
              <a:rPr lang="en-US" sz="2800" dirty="0">
                <a:ea typeface="Calibri"/>
                <a:cs typeface="Times New Roman"/>
              </a:rPr>
              <a:t>. However, realize</a:t>
            </a:r>
          </a:p>
          <a:p>
            <a:pPr marL="0" marR="0" indent="0" algn="ctr">
              <a:spcBef>
                <a:spcPts val="0"/>
              </a:spcBef>
              <a:spcAft>
                <a:spcPts val="0"/>
              </a:spcAft>
              <a:buNone/>
            </a:pPr>
            <a:r>
              <a:rPr lang="en-US" sz="2800" dirty="0">
                <a:ea typeface="Calibri"/>
                <a:cs typeface="Times New Roman"/>
              </a:rPr>
              <a:t> that once you lock in your answer you can no longer move the figure.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b="1" dirty="0">
                <a:ea typeface="Calibri"/>
                <a:cs typeface="Times New Roman"/>
              </a:rPr>
              <a:t>If you have not locked in your answer within 4 seconds, </a:t>
            </a:r>
          </a:p>
          <a:p>
            <a:pPr marL="0" marR="0" indent="0" algn="ctr">
              <a:spcBef>
                <a:spcPts val="0"/>
              </a:spcBef>
              <a:spcAft>
                <a:spcPts val="0"/>
              </a:spcAft>
              <a:buNone/>
            </a:pPr>
            <a:r>
              <a:rPr lang="en-US" sz="2800" b="1" dirty="0">
                <a:ea typeface="Calibri"/>
                <a:cs typeface="Times New Roman"/>
              </a:rPr>
              <a:t>the location of the figure at the end of the 4 seconds </a:t>
            </a:r>
          </a:p>
          <a:p>
            <a:pPr marL="0" marR="0" indent="0" algn="ctr">
              <a:spcBef>
                <a:spcPts val="0"/>
              </a:spcBef>
              <a:spcAft>
                <a:spcPts val="0"/>
              </a:spcAft>
              <a:buNone/>
            </a:pPr>
            <a:r>
              <a:rPr lang="en-US" sz="2800" b="1" dirty="0">
                <a:ea typeface="Calibri"/>
                <a:cs typeface="Times New Roman"/>
              </a:rPr>
              <a:t>will be taken as your final answer. </a:t>
            </a:r>
          </a:p>
          <a:p>
            <a:pPr marL="0" marR="0" indent="0" algn="ctr">
              <a:spcBef>
                <a:spcPts val="0"/>
              </a:spcBef>
              <a:spcAft>
                <a:spcPts val="0"/>
              </a:spcAft>
              <a:buNone/>
            </a:pPr>
            <a:endParaRPr lang="en-US" sz="2800" b="1" dirty="0">
              <a:ea typeface="Calibri"/>
              <a:cs typeface="Times New Roman"/>
            </a:endParaRPr>
          </a:p>
          <a:p>
            <a:pPr marL="0" marR="0" indent="0" algn="ctr">
              <a:spcBef>
                <a:spcPts val="0"/>
              </a:spcBef>
              <a:spcAft>
                <a:spcPts val="0"/>
              </a:spcAft>
              <a:buNone/>
            </a:pPr>
            <a:r>
              <a:rPr lang="en-US" sz="2800" dirty="0">
                <a:ea typeface="Calibri"/>
                <a:cs typeface="Times New Roman"/>
              </a:rPr>
              <a:t>When your answer is locked in your figure will look like below.</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pic>
        <p:nvPicPr>
          <p:cNvPr id="2" name="Picture 1" descr="Screen Shot 2014-09-11 at 12.33.12 PM.png"/>
          <p:cNvPicPr>
            <a:picLocks noChangeAspect="1"/>
          </p:cNvPicPr>
          <p:nvPr/>
        </p:nvPicPr>
        <p:blipFill rotWithShape="1">
          <a:blip r:embed="rId5">
            <a:extLst>
              <a:ext uri="{28A0092B-C50C-407E-A947-70E740481C1C}">
                <a14:useLocalDpi xmlns:a14="http://schemas.microsoft.com/office/drawing/2010/main" val="0"/>
              </a:ext>
            </a:extLst>
          </a:blip>
          <a:srcRect l="21971" t="31494" r="23913" b="31132"/>
          <a:stretch/>
        </p:blipFill>
        <p:spPr>
          <a:xfrm>
            <a:off x="1774028" y="3406724"/>
            <a:ext cx="5548117" cy="1548871"/>
          </a:xfrm>
          <a:prstGeom prst="rect">
            <a:avLst/>
          </a:prstGeom>
        </p:spPr>
      </p:pic>
      <p:sp>
        <p:nvSpPr>
          <p:cNvPr id="11"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4" name="Right Arrow 1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0881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7768"/>
            <a:ext cx="9130193" cy="4963746"/>
          </a:xfrm>
        </p:spPr>
        <p:txBody>
          <a:bodyPr>
            <a:normAutofit/>
          </a:bodyPr>
          <a:lstStyle/>
          <a:p>
            <a:pPr marL="0" indent="0" algn="ctr">
              <a:spcBef>
                <a:spcPts val="0"/>
              </a:spcBef>
              <a:buNone/>
            </a:pPr>
            <a:r>
              <a:rPr lang="en-US" sz="2800" dirty="0"/>
              <a:t>Again, for each trial we want you to place the figure in a way </a:t>
            </a:r>
          </a:p>
          <a:p>
            <a:pPr marL="0" indent="0" algn="ctr">
              <a:spcBef>
                <a:spcPts val="0"/>
              </a:spcBef>
              <a:buNone/>
            </a:pPr>
            <a:r>
              <a:rPr lang="en-US" sz="2800" dirty="0"/>
              <a:t>that indicates how much you want each of the 2 outcomes. </a:t>
            </a:r>
          </a:p>
          <a:p>
            <a:pPr marL="0" indent="0" algn="ctr">
              <a:spcBef>
                <a:spcPts val="0"/>
              </a:spcBef>
              <a:buNone/>
            </a:pPr>
            <a:endParaRPr lang="en-US" sz="2800" dirty="0"/>
          </a:p>
          <a:p>
            <a:pPr marL="0" indent="0" algn="ctr">
              <a:spcBef>
                <a:spcPts val="0"/>
              </a:spcBef>
              <a:buNone/>
            </a:pPr>
            <a:r>
              <a:rPr lang="en-US" sz="2800" dirty="0"/>
              <a:t>At the end of the task, you will see how much money</a:t>
            </a:r>
          </a:p>
          <a:p>
            <a:pPr marL="0" indent="0" algn="ctr">
              <a:spcBef>
                <a:spcPts val="0"/>
              </a:spcBef>
              <a:buNone/>
            </a:pPr>
            <a:r>
              <a:rPr lang="en-US" sz="2800" dirty="0"/>
              <a:t>you’ve won.</a:t>
            </a:r>
          </a:p>
          <a:p>
            <a:pPr marL="0" indent="0" algn="ctr">
              <a:spcBef>
                <a:spcPts val="0"/>
              </a:spcBef>
              <a:buNone/>
            </a:pPr>
            <a:endParaRPr lang="en-US" sz="2800" dirty="0"/>
          </a:p>
          <a:p>
            <a:pPr marL="0" indent="0" algn="ctr">
              <a:spcBef>
                <a:spcPts val="0"/>
              </a:spcBef>
              <a:buNone/>
            </a:pPr>
            <a:r>
              <a:rPr lang="en-US" sz="2800" dirty="0">
                <a:solidFill>
                  <a:srgbClr val="FFFF66"/>
                </a:solidFill>
              </a:rPr>
              <a:t>It is completely up to you what decision you make on </a:t>
            </a:r>
          </a:p>
          <a:p>
            <a:pPr marL="0" indent="0" algn="ctr">
              <a:spcBef>
                <a:spcPts val="0"/>
              </a:spcBef>
              <a:buNone/>
            </a:pPr>
            <a:r>
              <a:rPr lang="en-US" sz="2800" dirty="0">
                <a:solidFill>
                  <a:srgbClr val="FFFF66"/>
                </a:solidFill>
              </a:rPr>
              <a:t>each trial. </a:t>
            </a:r>
            <a:r>
              <a:rPr lang="en-US" sz="2800" dirty="0"/>
              <a:t>So, on each trial, you should consider whether </a:t>
            </a:r>
          </a:p>
          <a:p>
            <a:pPr marL="0" indent="0" algn="ctr">
              <a:spcBef>
                <a:spcPts val="0"/>
              </a:spcBef>
              <a:buNone/>
            </a:pPr>
            <a:r>
              <a:rPr lang="en-US" sz="2800" dirty="0"/>
              <a:t>you want the money that is offered or whether you would </a:t>
            </a:r>
          </a:p>
          <a:p>
            <a:pPr marL="0" indent="0" algn="ctr">
              <a:spcBef>
                <a:spcPts val="0"/>
              </a:spcBef>
              <a:buNone/>
            </a:pPr>
            <a:r>
              <a:rPr lang="en-US" sz="2800" dirty="0"/>
              <a:t>rather view a positive picture. It is completely up to you. </a:t>
            </a:r>
          </a:p>
          <a:p>
            <a:pPr marL="0" marR="0" indent="0" algn="ctr">
              <a:spcBef>
                <a:spcPts val="0"/>
              </a:spcBef>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12805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4"/>
            <a:ext cx="9130193" cy="3101590"/>
          </a:xfrm>
        </p:spPr>
        <p:txBody>
          <a:bodyPr>
            <a:normAutofit fontScale="92500" lnSpcReduction="10000"/>
          </a:bodyPr>
          <a:lstStyle/>
          <a:p>
            <a:pPr marL="0" marR="0" indent="0" algn="ctr">
              <a:spcBef>
                <a:spcPts val="0"/>
              </a:spcBef>
              <a:spcAft>
                <a:spcPts val="0"/>
              </a:spcAft>
              <a:buNone/>
            </a:pPr>
            <a:r>
              <a:rPr lang="en-US" sz="2800" dirty="0">
                <a:ea typeface="Calibri"/>
                <a:cs typeface="Times New Roman"/>
              </a:rPr>
              <a:t>  </a:t>
            </a:r>
            <a:r>
              <a:rPr lang="en-US" sz="2800" dirty="0"/>
              <a:t>I will now show you an example of each type of outcome, </a:t>
            </a:r>
          </a:p>
          <a:p>
            <a:pPr marL="0" marR="0" indent="0" algn="ctr">
              <a:spcBef>
                <a:spcPts val="0"/>
              </a:spcBef>
              <a:spcAft>
                <a:spcPts val="0"/>
              </a:spcAft>
              <a:buNone/>
            </a:pPr>
            <a:r>
              <a:rPr lang="en-US" sz="2800" dirty="0"/>
              <a:t>positive and negative.</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First is an example of what you would see for the left outcome of this trial, which includes a positive picture, sound and no reward money.</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Press the trigger button to see this example.</a:t>
            </a: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sp>
        <p:nvSpPr>
          <p:cNvPr id="11"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2" name="Right Arrow 1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4" name="Right Arrow 1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339428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66" y="849699"/>
            <a:ext cx="7017744" cy="5263308"/>
          </a:xfrm>
          <a:prstGeom prst="rect">
            <a:avLst/>
          </a:prstGeom>
        </p:spPr>
      </p:pic>
    </p:spTree>
    <p:extLst>
      <p:ext uri="{BB962C8B-B14F-4D97-AF65-F5344CB8AC3E}">
        <p14:creationId xmlns:p14="http://schemas.microsoft.com/office/powerpoint/2010/main" val="256265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66" y="849699"/>
            <a:ext cx="7017744" cy="5263308"/>
          </a:xfrm>
          <a:prstGeom prst="rect">
            <a:avLst/>
          </a:prstGeom>
        </p:spPr>
      </p:pic>
      <p:sp>
        <p:nvSpPr>
          <p:cNvPr id="2" name="TextBox 1"/>
          <p:cNvSpPr txBox="1"/>
          <p:nvPr/>
        </p:nvSpPr>
        <p:spPr>
          <a:xfrm>
            <a:off x="2462098" y="5030176"/>
            <a:ext cx="4136686" cy="830997"/>
          </a:xfrm>
          <a:prstGeom prst="rect">
            <a:avLst/>
          </a:prstGeom>
          <a:solidFill>
            <a:schemeClr val="bg1">
              <a:alpha val="50000"/>
            </a:schemeClr>
          </a:solidFill>
          <a:ln w="3175">
            <a:solidFill>
              <a:schemeClr val="tx1"/>
            </a:solidFill>
          </a:ln>
        </p:spPr>
        <p:txBody>
          <a:bodyPr wrap="square" rtlCol="0">
            <a:spAutoFit/>
          </a:bodyPr>
          <a:lstStyle/>
          <a:p>
            <a:pPr algn="ctr"/>
            <a:r>
              <a:rPr lang="en-US" sz="2400" b="1" dirty="0"/>
              <a:t>YOU MADE 0 CENTS</a:t>
            </a:r>
          </a:p>
          <a:p>
            <a:pPr algn="ctr"/>
            <a:r>
              <a:rPr lang="en-US" sz="2400" b="1" dirty="0"/>
              <a:t>TOTAL</a:t>
            </a:r>
            <a:r>
              <a:rPr lang="en-US" sz="2400" b="1"/>
              <a:t>: 4</a:t>
            </a:r>
            <a:endParaRPr lang="en-US" sz="2400" b="1" dirty="0"/>
          </a:p>
        </p:txBody>
      </p:sp>
    </p:spTree>
    <p:extLst>
      <p:ext uri="{BB962C8B-B14F-4D97-AF65-F5344CB8AC3E}">
        <p14:creationId xmlns:p14="http://schemas.microsoft.com/office/powerpoint/2010/main" val="322068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4160786"/>
          </a:xfrm>
        </p:spPr>
        <p:txBody>
          <a:bodyPr>
            <a:normAutofit fontScale="85000" lnSpcReduction="20000"/>
          </a:bodyPr>
          <a:lstStyle/>
          <a:p>
            <a:pPr marL="0" marR="0" indent="0" algn="ctr">
              <a:spcBef>
                <a:spcPts val="0"/>
              </a:spcBef>
              <a:spcAft>
                <a:spcPts val="0"/>
              </a:spcAft>
              <a:buNone/>
            </a:pPr>
            <a:r>
              <a:rPr lang="en-US" sz="2800" dirty="0">
                <a:ea typeface="Calibri"/>
                <a:cs typeface="Times New Roman"/>
              </a:rPr>
              <a:t> </a:t>
            </a:r>
            <a:r>
              <a:rPr lang="en-US" sz="2800" dirty="0"/>
              <a:t>Now I will show you what would happen if the left outcome </a:t>
            </a:r>
          </a:p>
          <a:p>
            <a:pPr marL="0" marR="0" indent="0" algn="ctr">
              <a:spcBef>
                <a:spcPts val="0"/>
              </a:spcBef>
              <a:spcAft>
                <a:spcPts val="0"/>
              </a:spcAft>
              <a:buNone/>
            </a:pPr>
            <a:r>
              <a:rPr lang="en-US" sz="2800" dirty="0"/>
              <a:t>of </a:t>
            </a:r>
            <a:r>
              <a:rPr lang="en-US" sz="2800" i="1" dirty="0"/>
              <a:t>this</a:t>
            </a:r>
            <a:r>
              <a:rPr lang="en-US" sz="2800" dirty="0"/>
              <a:t> trial (shown below) occurred, which includes a </a:t>
            </a:r>
          </a:p>
          <a:p>
            <a:pPr marL="0" marR="0" indent="0" algn="ctr">
              <a:spcBef>
                <a:spcPts val="0"/>
              </a:spcBef>
              <a:spcAft>
                <a:spcPts val="0"/>
              </a:spcAft>
              <a:buNone/>
            </a:pPr>
            <a:r>
              <a:rPr lang="en-US" sz="2800" dirty="0"/>
              <a:t>negative picture, sound, and some reward money.</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 </a:t>
            </a:r>
            <a:r>
              <a:rPr lang="en-US" sz="2800" dirty="0">
                <a:solidFill>
                  <a:srgbClr val="FFFF00"/>
                </a:solidFill>
              </a:rPr>
              <a:t>Please be warned that the negative pictures and sounds are very negative and may include such things as blood, combat, and dead bodies.</a:t>
            </a:r>
            <a:r>
              <a:rPr lang="en-US" sz="2800" dirty="0"/>
              <a:t> You have no way of knowing HOW bad the picture will be for each trial…you will just know that it is going to be negative.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During the task, you will have some control over how likely and how often you see the negative pictures, but we want to give you an example here so that you will know what to expect. </a:t>
            </a:r>
          </a:p>
          <a:p>
            <a:pPr marL="0" marR="0" indent="0" algn="ctr">
              <a:spcBef>
                <a:spcPts val="0"/>
              </a:spcBef>
              <a:spcAft>
                <a:spcPts val="0"/>
              </a:spcAft>
              <a:buNone/>
            </a:pPr>
            <a:r>
              <a:rPr lang="en-US" sz="2800" dirty="0"/>
              <a:t>Press the trigger button to see this example.</a:t>
            </a:r>
            <a:endParaRPr lang="en-US" sz="2800" dirty="0">
              <a:ea typeface="Calibri"/>
              <a:cs typeface="Times New Roman"/>
            </a:endParaRP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1.39 PM.png"/>
          <p:cNvPicPr>
            <a:picLocks noChangeAspect="1"/>
          </p:cNvPicPr>
          <p:nvPr/>
        </p:nvPicPr>
        <p:blipFill rotWithShape="1">
          <a:blip r:embed="rId3">
            <a:extLst>
              <a:ext uri="{28A0092B-C50C-407E-A947-70E740481C1C}">
                <a14:useLocalDpi xmlns:a14="http://schemas.microsoft.com/office/drawing/2010/main" val="0"/>
              </a:ext>
            </a:extLst>
          </a:blip>
          <a:srcRect l="6044" t="23645" r="6705" b="27006"/>
          <a:stretch/>
        </p:blipFill>
        <p:spPr>
          <a:xfrm>
            <a:off x="203577" y="4261853"/>
            <a:ext cx="8738115" cy="1563776"/>
          </a:xfrm>
          <a:prstGeom prst="rect">
            <a:avLst/>
          </a:prstGeom>
        </p:spPr>
      </p:pic>
      <p:sp>
        <p:nvSpPr>
          <p:cNvPr id="9"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389988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00" y="957768"/>
            <a:ext cx="7366728" cy="5021461"/>
          </a:xfrm>
          <a:prstGeom prst="rect">
            <a:avLst/>
          </a:prstGeom>
        </p:spPr>
      </p:pic>
    </p:spTree>
    <p:extLst>
      <p:ext uri="{BB962C8B-B14F-4D97-AF65-F5344CB8AC3E}">
        <p14:creationId xmlns:p14="http://schemas.microsoft.com/office/powerpoint/2010/main" val="256265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00" y="957768"/>
            <a:ext cx="7366728" cy="5021461"/>
          </a:xfrm>
          <a:prstGeom prst="rect">
            <a:avLst/>
          </a:prstGeom>
        </p:spPr>
      </p:pic>
      <p:sp>
        <p:nvSpPr>
          <p:cNvPr id="4" name="TextBox 3"/>
          <p:cNvSpPr txBox="1"/>
          <p:nvPr/>
        </p:nvSpPr>
        <p:spPr>
          <a:xfrm>
            <a:off x="2578214" y="4928902"/>
            <a:ext cx="4136686" cy="830997"/>
          </a:xfrm>
          <a:prstGeom prst="rect">
            <a:avLst/>
          </a:prstGeom>
          <a:solidFill>
            <a:schemeClr val="bg1">
              <a:alpha val="50000"/>
            </a:schemeClr>
          </a:solidFill>
          <a:ln>
            <a:solidFill>
              <a:schemeClr val="tx1"/>
            </a:solidFill>
          </a:ln>
        </p:spPr>
        <p:txBody>
          <a:bodyPr wrap="square" rtlCol="0">
            <a:spAutoFit/>
          </a:bodyPr>
          <a:lstStyle/>
          <a:p>
            <a:pPr algn="ctr"/>
            <a:r>
              <a:rPr lang="en-US" sz="2400" b="1" dirty="0"/>
              <a:t>YOU MADE 6 CENTS</a:t>
            </a:r>
          </a:p>
          <a:p>
            <a:pPr algn="ctr"/>
            <a:r>
              <a:rPr lang="en-US" sz="2400" b="1" dirty="0"/>
              <a:t>TOTAL: 10</a:t>
            </a:r>
          </a:p>
        </p:txBody>
      </p:sp>
    </p:spTree>
    <p:extLst>
      <p:ext uri="{BB962C8B-B14F-4D97-AF65-F5344CB8AC3E}">
        <p14:creationId xmlns:p14="http://schemas.microsoft.com/office/powerpoint/2010/main" val="359210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54864"/>
            <a:ext cx="9130193" cy="3109639"/>
          </a:xfrm>
        </p:spPr>
        <p:txBody>
          <a:bodyPr>
            <a:normAutofit fontScale="92500" lnSpcReduction="20000"/>
          </a:bodyPr>
          <a:lstStyle/>
          <a:p>
            <a:pPr marL="0" marR="0" indent="0" algn="ctr">
              <a:spcBef>
                <a:spcPts val="0"/>
              </a:spcBef>
              <a:spcAft>
                <a:spcPts val="0"/>
              </a:spcAft>
              <a:buNone/>
            </a:pPr>
            <a:r>
              <a:rPr lang="en-US" sz="2800" dirty="0"/>
              <a:t>Note that some of the trials may look like that shown below, where there is no risk of seeing a negative picture and both choices are associated with a positive picture.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In these instances, there really is no reason </a:t>
            </a:r>
          </a:p>
          <a:p>
            <a:pPr marL="0" marR="0" indent="0" algn="ctr">
              <a:spcBef>
                <a:spcPts val="0"/>
              </a:spcBef>
              <a:spcAft>
                <a:spcPts val="0"/>
              </a:spcAft>
              <a:buNone/>
            </a:pPr>
            <a:r>
              <a:rPr lang="en-US" sz="2800" dirty="0"/>
              <a:t>not to go towards the money. </a:t>
            </a:r>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t>These types of trials make sure you are </a:t>
            </a:r>
          </a:p>
          <a:p>
            <a:pPr marL="0" marR="0" indent="0" algn="ctr">
              <a:spcBef>
                <a:spcPts val="0"/>
              </a:spcBef>
              <a:spcAft>
                <a:spcPts val="0"/>
              </a:spcAft>
              <a:buNone/>
            </a:pPr>
            <a:r>
              <a:rPr lang="en-US" sz="2800" dirty="0"/>
              <a:t>paying attention the entire task. </a:t>
            </a:r>
            <a:endParaRPr lang="en-US" sz="2800" dirty="0">
              <a:ea typeface="Calibri"/>
              <a:cs typeface="Times New Roman"/>
            </a:endParaRP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3.08 PM.png"/>
          <p:cNvPicPr>
            <a:picLocks noChangeAspect="1"/>
          </p:cNvPicPr>
          <p:nvPr/>
        </p:nvPicPr>
        <p:blipFill rotWithShape="1">
          <a:blip r:embed="rId3">
            <a:extLst>
              <a:ext uri="{28A0092B-C50C-407E-A947-70E740481C1C}">
                <a14:useLocalDpi xmlns:a14="http://schemas.microsoft.com/office/drawing/2010/main" val="0"/>
              </a:ext>
            </a:extLst>
          </a:blip>
          <a:srcRect l="7952" t="31630" r="16706" b="22017"/>
          <a:stretch/>
        </p:blipFill>
        <p:spPr>
          <a:xfrm>
            <a:off x="194368" y="4271548"/>
            <a:ext cx="8759952" cy="1516284"/>
          </a:xfrm>
          <a:prstGeom prst="rect">
            <a:avLst/>
          </a:prstGeom>
        </p:spPr>
      </p:pic>
      <p:sp>
        <p:nvSpPr>
          <p:cNvPr id="9"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153524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394180"/>
            <a:ext cx="9130193" cy="3795806"/>
          </a:xfrm>
        </p:spPr>
        <p:txBody>
          <a:bodyPr>
            <a:normAutofit/>
          </a:bodyPr>
          <a:lstStyle/>
          <a:p>
            <a:pPr marL="0" marR="0" indent="0" algn="ctr">
              <a:spcBef>
                <a:spcPts val="0"/>
              </a:spcBef>
              <a:spcAft>
                <a:spcPts val="0"/>
              </a:spcAft>
              <a:buNone/>
            </a:pPr>
            <a:r>
              <a:rPr lang="en-US" sz="2800" dirty="0">
                <a:ea typeface="Calibri"/>
                <a:cs typeface="Times New Roman"/>
              </a:rPr>
              <a:t>For this next task, you will see a runway on the screen, </a:t>
            </a:r>
          </a:p>
          <a:p>
            <a:pPr marL="0" marR="0" indent="0" algn="ctr">
              <a:spcBef>
                <a:spcPts val="0"/>
              </a:spcBef>
              <a:spcAft>
                <a:spcPts val="0"/>
              </a:spcAft>
              <a:buNone/>
            </a:pPr>
            <a:r>
              <a:rPr lang="en-US" sz="2800" dirty="0">
                <a:ea typeface="Calibri"/>
                <a:cs typeface="Times New Roman"/>
              </a:rPr>
              <a:t>just like that shown below.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There will be two potential outcomes, represented with </a:t>
            </a:r>
          </a:p>
          <a:p>
            <a:pPr marL="0" marR="0" indent="0" algn="ctr">
              <a:spcBef>
                <a:spcPts val="0"/>
              </a:spcBef>
              <a:spcAft>
                <a:spcPts val="0"/>
              </a:spcAft>
              <a:buNone/>
            </a:pPr>
            <a:r>
              <a:rPr lang="en-US" sz="2800" dirty="0">
                <a:ea typeface="Calibri"/>
                <a:cs typeface="Times New Roman"/>
              </a:rPr>
              <a:t>pictures on each side of the runway</a:t>
            </a:r>
            <a:r>
              <a:rPr lang="en-US" sz="2800" b="1" dirty="0">
                <a:ea typeface="Calibri"/>
                <a:cs typeface="Times New Roman"/>
              </a:rPr>
              <a:t>.</a:t>
            </a: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p:txBody>
      </p:sp>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1" name="Picture 10"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7"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8" name="Right Arrow 7"/>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3" name="Right Arrow 1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06859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5502"/>
            <a:ext cx="9130193" cy="3109639"/>
          </a:xfrm>
        </p:spPr>
        <p:txBody>
          <a:bodyPr>
            <a:normAutofit/>
          </a:bodyPr>
          <a:lstStyle/>
          <a:p>
            <a:pPr marL="0" marR="0" indent="0" algn="ctr">
              <a:spcBef>
                <a:spcPts val="0"/>
              </a:spcBef>
              <a:spcAft>
                <a:spcPts val="0"/>
              </a:spcAft>
              <a:buNone/>
            </a:pPr>
            <a:r>
              <a:rPr lang="en-US" sz="2800" dirty="0">
                <a:ea typeface="Calibri"/>
                <a:cs typeface="Times New Roman"/>
              </a:rPr>
              <a:t>Also note that some of the trials may look like this, where there is no reward money offered for either outcome.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 In these instances, there is no reason not to go towards the sun unless you are really wanting to see the negative picture. </a:t>
            </a:r>
          </a:p>
        </p:txBody>
      </p:sp>
      <p:sp>
        <p:nvSpPr>
          <p:cNvPr id="8" name="Rectangle 7"/>
          <p:cNvSpPr/>
          <p:nvPr/>
        </p:nvSpPr>
        <p:spPr>
          <a:xfrm>
            <a:off x="58671" y="4261853"/>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4-09-11 at 12.12.42 PM.png"/>
          <p:cNvPicPr>
            <a:picLocks noChangeAspect="1"/>
          </p:cNvPicPr>
          <p:nvPr/>
        </p:nvPicPr>
        <p:blipFill rotWithShape="1">
          <a:blip r:embed="rId3">
            <a:extLst>
              <a:ext uri="{28A0092B-C50C-407E-A947-70E740481C1C}">
                <a14:useLocalDpi xmlns:a14="http://schemas.microsoft.com/office/drawing/2010/main" val="0"/>
              </a:ext>
            </a:extLst>
          </a:blip>
          <a:srcRect l="6360" t="31839" r="14128" b="29408"/>
          <a:stretch/>
        </p:blipFill>
        <p:spPr>
          <a:xfrm>
            <a:off x="194368" y="4280987"/>
            <a:ext cx="8759952" cy="1506845"/>
          </a:xfrm>
          <a:prstGeom prst="rect">
            <a:avLst/>
          </a:prstGeom>
        </p:spPr>
      </p:pic>
      <p:sp>
        <p:nvSpPr>
          <p:cNvPr id="9"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2" name="Right Arrow 1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69301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6" y="1470408"/>
            <a:ext cx="9130193" cy="4090132"/>
          </a:xfrm>
        </p:spPr>
        <p:txBody>
          <a:bodyPr>
            <a:normAutofit/>
          </a:bodyPr>
          <a:lstStyle/>
          <a:p>
            <a:pPr marL="0" marR="0" indent="0" algn="ctr">
              <a:spcBef>
                <a:spcPts val="0"/>
              </a:spcBef>
              <a:spcAft>
                <a:spcPts val="0"/>
              </a:spcAft>
              <a:buNone/>
            </a:pPr>
            <a:r>
              <a:rPr lang="en-US" sz="2800" dirty="0"/>
              <a:t>Remember, for each trial, we want you to be indicating how strongly you want each possible outcome, given the potential reward money as well as the potential images and sounds you would have to see in order to get the money.</a:t>
            </a:r>
          </a:p>
          <a:p>
            <a:pPr marL="0" indent="0" algn="ctr">
              <a:spcBef>
                <a:spcPts val="0"/>
              </a:spcBef>
              <a:buNone/>
            </a:pPr>
            <a:endParaRPr lang="en-US" sz="2800" dirty="0"/>
          </a:p>
          <a:p>
            <a:pPr marL="0" indent="0" algn="ctr">
              <a:spcBef>
                <a:spcPts val="0"/>
              </a:spcBef>
              <a:buNone/>
            </a:pPr>
            <a:r>
              <a:rPr lang="en-US" sz="2800" dirty="0"/>
              <a:t>Note that between each trial will be a cross “+”. The amount of time this “+” is on the screen will vary throughout the task.</a:t>
            </a:r>
          </a:p>
          <a:p>
            <a:pPr marL="0" indent="0" algn="ctr">
              <a:spcBef>
                <a:spcPts val="0"/>
              </a:spcBef>
              <a:buNone/>
            </a:pPr>
            <a:endParaRPr lang="en-US" sz="2800" dirty="0"/>
          </a:p>
          <a:p>
            <a:pPr marL="0" marR="0" indent="0" algn="ctr">
              <a:spcBef>
                <a:spcPts val="0"/>
              </a:spcBef>
              <a:spcAft>
                <a:spcPts val="0"/>
              </a:spcAft>
              <a:buNone/>
            </a:pPr>
            <a:endParaRPr lang="en-US" sz="2800" dirty="0"/>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167680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580730"/>
            <a:ext cx="9130193" cy="5530372"/>
          </a:xfrm>
        </p:spPr>
        <p:txBody>
          <a:bodyPr>
            <a:normAutofit/>
          </a:bodyPr>
          <a:lstStyle/>
          <a:p>
            <a:pPr marL="0" indent="0" algn="ctr">
              <a:spcBef>
                <a:spcPts val="0"/>
              </a:spcBef>
              <a:buNone/>
            </a:pPr>
            <a:endParaRPr lang="en-US" sz="2800" dirty="0"/>
          </a:p>
          <a:p>
            <a:pPr marL="0" marR="0" indent="0" algn="ctr">
              <a:spcBef>
                <a:spcPts val="0"/>
              </a:spcBef>
              <a:spcAft>
                <a:spcPts val="0"/>
              </a:spcAft>
              <a:buNone/>
            </a:pPr>
            <a:endParaRPr lang="en-US" sz="2800" dirty="0"/>
          </a:p>
          <a:p>
            <a:pPr marL="0" marR="0" indent="0" algn="ctr">
              <a:spcBef>
                <a:spcPts val="0"/>
              </a:spcBef>
              <a:spcAft>
                <a:spcPts val="0"/>
              </a:spcAft>
              <a:buNone/>
            </a:pPr>
            <a:r>
              <a:rPr lang="en-US" sz="2800" dirty="0">
                <a:solidFill>
                  <a:srgbClr val="FFFF00"/>
                </a:solidFill>
              </a:rPr>
              <a:t>Please let the administrator know now if </a:t>
            </a:r>
          </a:p>
          <a:p>
            <a:pPr marL="0" marR="0" indent="0" algn="ctr">
              <a:spcBef>
                <a:spcPts val="0"/>
              </a:spcBef>
              <a:spcAft>
                <a:spcPts val="0"/>
              </a:spcAft>
              <a:buNone/>
            </a:pPr>
            <a:r>
              <a:rPr lang="en-US" sz="2800" dirty="0">
                <a:solidFill>
                  <a:srgbClr val="FFFF00"/>
                </a:solidFill>
              </a:rPr>
              <a:t>you have any questions on this task. </a:t>
            </a:r>
          </a:p>
          <a:p>
            <a:pPr marL="0" marR="0" indent="0" algn="ctr">
              <a:spcBef>
                <a:spcPts val="0"/>
              </a:spcBef>
              <a:spcAft>
                <a:spcPts val="0"/>
              </a:spcAft>
              <a:buNone/>
            </a:pPr>
            <a:endParaRPr lang="en-US" sz="2800" dirty="0">
              <a:ea typeface="Calibri"/>
              <a:cs typeface="Times New Roman"/>
            </a:endParaRPr>
          </a:p>
          <a:p>
            <a:pPr marL="0" indent="0" algn="ctr">
              <a:spcBef>
                <a:spcPts val="0"/>
              </a:spcBef>
              <a:buNone/>
            </a:pPr>
            <a:r>
              <a:rPr lang="en-US" sz="2800" b="1" dirty="0"/>
              <a:t>Now we will try a few example trials, </a:t>
            </a:r>
          </a:p>
          <a:p>
            <a:pPr marL="0" indent="0" algn="ctr">
              <a:spcBef>
                <a:spcPts val="0"/>
              </a:spcBef>
              <a:buNone/>
            </a:pPr>
            <a:r>
              <a:rPr lang="en-US" sz="2800" b="1" dirty="0"/>
              <a:t>just so you can practice. </a:t>
            </a:r>
          </a:p>
          <a:p>
            <a:pPr marL="0" indent="0" algn="ctr">
              <a:spcBef>
                <a:spcPts val="0"/>
              </a:spcBef>
              <a:buNone/>
            </a:pPr>
            <a:endParaRPr lang="en-US" sz="2800" b="1" dirty="0"/>
          </a:p>
          <a:p>
            <a:pPr marL="0" indent="0" algn="ctr">
              <a:spcBef>
                <a:spcPts val="0"/>
              </a:spcBef>
              <a:buNone/>
            </a:pPr>
            <a:r>
              <a:rPr lang="en-US" sz="2800" b="1" dirty="0"/>
              <a:t>You will not win money based on this practice session, but you will be paid based on the amount you win inside the scanner.</a:t>
            </a:r>
          </a:p>
          <a:p>
            <a:pPr marL="0" indent="0" algn="ctr">
              <a:spcBef>
                <a:spcPts val="0"/>
              </a:spcBef>
              <a:buNone/>
            </a:pPr>
            <a:r>
              <a:rPr lang="en-US" sz="2800" dirty="0"/>
              <a:t> </a:t>
            </a:r>
          </a:p>
          <a:p>
            <a:pPr marL="0" marR="0" indent="0" algn="ctr">
              <a:spcBef>
                <a:spcPts val="0"/>
              </a:spcBef>
              <a:spcAft>
                <a:spcPts val="0"/>
              </a:spcAft>
              <a:buNone/>
            </a:pPr>
            <a:endParaRPr lang="en-US" sz="2800" dirty="0">
              <a:ea typeface="Calibri"/>
              <a:cs typeface="Times New Roman"/>
            </a:endParaRPr>
          </a:p>
        </p:txBody>
      </p:sp>
      <p:sp>
        <p:nvSpPr>
          <p:cNvPr id="8"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9" name="Right Arrow 8"/>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1" name="Right Arrow 10"/>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45976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8806" y="2130425"/>
            <a:ext cx="8458200" cy="1470025"/>
          </a:xfrm>
        </p:spPr>
        <p:txBody>
          <a:bodyPr>
            <a:normAutofit/>
          </a:bodyPr>
          <a:lstStyle/>
          <a:p>
            <a:r>
              <a:rPr lang="en-US" dirty="0"/>
              <a:t>Press the trigger button when you are ready to begin.</a:t>
            </a:r>
          </a:p>
        </p:txBody>
      </p:sp>
      <p:sp>
        <p:nvSpPr>
          <p:cNvPr id="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7" name="Right Arrow 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0" name="Right Arrow 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140314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5487" y="422275"/>
            <a:ext cx="8458200" cy="1470025"/>
          </a:xfrm>
        </p:spPr>
        <p:txBody>
          <a:bodyPr>
            <a:normAutofit/>
          </a:bodyPr>
          <a:lstStyle/>
          <a:p>
            <a:r>
              <a:rPr lang="en-US" sz="5400" dirty="0"/>
              <a:t>Runway Task</a:t>
            </a:r>
          </a:p>
        </p:txBody>
      </p:sp>
      <p:sp>
        <p:nvSpPr>
          <p:cNvPr id="8"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9" name="Right Arrow 8"/>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grpSp>
        <p:nvGrpSpPr>
          <p:cNvPr id="6" name="Group 5"/>
          <p:cNvGrpSpPr/>
          <p:nvPr/>
        </p:nvGrpSpPr>
        <p:grpSpPr>
          <a:xfrm>
            <a:off x="818570" y="2256463"/>
            <a:ext cx="7564190" cy="3717674"/>
            <a:chOff x="441006" y="2748221"/>
            <a:chExt cx="7564190" cy="3717674"/>
          </a:xfrm>
        </p:grpSpPr>
        <p:pic>
          <p:nvPicPr>
            <p:cNvPr id="7" name="Picture 6"/>
            <p:cNvPicPr>
              <a:picLocks noChangeAspect="1"/>
            </p:cNvPicPr>
            <p:nvPr/>
          </p:nvPicPr>
          <p:blipFill>
            <a:blip r:embed="rId3"/>
            <a:stretch>
              <a:fillRect/>
            </a:stretch>
          </p:blipFill>
          <p:spPr>
            <a:xfrm>
              <a:off x="2599891" y="2748221"/>
              <a:ext cx="3246420" cy="3717674"/>
            </a:xfrm>
            <a:prstGeom prst="rect">
              <a:avLst/>
            </a:prstGeom>
          </p:spPr>
        </p:pic>
        <p:sp>
          <p:nvSpPr>
            <p:cNvPr id="11" name="TextBox 10"/>
            <p:cNvSpPr txBox="1"/>
            <p:nvPr/>
          </p:nvSpPr>
          <p:spPr>
            <a:xfrm>
              <a:off x="6753381" y="2748221"/>
              <a:ext cx="1251815" cy="369332"/>
            </a:xfrm>
            <a:prstGeom prst="rect">
              <a:avLst/>
            </a:prstGeom>
            <a:noFill/>
            <a:ln>
              <a:solidFill>
                <a:schemeClr val="tx1"/>
              </a:solidFill>
            </a:ln>
          </p:spPr>
          <p:txBody>
            <a:bodyPr wrap="none" rtlCol="0">
              <a:spAutoFit/>
            </a:bodyPr>
            <a:lstStyle/>
            <a:p>
              <a:r>
                <a:rPr lang="en-US" b="1" dirty="0"/>
                <a:t>Top Button</a:t>
              </a:r>
            </a:p>
          </p:txBody>
        </p:sp>
        <p:sp>
          <p:nvSpPr>
            <p:cNvPr id="12" name="TextBox 11"/>
            <p:cNvSpPr txBox="1"/>
            <p:nvPr/>
          </p:nvSpPr>
          <p:spPr>
            <a:xfrm>
              <a:off x="441006" y="2748221"/>
              <a:ext cx="1559742" cy="369332"/>
            </a:xfrm>
            <a:prstGeom prst="rect">
              <a:avLst/>
            </a:prstGeom>
            <a:noFill/>
            <a:ln>
              <a:solidFill>
                <a:schemeClr val="tx1"/>
              </a:solidFill>
            </a:ln>
          </p:spPr>
          <p:txBody>
            <a:bodyPr wrap="none" rtlCol="0">
              <a:spAutoFit/>
            </a:bodyPr>
            <a:lstStyle/>
            <a:p>
              <a:r>
                <a:rPr lang="en-US" b="1" dirty="0"/>
                <a:t>Trigger Button</a:t>
              </a:r>
            </a:p>
          </p:txBody>
        </p:sp>
        <p:cxnSp>
          <p:nvCxnSpPr>
            <p:cNvPr id="13" name="Straight Arrow Connector 12"/>
            <p:cNvCxnSpPr/>
            <p:nvPr/>
          </p:nvCxnSpPr>
          <p:spPr>
            <a:xfrm>
              <a:off x="2000748" y="2944420"/>
              <a:ext cx="1654928" cy="6541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078965" y="2944420"/>
              <a:ext cx="2674416" cy="1731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152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0" name="Picture 19"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3" name="Content Placeholder 2"/>
          <p:cNvSpPr>
            <a:spLocks noGrp="1"/>
          </p:cNvSpPr>
          <p:nvPr>
            <p:ph idx="1"/>
          </p:nvPr>
        </p:nvSpPr>
        <p:spPr>
          <a:xfrm>
            <a:off x="18982" y="444803"/>
            <a:ext cx="9130193" cy="3795806"/>
          </a:xfrm>
        </p:spPr>
        <p:txBody>
          <a:bodyPr>
            <a:normAutofit lnSpcReduction="10000"/>
          </a:bodyPr>
          <a:lstStyle/>
          <a:p>
            <a:pPr marL="0" marR="0" indent="0" algn="ctr">
              <a:spcBef>
                <a:spcPts val="0"/>
              </a:spcBef>
              <a:spcAft>
                <a:spcPts val="0"/>
              </a:spcAft>
              <a:buNone/>
            </a:pPr>
            <a:r>
              <a:rPr lang="en-US" sz="2800" dirty="0">
                <a:ea typeface="Calibri"/>
                <a:cs typeface="Times New Roman"/>
              </a:rPr>
              <a:t>The rectangle represents the amount of money</a:t>
            </a:r>
          </a:p>
          <a:p>
            <a:pPr marL="0" marR="0" indent="0" algn="ctr">
              <a:spcBef>
                <a:spcPts val="0"/>
              </a:spcBef>
              <a:spcAft>
                <a:spcPts val="0"/>
              </a:spcAft>
              <a:buNone/>
            </a:pPr>
            <a:r>
              <a:rPr lang="en-US" sz="2800" dirty="0">
                <a:ea typeface="Calibri"/>
                <a:cs typeface="Times New Roman"/>
              </a:rPr>
              <a:t>to be rewarded for that outcome.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If there is no </a:t>
            </a:r>
            <a:r>
              <a:rPr lang="en-US" sz="2800" dirty="0">
                <a:solidFill>
                  <a:srgbClr val="FF0000"/>
                </a:solidFill>
                <a:ea typeface="Calibri"/>
                <a:cs typeface="Times New Roman"/>
              </a:rPr>
              <a:t>red</a:t>
            </a:r>
            <a:r>
              <a:rPr lang="en-US" sz="2800" dirty="0">
                <a:ea typeface="Calibri"/>
                <a:cs typeface="Times New Roman"/>
              </a:rPr>
              <a:t> in the rectangle, that equals 0 cents.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The more </a:t>
            </a:r>
            <a:r>
              <a:rPr lang="en-US" sz="2800" dirty="0">
                <a:solidFill>
                  <a:srgbClr val="FF0000"/>
                </a:solidFill>
                <a:ea typeface="Calibri"/>
                <a:cs typeface="Times New Roman"/>
              </a:rPr>
              <a:t>red</a:t>
            </a:r>
            <a:r>
              <a:rPr lang="en-US" sz="2800" dirty="0">
                <a:ea typeface="Calibri"/>
                <a:cs typeface="Times New Roman"/>
              </a:rPr>
              <a:t>, the more money is awarded for that outcome.</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2" name="TextBox 11"/>
          <p:cNvSpPr txBox="1"/>
          <p:nvPr/>
        </p:nvSpPr>
        <p:spPr>
          <a:xfrm>
            <a:off x="126444" y="5221708"/>
            <a:ext cx="2093515"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a:t>
            </a:r>
          </a:p>
          <a:p>
            <a:pPr algn="ctr"/>
            <a:r>
              <a:rPr lang="en-US" sz="1400" dirty="0"/>
              <a:t>you would get 0 cents</a:t>
            </a:r>
          </a:p>
        </p:txBody>
      </p:sp>
      <p:sp>
        <p:nvSpPr>
          <p:cNvPr id="15" name="TextBox 14"/>
          <p:cNvSpPr txBox="1"/>
          <p:nvPr/>
        </p:nvSpPr>
        <p:spPr>
          <a:xfrm>
            <a:off x="6805289" y="5221708"/>
            <a:ext cx="2195160"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a:t>
            </a:r>
          </a:p>
          <a:p>
            <a:pPr algn="ctr"/>
            <a:r>
              <a:rPr lang="en-US" sz="1400" dirty="0"/>
              <a:t>you would get a few cents.</a:t>
            </a:r>
          </a:p>
        </p:txBody>
      </p:sp>
      <p:sp>
        <p:nvSpPr>
          <p:cNvPr id="16" name="Right Brace 15"/>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21" name="Right Arrow 20"/>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23" name="Right Arrow 22"/>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414822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0" name="Picture 19"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3" name="Content Placeholder 2"/>
          <p:cNvSpPr>
            <a:spLocks noGrp="1"/>
          </p:cNvSpPr>
          <p:nvPr>
            <p:ph idx="1"/>
          </p:nvPr>
        </p:nvSpPr>
        <p:spPr>
          <a:xfrm>
            <a:off x="18982" y="160592"/>
            <a:ext cx="9130193" cy="3036645"/>
          </a:xfrm>
        </p:spPr>
        <p:txBody>
          <a:bodyPr>
            <a:normAutofit fontScale="92500" lnSpcReduction="10000"/>
          </a:bodyPr>
          <a:lstStyle/>
          <a:p>
            <a:pPr marL="0" indent="0" algn="ctr">
              <a:spcBef>
                <a:spcPts val="0"/>
              </a:spcBef>
              <a:buNone/>
            </a:pPr>
            <a:r>
              <a:rPr lang="en-US" sz="2800" dirty="0">
                <a:ea typeface="Calibri"/>
                <a:cs typeface="Times New Roman"/>
              </a:rPr>
              <a:t>The sun and clouds represent the type of image </a:t>
            </a:r>
          </a:p>
          <a:p>
            <a:pPr marL="0" indent="0" algn="ctr">
              <a:spcBef>
                <a:spcPts val="0"/>
              </a:spcBef>
              <a:buNone/>
            </a:pPr>
            <a:r>
              <a:rPr lang="en-US" sz="2800" dirty="0">
                <a:ea typeface="Calibri"/>
                <a:cs typeface="Times New Roman"/>
              </a:rPr>
              <a:t>you will be shown before you are awarded the money indicated by the corresponding red bar.</a:t>
            </a:r>
          </a:p>
          <a:p>
            <a:pPr marL="0" indent="0" algn="ctr">
              <a:spcBef>
                <a:spcPts val="0"/>
              </a:spcBef>
              <a:buNone/>
            </a:pPr>
            <a:endParaRPr lang="en-US" sz="2800" dirty="0">
              <a:ea typeface="Calibri"/>
              <a:cs typeface="Times New Roman"/>
            </a:endParaRPr>
          </a:p>
          <a:p>
            <a:pPr marL="0" indent="0" algn="ctr">
              <a:spcBef>
                <a:spcPts val="0"/>
              </a:spcBef>
              <a:buNone/>
            </a:pPr>
            <a:r>
              <a:rPr lang="en-US" sz="2800" dirty="0">
                <a:ea typeface="Calibri"/>
                <a:cs typeface="Times New Roman"/>
              </a:rPr>
              <a:t>If there is a sun, you would see a positive picture and sound. </a:t>
            </a:r>
          </a:p>
          <a:p>
            <a:pPr marL="0" indent="0" algn="ctr">
              <a:spcBef>
                <a:spcPts val="0"/>
              </a:spcBef>
              <a:buNone/>
            </a:pPr>
            <a:endParaRPr lang="en-US" sz="2800" dirty="0">
              <a:ea typeface="Calibri"/>
              <a:cs typeface="Times New Roman"/>
            </a:endParaRPr>
          </a:p>
          <a:p>
            <a:pPr marL="0" indent="0" algn="ctr">
              <a:spcBef>
                <a:spcPts val="0"/>
              </a:spcBef>
              <a:buNone/>
            </a:pPr>
            <a:r>
              <a:rPr lang="en-US" sz="2800" dirty="0">
                <a:ea typeface="Calibri"/>
                <a:cs typeface="Times New Roman"/>
              </a:rPr>
              <a:t>If there is a cloud, you will be shown a negative picture and sound.</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4" name="TextBox 13"/>
          <p:cNvSpPr txBox="1"/>
          <p:nvPr/>
        </p:nvSpPr>
        <p:spPr>
          <a:xfrm>
            <a:off x="126444" y="5221708"/>
            <a:ext cx="3218035" cy="738664"/>
          </a:xfrm>
          <a:prstGeom prst="rect">
            <a:avLst/>
          </a:prstGeom>
          <a:noFill/>
          <a:ln>
            <a:solidFill>
              <a:srgbClr val="FF0000"/>
            </a:solidFill>
          </a:ln>
        </p:spPr>
        <p:txBody>
          <a:bodyPr wrap="square" rtlCol="0">
            <a:spAutoFit/>
          </a:bodyPr>
          <a:lstStyle/>
          <a:p>
            <a:pPr algn="ctr"/>
            <a:r>
              <a:rPr lang="en-US" sz="1400" dirty="0"/>
              <a:t>If the outcome associated with this side occurred, you would see a positive picture but would receive 0 cents.</a:t>
            </a:r>
          </a:p>
        </p:txBody>
      </p:sp>
      <p:sp>
        <p:nvSpPr>
          <p:cNvPr id="15" name="TextBox 14"/>
          <p:cNvSpPr txBox="1"/>
          <p:nvPr/>
        </p:nvSpPr>
        <p:spPr>
          <a:xfrm>
            <a:off x="5428720" y="5221708"/>
            <a:ext cx="3571729" cy="738664"/>
          </a:xfrm>
          <a:prstGeom prst="rect">
            <a:avLst/>
          </a:prstGeom>
          <a:noFill/>
          <a:ln>
            <a:solidFill>
              <a:srgbClr val="FF0000"/>
            </a:solidFill>
          </a:ln>
        </p:spPr>
        <p:txBody>
          <a:bodyPr wrap="square" rtlCol="0">
            <a:spAutoFit/>
          </a:bodyPr>
          <a:lstStyle/>
          <a:p>
            <a:pPr algn="ctr"/>
            <a:r>
              <a:rPr lang="en-US" sz="1400" dirty="0"/>
              <a:t>If the outcome associated </a:t>
            </a:r>
          </a:p>
          <a:p>
            <a:pPr algn="ctr"/>
            <a:r>
              <a:rPr lang="en-US" sz="1400" dirty="0"/>
              <a:t>with this side occurred, you would see a negative picture but would get a few cents.</a:t>
            </a:r>
          </a:p>
        </p:txBody>
      </p:sp>
      <p:sp>
        <p:nvSpPr>
          <p:cNvPr id="16" name="Right Brace 15"/>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22" name="Right Arrow 21"/>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24" name="Right Arrow 23"/>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56527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3051244"/>
          </a:xfrm>
        </p:spPr>
        <p:txBody>
          <a:bodyPr>
            <a:normAutofit lnSpcReduction="10000"/>
          </a:bodyPr>
          <a:lstStyle/>
          <a:p>
            <a:pPr marL="0" marR="0" indent="0" algn="ctr">
              <a:spcBef>
                <a:spcPts val="0"/>
              </a:spcBef>
              <a:spcAft>
                <a:spcPts val="0"/>
              </a:spcAft>
              <a:buNone/>
            </a:pPr>
            <a:r>
              <a:rPr lang="en-US" sz="2800" dirty="0">
                <a:ea typeface="Calibri"/>
                <a:cs typeface="Times New Roman"/>
              </a:rPr>
              <a:t>For each trial, you are to move the figure on the screen by moving the joystick.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Moving the joystick to the left moves the figure to the left, </a:t>
            </a:r>
          </a:p>
          <a:p>
            <a:pPr marL="0" marR="0" indent="0" algn="ctr">
              <a:spcBef>
                <a:spcPts val="0"/>
              </a:spcBef>
              <a:spcAft>
                <a:spcPts val="0"/>
              </a:spcAft>
              <a:buNone/>
            </a:pPr>
            <a:r>
              <a:rPr lang="en-US" sz="2800" dirty="0">
                <a:ea typeface="Calibri"/>
                <a:cs typeface="Times New Roman"/>
              </a:rPr>
              <a:t>Moving the joystick to the right moves the figure to the right, </a:t>
            </a:r>
          </a:p>
          <a:p>
            <a:pPr marL="0" marR="0" indent="0" algn="ctr">
              <a:spcBef>
                <a:spcPts val="0"/>
              </a:spcBef>
              <a:spcAft>
                <a:spcPts val="0"/>
              </a:spcAft>
              <a:buNone/>
            </a:pPr>
            <a:r>
              <a:rPr lang="en-US" sz="2800" dirty="0">
                <a:ea typeface="Calibri"/>
                <a:cs typeface="Times New Roman"/>
              </a:rPr>
              <a:t>and the trigger button locks in your answer.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58671" y="3406724"/>
            <a:ext cx="9019600" cy="1702541"/>
            <a:chOff x="58671" y="3406724"/>
            <a:chExt cx="9019600" cy="1702541"/>
          </a:xfrm>
        </p:grpSpPr>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1" name="Picture 10"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grpSp>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5" name="Right Arrow 1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pic>
        <p:nvPicPr>
          <p:cNvPr id="17" name="Picture 16" descr="Screen Shot 2014-09-11 at 11.15.43 AM.png"/>
          <p:cNvPicPr>
            <a:picLocks noChangeAspect="1"/>
          </p:cNvPicPr>
          <p:nvPr/>
        </p:nvPicPr>
        <p:blipFill rotWithShape="1">
          <a:blip r:embed="rId4">
            <a:extLst>
              <a:ext uri="{28A0092B-C50C-407E-A947-70E740481C1C}">
                <a14:useLocalDpi xmlns:a14="http://schemas.microsoft.com/office/drawing/2010/main" val="0"/>
              </a:ext>
            </a:extLst>
          </a:blip>
          <a:srcRect l="43989" t="30969" r="49700" b="41169"/>
          <a:stretch/>
        </p:blipFill>
        <p:spPr>
          <a:xfrm>
            <a:off x="4187371" y="3430940"/>
            <a:ext cx="682172" cy="1306563"/>
          </a:xfrm>
          <a:prstGeom prst="rect">
            <a:avLst/>
          </a:prstGeom>
        </p:spPr>
      </p:pic>
    </p:spTree>
    <p:extLst>
      <p:ext uri="{BB962C8B-B14F-4D97-AF65-F5344CB8AC3E}">
        <p14:creationId xmlns:p14="http://schemas.microsoft.com/office/powerpoint/2010/main" val="156127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8982" y="160593"/>
            <a:ext cx="9130193" cy="3051244"/>
          </a:xfrm>
        </p:spPr>
        <p:txBody>
          <a:bodyPr>
            <a:normAutofit lnSpcReduction="10000"/>
          </a:bodyPr>
          <a:lstStyle/>
          <a:p>
            <a:pPr marL="0" marR="0" indent="0" algn="ctr">
              <a:spcBef>
                <a:spcPts val="0"/>
              </a:spcBef>
              <a:spcAft>
                <a:spcPts val="0"/>
              </a:spcAft>
              <a:buNone/>
            </a:pPr>
            <a:r>
              <a:rPr lang="en-US" sz="2800" dirty="0">
                <a:ea typeface="Calibri"/>
                <a:cs typeface="Times New Roman"/>
              </a:rPr>
              <a:t>You will move the figure to indicate how much </a:t>
            </a:r>
          </a:p>
          <a:p>
            <a:pPr marL="0" marR="0" indent="0" algn="ctr">
              <a:spcBef>
                <a:spcPts val="0"/>
              </a:spcBef>
              <a:spcAft>
                <a:spcPts val="0"/>
              </a:spcAft>
              <a:buNone/>
            </a:pPr>
            <a:r>
              <a:rPr lang="en-US" sz="2800" dirty="0">
                <a:ea typeface="Calibri"/>
                <a:cs typeface="Times New Roman"/>
              </a:rPr>
              <a:t>you want each of the two possible outcomes.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For example, if you think you might want the outcome </a:t>
            </a:r>
          </a:p>
          <a:p>
            <a:pPr marL="0" marR="0" indent="0" algn="ctr">
              <a:spcBef>
                <a:spcPts val="0"/>
              </a:spcBef>
              <a:spcAft>
                <a:spcPts val="0"/>
              </a:spcAft>
              <a:buNone/>
            </a:pPr>
            <a:r>
              <a:rPr lang="en-US" sz="2800" dirty="0">
                <a:ea typeface="Calibri"/>
                <a:cs typeface="Times New Roman"/>
              </a:rPr>
              <a:t>on the right just a little more than the outcome on the left, than you may move the figure slightly</a:t>
            </a:r>
          </a:p>
          <a:p>
            <a:pPr marL="0" marR="0" indent="0" algn="ctr">
              <a:spcBef>
                <a:spcPts val="0"/>
              </a:spcBef>
              <a:spcAft>
                <a:spcPts val="0"/>
              </a:spcAft>
              <a:buNone/>
            </a:pPr>
            <a:r>
              <a:rPr lang="en-US" sz="2800" dirty="0">
                <a:ea typeface="Calibri"/>
                <a:cs typeface="Times New Roman"/>
              </a:rPr>
              <a:t>to the right of the center mark like shown below.</a:t>
            </a:r>
          </a:p>
          <a:p>
            <a:pPr marL="0" marR="0" indent="0" algn="ctr">
              <a:spcBef>
                <a:spcPts val="0"/>
              </a:spcBef>
              <a:spcAft>
                <a:spcPts val="0"/>
              </a:spcAft>
              <a:buNone/>
            </a:pPr>
            <a:endParaRPr lang="en-US" sz="2800" dirty="0">
              <a:ea typeface="Calibri"/>
              <a:cs typeface="Times New Roman"/>
            </a:endParaRPr>
          </a:p>
        </p:txBody>
      </p:sp>
      <p:grpSp>
        <p:nvGrpSpPr>
          <p:cNvPr id="12" name="Group 11"/>
          <p:cNvGrpSpPr/>
          <p:nvPr/>
        </p:nvGrpSpPr>
        <p:grpSpPr>
          <a:xfrm>
            <a:off x="58671" y="3402525"/>
            <a:ext cx="9019600" cy="1706740"/>
            <a:chOff x="58671" y="4408752"/>
            <a:chExt cx="9019600" cy="1706740"/>
          </a:xfrm>
        </p:grpSpPr>
        <p:pic>
          <p:nvPicPr>
            <p:cNvPr id="13" name="Picture 12"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4412951"/>
              <a:ext cx="9019600" cy="1702541"/>
            </a:xfrm>
            <a:prstGeom prst="rect">
              <a:avLst/>
            </a:prstGeom>
          </p:spPr>
        </p:pic>
        <p:pic>
          <p:nvPicPr>
            <p:cNvPr id="14" name="Picture 13" descr="Screen Shot 2014-09-11 at 11.15.23 AM.png"/>
            <p:cNvPicPr>
              <a:picLocks noChangeAspect="1"/>
            </p:cNvPicPr>
            <p:nvPr/>
          </p:nvPicPr>
          <p:blipFill rotWithShape="1">
            <a:blip r:embed="rId4">
              <a:extLst>
                <a:ext uri="{28A0092B-C50C-407E-A947-70E740481C1C}">
                  <a14:useLocalDpi xmlns:a14="http://schemas.microsoft.com/office/drawing/2010/main" val="0"/>
                </a:ext>
              </a:extLst>
            </a:blip>
            <a:srcRect l="22142" t="29633" r="28412" b="34612"/>
            <a:stretch/>
          </p:blipFill>
          <p:spPr>
            <a:xfrm>
              <a:off x="1880436" y="4408752"/>
              <a:ext cx="5372257" cy="1702541"/>
            </a:xfrm>
            <a:prstGeom prst="rect">
              <a:avLst/>
            </a:prstGeom>
          </p:spPr>
        </p:pic>
      </p:grpSp>
      <p:sp>
        <p:nvSpPr>
          <p:cNvPr id="11"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5" name="Right Arrow 14"/>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7" name="Right Arrow 16"/>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38668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013209"/>
            <a:ext cx="9130193" cy="3051244"/>
          </a:xfrm>
        </p:spPr>
        <p:txBody>
          <a:bodyPr>
            <a:normAutofit/>
          </a:bodyPr>
          <a:lstStyle/>
          <a:p>
            <a:pPr marL="0" marR="0" indent="0" algn="ctr">
              <a:spcBef>
                <a:spcPts val="0"/>
              </a:spcBef>
              <a:spcAft>
                <a:spcPts val="0"/>
              </a:spcAft>
              <a:buNone/>
            </a:pPr>
            <a:r>
              <a:rPr lang="en-US" sz="2800" dirty="0">
                <a:ea typeface="Calibri"/>
                <a:cs typeface="Times New Roman"/>
              </a:rPr>
              <a:t>If you absolutely want the left outcome much more </a:t>
            </a:r>
          </a:p>
          <a:p>
            <a:pPr marL="0" marR="0" indent="0" algn="ctr">
              <a:spcBef>
                <a:spcPts val="0"/>
              </a:spcBef>
              <a:spcAft>
                <a:spcPts val="0"/>
              </a:spcAft>
              <a:buNone/>
            </a:pPr>
            <a:r>
              <a:rPr lang="en-US" sz="2800" dirty="0">
                <a:ea typeface="Calibri"/>
                <a:cs typeface="Times New Roman"/>
              </a:rPr>
              <a:t>than the right outcome, you may move the figure </a:t>
            </a:r>
          </a:p>
          <a:p>
            <a:pPr marL="0" marR="0" indent="0" algn="ctr">
              <a:spcBef>
                <a:spcPts val="0"/>
              </a:spcBef>
              <a:spcAft>
                <a:spcPts val="0"/>
              </a:spcAft>
              <a:buNone/>
            </a:pPr>
            <a:r>
              <a:rPr lang="en-US" sz="2800" dirty="0">
                <a:ea typeface="Calibri"/>
                <a:cs typeface="Times New Roman"/>
              </a:rPr>
              <a:t>all the way to the left like shown below.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2" name="Picture 1" descr="Screen Shot 2014-09-11 at 11.16.02 AM.png"/>
          <p:cNvPicPr>
            <a:picLocks noChangeAspect="1"/>
          </p:cNvPicPr>
          <p:nvPr/>
        </p:nvPicPr>
        <p:blipFill rotWithShape="1">
          <a:blip r:embed="rId4">
            <a:extLst>
              <a:ext uri="{28A0092B-C50C-407E-A947-70E740481C1C}">
                <a14:useLocalDpi xmlns:a14="http://schemas.microsoft.com/office/drawing/2010/main" val="0"/>
              </a:ext>
            </a:extLst>
          </a:blip>
          <a:srcRect l="14007" t="27082" r="19457" b="38028"/>
          <a:stretch/>
        </p:blipFill>
        <p:spPr>
          <a:xfrm>
            <a:off x="932631" y="3422832"/>
            <a:ext cx="7242771" cy="1592720"/>
          </a:xfrm>
          <a:prstGeom prst="rect">
            <a:avLst/>
          </a:prstGeom>
        </p:spPr>
      </p:pic>
      <p:sp>
        <p:nvSpPr>
          <p:cNvPr id="12"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13" name="Right Arrow 12"/>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15" name="Right Arrow 14"/>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83696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864928"/>
            <a:ext cx="9130193" cy="3051244"/>
          </a:xfrm>
        </p:spPr>
        <p:txBody>
          <a:bodyPr>
            <a:normAutofit/>
          </a:bodyPr>
          <a:lstStyle/>
          <a:p>
            <a:pPr marL="0" marR="0" indent="0" algn="ctr">
              <a:spcBef>
                <a:spcPts val="0"/>
              </a:spcBef>
              <a:spcAft>
                <a:spcPts val="0"/>
              </a:spcAft>
              <a:buNone/>
            </a:pPr>
            <a:r>
              <a:rPr lang="en-US" sz="2800" dirty="0">
                <a:ea typeface="Calibri"/>
                <a:cs typeface="Times New Roman"/>
              </a:rPr>
              <a:t>If you are completely unsure which one you want to </a:t>
            </a:r>
          </a:p>
          <a:p>
            <a:pPr marL="0" marR="0" indent="0" algn="ctr">
              <a:spcBef>
                <a:spcPts val="0"/>
              </a:spcBef>
              <a:spcAft>
                <a:spcPts val="0"/>
              </a:spcAft>
              <a:buNone/>
            </a:pPr>
            <a:r>
              <a:rPr lang="en-US" sz="2800" dirty="0">
                <a:ea typeface="Calibri"/>
                <a:cs typeface="Times New Roman"/>
              </a:rPr>
              <a:t>happen more, you may place the figure in the very middle, like shown below.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11" name="Rectangle 10"/>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3" name="Picture 12" descr="Screen Shot 2014-09-11 at 11.15.53 AM.png"/>
          <p:cNvPicPr>
            <a:picLocks noChangeAspect="1"/>
          </p:cNvPicPr>
          <p:nvPr/>
        </p:nvPicPr>
        <p:blipFill rotWithShape="1">
          <a:blip r:embed="rId4">
            <a:extLst>
              <a:ext uri="{28A0092B-C50C-407E-A947-70E740481C1C}">
                <a14:useLocalDpi xmlns:a14="http://schemas.microsoft.com/office/drawing/2010/main" val="0"/>
              </a:ext>
            </a:extLst>
          </a:blip>
          <a:srcRect l="15037" t="29904" r="18729" b="36272"/>
          <a:stretch/>
        </p:blipFill>
        <p:spPr>
          <a:xfrm>
            <a:off x="932631" y="3406724"/>
            <a:ext cx="7242771" cy="1589771"/>
          </a:xfrm>
          <a:prstGeom prst="rect">
            <a:avLst/>
          </a:prstGeom>
        </p:spPr>
      </p:pic>
      <p:sp>
        <p:nvSpPr>
          <p:cNvPr id="10" name="Rectangle 9"/>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5" name="Picture 14" descr="Screen Shot 2014-09-11 at 11.15.48 AM.png"/>
          <p:cNvPicPr>
            <a:picLocks noChangeAspect="1"/>
          </p:cNvPicPr>
          <p:nvPr/>
        </p:nvPicPr>
        <p:blipFill rotWithShape="1">
          <a:blip r:embed="rId5">
            <a:extLst>
              <a:ext uri="{28A0092B-C50C-407E-A947-70E740481C1C}">
                <a14:useLocalDpi xmlns:a14="http://schemas.microsoft.com/office/drawing/2010/main" val="0"/>
              </a:ext>
            </a:extLst>
          </a:blip>
          <a:srcRect l="15228" t="29030" r="17429" b="37510"/>
          <a:stretch/>
        </p:blipFill>
        <p:spPr>
          <a:xfrm>
            <a:off x="920944" y="3429000"/>
            <a:ext cx="7264381" cy="1589732"/>
          </a:xfrm>
          <a:prstGeom prst="rect">
            <a:avLst/>
          </a:prstGeom>
        </p:spPr>
      </p:pic>
      <p:sp>
        <p:nvSpPr>
          <p:cNvPr id="16" name="Rectangle 15"/>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8" name="Picture 17" descr="Screen Shot 2014-09-11 at 11.15.43 AM.png"/>
          <p:cNvPicPr>
            <a:picLocks noChangeAspect="1"/>
          </p:cNvPicPr>
          <p:nvPr/>
        </p:nvPicPr>
        <p:blipFill rotWithShape="1">
          <a:blip r:embed="rId6">
            <a:extLst>
              <a:ext uri="{28A0092B-C50C-407E-A947-70E740481C1C}">
                <a14:useLocalDpi xmlns:a14="http://schemas.microsoft.com/office/drawing/2010/main" val="0"/>
              </a:ext>
            </a:extLst>
          </a:blip>
          <a:srcRect l="21736" t="30970" r="27168" b="33046"/>
          <a:stretch/>
        </p:blipFill>
        <p:spPr>
          <a:xfrm>
            <a:off x="1782129" y="3411890"/>
            <a:ext cx="5522976" cy="1687452"/>
          </a:xfrm>
          <a:prstGeom prst="rect">
            <a:avLst/>
          </a:prstGeom>
        </p:spPr>
      </p:pic>
      <p:sp>
        <p:nvSpPr>
          <p:cNvPr id="19"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TOP</a:t>
            </a:r>
          </a:p>
        </p:txBody>
      </p:sp>
      <p:sp>
        <p:nvSpPr>
          <p:cNvPr id="20" name="Right Arrow 19"/>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TRIGGER</a:t>
            </a:r>
          </a:p>
        </p:txBody>
      </p:sp>
      <p:sp>
        <p:nvSpPr>
          <p:cNvPr id="22" name="Right Arrow 21"/>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32690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2" y="160593"/>
            <a:ext cx="9130193" cy="3051244"/>
          </a:xfrm>
        </p:spPr>
        <p:txBody>
          <a:bodyPr>
            <a:normAutofit fontScale="92500" lnSpcReduction="10000"/>
          </a:bodyPr>
          <a:lstStyle/>
          <a:p>
            <a:pPr marL="0" marR="0" indent="0" algn="ctr">
              <a:spcBef>
                <a:spcPts val="0"/>
              </a:spcBef>
              <a:spcAft>
                <a:spcPts val="0"/>
              </a:spcAft>
              <a:buNone/>
            </a:pPr>
            <a:r>
              <a:rPr lang="en-US" sz="2800" dirty="0">
                <a:ea typeface="Calibri"/>
                <a:cs typeface="Times New Roman"/>
              </a:rPr>
              <a:t>The closer you are to one side, the more likely that outcome will be to happen; and likewise, the further away you are from one side, the less likely that outcome will be to happen. </a:t>
            </a:r>
          </a:p>
          <a:p>
            <a:pPr marL="0" marR="0" indent="0" algn="ctr">
              <a:spcBef>
                <a:spcPts val="0"/>
              </a:spcBef>
              <a:spcAft>
                <a:spcPts val="0"/>
              </a:spcAft>
              <a:buNone/>
            </a:pPr>
            <a:endParaRPr lang="en-US" sz="2800" dirty="0">
              <a:ea typeface="Calibri"/>
              <a:cs typeface="Times New Roman"/>
            </a:endParaRPr>
          </a:p>
          <a:p>
            <a:pPr marL="0" marR="0" indent="0" algn="ctr">
              <a:spcBef>
                <a:spcPts val="0"/>
              </a:spcBef>
              <a:spcAft>
                <a:spcPts val="0"/>
              </a:spcAft>
              <a:buNone/>
            </a:pPr>
            <a:r>
              <a:rPr lang="en-US" sz="2800" dirty="0">
                <a:ea typeface="Calibri"/>
                <a:cs typeface="Times New Roman"/>
              </a:rPr>
              <a:t>So, for example, if you moved all the way to one side (like shown), you would have a 90% chance of the nearest outcome occurring; but still a 10% chance of the other outcome occurring. </a:t>
            </a:r>
          </a:p>
          <a:p>
            <a:pPr marL="0" marR="0" indent="0" algn="ctr">
              <a:spcBef>
                <a:spcPts val="0"/>
              </a:spcBef>
              <a:spcAft>
                <a:spcPts val="0"/>
              </a:spcAft>
              <a:buNone/>
            </a:pPr>
            <a:r>
              <a:rPr lang="en-US" sz="2800" dirty="0">
                <a:ea typeface="Calibri"/>
                <a:cs typeface="Times New Roman"/>
              </a:rPr>
              <a:t>  </a:t>
            </a:r>
          </a:p>
          <a:p>
            <a:pPr marL="0" marR="0" indent="0" algn="ctr">
              <a:spcBef>
                <a:spcPts val="0"/>
              </a:spcBef>
              <a:spcAft>
                <a:spcPts val="0"/>
              </a:spcAft>
              <a:buNone/>
            </a:pPr>
            <a:endParaRPr lang="en-US" sz="2800" dirty="0">
              <a:ea typeface="Calibri"/>
              <a:cs typeface="Times New Roman"/>
            </a:endParaRPr>
          </a:p>
        </p:txBody>
      </p:sp>
      <p:sp>
        <p:nvSpPr>
          <p:cNvPr id="8" name="Rectangle 7"/>
          <p:cNvSpPr/>
          <p:nvPr/>
        </p:nvSpPr>
        <p:spPr>
          <a:xfrm>
            <a:off x="58671" y="3406724"/>
            <a:ext cx="9019600" cy="170254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9-11 at 11.13.46 AM.png"/>
          <p:cNvPicPr>
            <a:picLocks noChangeAspect="1"/>
          </p:cNvPicPr>
          <p:nvPr/>
        </p:nvPicPr>
        <p:blipFill rotWithShape="1">
          <a:blip r:embed="rId3">
            <a:extLst>
              <a:ext uri="{28A0092B-C50C-407E-A947-70E740481C1C}">
                <a14:useLocalDpi xmlns:a14="http://schemas.microsoft.com/office/drawing/2010/main" val="0"/>
              </a:ext>
            </a:extLst>
          </a:blip>
          <a:srcRect l="9652" t="28389" r="11480" b="34160"/>
          <a:stretch/>
        </p:blipFill>
        <p:spPr>
          <a:xfrm>
            <a:off x="58671" y="3406724"/>
            <a:ext cx="9019600" cy="1702541"/>
          </a:xfrm>
          <a:prstGeom prst="rect">
            <a:avLst/>
          </a:prstGeom>
        </p:spPr>
      </p:pic>
      <p:pic>
        <p:nvPicPr>
          <p:cNvPr id="10" name="Picture 9" descr="Screen Shot 2014-09-11 at 11.16.02 AM.png"/>
          <p:cNvPicPr>
            <a:picLocks noChangeAspect="1"/>
          </p:cNvPicPr>
          <p:nvPr/>
        </p:nvPicPr>
        <p:blipFill rotWithShape="1">
          <a:blip r:embed="rId4">
            <a:extLst>
              <a:ext uri="{28A0092B-C50C-407E-A947-70E740481C1C}">
                <a14:useLocalDpi xmlns:a14="http://schemas.microsoft.com/office/drawing/2010/main" val="0"/>
              </a:ext>
            </a:extLst>
          </a:blip>
          <a:srcRect l="14007" t="27082" r="19457" b="38028"/>
          <a:stretch/>
        </p:blipFill>
        <p:spPr>
          <a:xfrm>
            <a:off x="932631" y="3422832"/>
            <a:ext cx="7242771" cy="1592720"/>
          </a:xfrm>
          <a:prstGeom prst="rect">
            <a:avLst/>
          </a:prstGeom>
        </p:spPr>
      </p:pic>
      <p:sp>
        <p:nvSpPr>
          <p:cNvPr id="11" name="TextBox 10"/>
          <p:cNvSpPr txBox="1"/>
          <p:nvPr/>
        </p:nvSpPr>
        <p:spPr>
          <a:xfrm>
            <a:off x="126445" y="5221708"/>
            <a:ext cx="1802690" cy="523220"/>
          </a:xfrm>
          <a:prstGeom prst="rect">
            <a:avLst/>
          </a:prstGeom>
          <a:noFill/>
          <a:ln>
            <a:solidFill>
              <a:srgbClr val="FF0000"/>
            </a:solidFill>
          </a:ln>
        </p:spPr>
        <p:txBody>
          <a:bodyPr wrap="square" rtlCol="0">
            <a:spAutoFit/>
          </a:bodyPr>
          <a:lstStyle/>
          <a:p>
            <a:pPr algn="ctr"/>
            <a:r>
              <a:rPr lang="en-US" sz="1400" dirty="0"/>
              <a:t>90% chance that this outcome would occur</a:t>
            </a:r>
          </a:p>
        </p:txBody>
      </p:sp>
      <p:sp>
        <p:nvSpPr>
          <p:cNvPr id="12" name="TextBox 11"/>
          <p:cNvSpPr txBox="1"/>
          <p:nvPr/>
        </p:nvSpPr>
        <p:spPr>
          <a:xfrm>
            <a:off x="7086418" y="5221708"/>
            <a:ext cx="1914031" cy="523220"/>
          </a:xfrm>
          <a:prstGeom prst="rect">
            <a:avLst/>
          </a:prstGeom>
          <a:noFill/>
          <a:ln>
            <a:solidFill>
              <a:srgbClr val="FF0000"/>
            </a:solidFill>
          </a:ln>
        </p:spPr>
        <p:txBody>
          <a:bodyPr wrap="square" rtlCol="0">
            <a:spAutoFit/>
          </a:bodyPr>
          <a:lstStyle/>
          <a:p>
            <a:pPr algn="ctr"/>
            <a:r>
              <a:rPr lang="en-US" sz="1400" dirty="0"/>
              <a:t>10% chance that this outcome would occur</a:t>
            </a:r>
          </a:p>
        </p:txBody>
      </p:sp>
      <p:sp>
        <p:nvSpPr>
          <p:cNvPr id="13" name="Right Brace 12"/>
          <p:cNvSpPr/>
          <p:nvPr/>
        </p:nvSpPr>
        <p:spPr>
          <a:xfrm rot="5400000">
            <a:off x="694324" y="4268033"/>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rot="5400000">
            <a:off x="8003568" y="4268034"/>
            <a:ext cx="424574" cy="156033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Subtitle 8"/>
          <p:cNvSpPr txBox="1">
            <a:spLocks/>
          </p:cNvSpPr>
          <p:nvPr/>
        </p:nvSpPr>
        <p:spPr>
          <a:xfrm>
            <a:off x="13806" y="6070227"/>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LEFT</a:t>
            </a:r>
          </a:p>
        </p:txBody>
      </p:sp>
      <p:sp>
        <p:nvSpPr>
          <p:cNvPr id="16" name="Right Arrow 15"/>
          <p:cNvSpPr/>
          <p:nvPr/>
        </p:nvSpPr>
        <p:spPr>
          <a:xfrm rot="10800000">
            <a:off x="400339" y="6388209"/>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ubtitle 8"/>
          <p:cNvSpPr txBox="1">
            <a:spLocks/>
          </p:cNvSpPr>
          <p:nvPr/>
        </p:nvSpPr>
        <p:spPr>
          <a:xfrm>
            <a:off x="7616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bg2">
                    <a:lumMod val="20000"/>
                    <a:lumOff val="80000"/>
                  </a:schemeClr>
                </a:solidFill>
              </a:rPr>
              <a:t>RIGHT</a:t>
            </a:r>
          </a:p>
        </p:txBody>
      </p:sp>
      <p:sp>
        <p:nvSpPr>
          <p:cNvPr id="18" name="Right Arrow 17"/>
          <p:cNvSpPr/>
          <p:nvPr/>
        </p:nvSpPr>
        <p:spPr>
          <a:xfrm>
            <a:off x="8113318" y="6391826"/>
            <a:ext cx="640200" cy="2897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itle 3"/>
          <p:cNvSpPr txBox="1">
            <a:spLocks/>
          </p:cNvSpPr>
          <p:nvPr/>
        </p:nvSpPr>
        <p:spPr>
          <a:xfrm>
            <a:off x="0" y="6201294"/>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TRIGGER BUTTON TO CONTINUE</a:t>
            </a:r>
          </a:p>
        </p:txBody>
      </p:sp>
    </p:spTree>
    <p:extLst>
      <p:ext uri="{BB962C8B-B14F-4D97-AF65-F5344CB8AC3E}">
        <p14:creationId xmlns:p14="http://schemas.microsoft.com/office/powerpoint/2010/main" val="2395329732"/>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37895</TotalTime>
  <Words>1522</Words>
  <Application>Microsoft Office PowerPoint</Application>
  <PresentationFormat>On-screen Show (4:3)</PresentationFormat>
  <Paragraphs>228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Black</vt:lpstr>
      <vt:lpstr>Task 1 out of 3 Runway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Press the trigger button when you are ready to begin.</vt:lpstr>
      <vt:lpstr>Runway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Rayus Kuplicki</cp:lastModifiedBy>
  <cp:revision>406</cp:revision>
  <dcterms:created xsi:type="dcterms:W3CDTF">2014-09-09T19:40:19Z</dcterms:created>
  <dcterms:modified xsi:type="dcterms:W3CDTF">2021-02-22T19:07:01Z</dcterms:modified>
</cp:coreProperties>
</file>