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498" r:id="rId2"/>
    <p:sldId id="495" r:id="rId3"/>
    <p:sldId id="510" r:id="rId4"/>
    <p:sldId id="514" r:id="rId5"/>
    <p:sldId id="515" r:id="rId6"/>
    <p:sldId id="511" r:id="rId7"/>
    <p:sldId id="512" r:id="rId8"/>
    <p:sldId id="513" r:id="rId9"/>
    <p:sldId id="517" r:id="rId10"/>
    <p:sldId id="521" r:id="rId11"/>
    <p:sldId id="520" r:id="rId12"/>
    <p:sldId id="522" r:id="rId13"/>
    <p:sldId id="51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BA9"/>
    <a:srgbClr val="00FF00"/>
    <a:srgbClr val="0000FF"/>
    <a:srgbClr val="10253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70" autoAdjust="0"/>
    <p:restoredTop sz="93333" autoAdjust="0"/>
  </p:normalViewPr>
  <p:slideViewPr>
    <p:cSldViewPr snapToGrid="0" snapToObjects="1">
      <p:cViewPr varScale="1">
        <p:scale>
          <a:sx n="99" d="100"/>
          <a:sy n="99" d="100"/>
        </p:scale>
        <p:origin x="208" y="61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10/29/20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284436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698415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700905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240509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2595384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384538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3558319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12532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1425229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3265004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10/29/20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10/29/20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10/29/20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10/29/20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10/29/20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10/29/20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10/29/20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Limited Offer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7518" y="176410"/>
            <a:ext cx="1760561" cy="333863"/>
          </a:xfrm>
          <a:prstGeom prst="rect">
            <a:avLst/>
          </a:prstGeom>
        </p:spPr>
      </p:pic>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2021224"/>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646151" y="768610"/>
            <a:ext cx="10899697" cy="1463040"/>
          </a:xfrm>
        </p:spPr>
        <p:txBody>
          <a:bodyPr>
            <a:noAutofit/>
          </a:bodyPr>
          <a:lstStyle/>
          <a:p>
            <a:pPr marL="0" indent="0">
              <a:buNone/>
            </a:pPr>
            <a:r>
              <a:rPr lang="en-US" dirty="0"/>
              <a:t>If you choose to accept the current offer, then that is the amount of money you receive for that trial and you will proceed to the next trial.</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984E488-FDCD-2247-82D4-2B57AEC8C5EA}"/>
              </a:ext>
            </a:extLst>
          </p:cNvPr>
          <p:cNvSpPr/>
          <p:nvPr/>
        </p:nvSpPr>
        <p:spPr>
          <a:xfrm>
            <a:off x="4083489" y="3321489"/>
            <a:ext cx="415071" cy="326927"/>
          </a:xfrm>
          <a:prstGeom prst="rect">
            <a:avLst/>
          </a:prstGeom>
          <a:solidFill>
            <a:srgbClr val="1D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646080E-6E67-294A-8476-5D9114B9A86D}"/>
              </a:ext>
            </a:extLst>
          </p:cNvPr>
          <p:cNvSpPr txBox="1"/>
          <p:nvPr/>
        </p:nvSpPr>
        <p:spPr>
          <a:xfrm>
            <a:off x="5068644" y="4114282"/>
            <a:ext cx="2054711" cy="646331"/>
          </a:xfrm>
          <a:prstGeom prst="rect">
            <a:avLst/>
          </a:prstGeom>
          <a:solidFill>
            <a:schemeClr val="bg1"/>
          </a:solidFill>
        </p:spPr>
        <p:txBody>
          <a:bodyPr wrap="square" rtlCol="0">
            <a:spAutoFit/>
          </a:bodyPr>
          <a:lstStyle/>
          <a:p>
            <a:r>
              <a:rPr lang="en-US" sz="3600" dirty="0">
                <a:latin typeface="Helvetica" pitchFamily="2" charset="0"/>
              </a:rPr>
              <a:t>12 points</a:t>
            </a:r>
          </a:p>
        </p:txBody>
      </p:sp>
    </p:spTree>
    <p:extLst>
      <p:ext uri="{BB962C8B-B14F-4D97-AF65-F5344CB8AC3E}">
        <p14:creationId xmlns:p14="http://schemas.microsoft.com/office/powerpoint/2010/main" val="2656326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1579554"/>
            <a:ext cx="10510220" cy="2723505"/>
          </a:xfrm>
        </p:spPr>
        <p:txBody>
          <a:bodyPr>
            <a:noAutofit/>
          </a:bodyPr>
          <a:lstStyle/>
          <a:p>
            <a:pPr marL="0" indent="0" algn="ctr">
              <a:buNone/>
            </a:pPr>
            <a:r>
              <a:rPr lang="en-US" dirty="0"/>
              <a:t>If you respond too late, or if the offer is revoked after you choose to wait, then you will win nothing for that trial.</a:t>
            </a:r>
          </a:p>
          <a:p>
            <a:pPr marL="0" indent="0" algn="ctr">
              <a:buNone/>
            </a:pPr>
            <a:endParaRPr lang="en-US" dirty="0"/>
          </a:p>
          <a:p>
            <a:pPr marL="0" indent="0" algn="ctr">
              <a:buNone/>
            </a:pPr>
            <a:r>
              <a:rPr lang="en-US" dirty="0"/>
              <a:t>You will then proceed to the next trial.</a:t>
            </a:r>
          </a:p>
        </p:txBody>
      </p:sp>
    </p:spTree>
    <p:extLst>
      <p:ext uri="{BB962C8B-B14F-4D97-AF65-F5344CB8AC3E}">
        <p14:creationId xmlns:p14="http://schemas.microsoft.com/office/powerpoint/2010/main" val="307593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534208" y="1218946"/>
            <a:ext cx="11123583" cy="3597753"/>
          </a:xfrm>
        </p:spPr>
        <p:txBody>
          <a:bodyPr>
            <a:noAutofit/>
          </a:bodyPr>
          <a:lstStyle/>
          <a:p>
            <a:pPr marL="0" indent="0">
              <a:buNone/>
            </a:pPr>
            <a:r>
              <a:rPr lang="en-US" dirty="0"/>
              <a:t>You will receive payment based on the number of points  you win.</a:t>
            </a:r>
          </a:p>
          <a:p>
            <a:pPr marL="0" indent="0" algn="ctr">
              <a:buNone/>
            </a:pPr>
            <a:r>
              <a:rPr lang="en-US" dirty="0"/>
              <a:t>For every 100 points you win, you will receive 10 cents.</a:t>
            </a:r>
          </a:p>
          <a:p>
            <a:pPr marL="0" indent="0" algn="ctr">
              <a:buNone/>
            </a:pPr>
            <a:endParaRPr lang="en-US" dirty="0"/>
          </a:p>
          <a:p>
            <a:pPr marL="0" indent="0" algn="ctr">
              <a:buNone/>
            </a:pPr>
            <a:endParaRPr lang="en-US" dirty="0"/>
          </a:p>
          <a:p>
            <a:pPr marL="0" indent="0" algn="ctr">
              <a:buNone/>
            </a:pPr>
            <a:r>
              <a:rPr lang="en-US" sz="3600" b="1" dirty="0"/>
              <a:t>100 points = 10 cents</a:t>
            </a:r>
          </a:p>
        </p:txBody>
      </p:sp>
    </p:spTree>
    <p:extLst>
      <p:ext uri="{BB962C8B-B14F-4D97-AF65-F5344CB8AC3E}">
        <p14:creationId xmlns:p14="http://schemas.microsoft.com/office/powerpoint/2010/main" val="3047866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2296240"/>
            <a:ext cx="10510220" cy="1463040"/>
          </a:xfrm>
        </p:spPr>
        <p:txBody>
          <a:bodyPr>
            <a:noAutofit/>
          </a:bodyPr>
          <a:lstStyle/>
          <a:p>
            <a:pPr marL="0" indent="0" algn="ctr">
              <a:buNone/>
            </a:pPr>
            <a:r>
              <a:rPr lang="en-US" dirty="0"/>
              <a:t>You will be paid additional money for your participation in the study based on how much you win on this task .</a:t>
            </a:r>
          </a:p>
        </p:txBody>
      </p:sp>
    </p:spTree>
    <p:extLst>
      <p:ext uri="{BB962C8B-B14F-4D97-AF65-F5344CB8AC3E}">
        <p14:creationId xmlns:p14="http://schemas.microsoft.com/office/powerpoint/2010/main" val="343078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40890" y="650531"/>
            <a:ext cx="10510220" cy="4406499"/>
          </a:xfrm>
        </p:spPr>
        <p:txBody>
          <a:bodyPr>
            <a:noAutofit/>
          </a:bodyPr>
          <a:lstStyle/>
          <a:p>
            <a:pPr marL="0" indent="0" algn="ctr">
              <a:buNone/>
            </a:pPr>
            <a:r>
              <a:rPr lang="en-US" dirty="0"/>
              <a:t>Welcome!</a:t>
            </a:r>
          </a:p>
          <a:p>
            <a:pPr marL="0" indent="0" algn="ctr">
              <a:buNone/>
            </a:pPr>
            <a:endParaRPr lang="en-US" dirty="0"/>
          </a:p>
          <a:p>
            <a:pPr marL="0" indent="0">
              <a:buNone/>
            </a:pPr>
            <a:r>
              <a:rPr lang="en-US" dirty="0"/>
              <a:t>In this task you will be offered a certain amount of money on each trial. </a:t>
            </a:r>
          </a:p>
          <a:p>
            <a:pPr marL="0" indent="0">
              <a:buNone/>
            </a:pPr>
            <a:endParaRPr lang="en-US" dirty="0"/>
          </a:p>
          <a:p>
            <a:pPr marL="0" indent="0">
              <a:buNone/>
            </a:pPr>
            <a:r>
              <a:rPr lang="en-US" dirty="0"/>
              <a:t>You will have the choice to accept the offer or wait for a better offer in the future.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079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23506" b="51720"/>
          <a:stretch/>
        </p:blipFill>
        <p:spPr>
          <a:xfrm>
            <a:off x="2080924" y="2086376"/>
            <a:ext cx="8030152" cy="1234289"/>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1"/>
            <a:ext cx="10510220" cy="1463040"/>
          </a:xfrm>
        </p:spPr>
        <p:txBody>
          <a:bodyPr>
            <a:noAutofit/>
          </a:bodyPr>
          <a:lstStyle/>
          <a:p>
            <a:pPr marL="0" indent="0">
              <a:buNone/>
            </a:pPr>
            <a:r>
              <a:rPr lang="en-US" dirty="0"/>
              <a:t>The offer will be displayed under pictures of several boxes, like shown below (in this case, an offer of 12 points).</a:t>
            </a:r>
          </a:p>
          <a:p>
            <a:pPr marL="0" indent="0">
              <a:buNone/>
            </a:pPr>
            <a:endParaRPr lang="en-US" dirty="0"/>
          </a:p>
        </p:txBody>
      </p:sp>
      <p:sp>
        <p:nvSpPr>
          <p:cNvPr id="8" name="Rectangle 7">
            <a:extLst>
              <a:ext uri="{FF2B5EF4-FFF2-40B4-BE49-F238E27FC236}">
                <a16:creationId xmlns:a16="http://schemas.microsoft.com/office/drawing/2014/main" id="{3464CC27-B5BB-FE42-851A-061B1EF6CA81}"/>
              </a:ext>
            </a:extLst>
          </p:cNvPr>
          <p:cNvSpPr/>
          <p:nvPr/>
        </p:nvSpPr>
        <p:spPr>
          <a:xfrm>
            <a:off x="3992880" y="444523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3BA95B9C-908A-3942-9905-DA59738A2007}"/>
              </a:ext>
            </a:extLst>
          </p:cNvPr>
          <p:cNvSpPr/>
          <p:nvPr/>
        </p:nvSpPr>
        <p:spPr>
          <a:xfrm>
            <a:off x="7672815" y="244384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54B6B42-E25F-7D48-8F43-357DBD4F3793}"/>
              </a:ext>
            </a:extLst>
          </p:cNvPr>
          <p:cNvSpPr txBox="1"/>
          <p:nvPr/>
        </p:nvSpPr>
        <p:spPr>
          <a:xfrm>
            <a:off x="5068644" y="3302912"/>
            <a:ext cx="2054711" cy="646331"/>
          </a:xfrm>
          <a:prstGeom prst="rect">
            <a:avLst/>
          </a:prstGeom>
          <a:noFill/>
        </p:spPr>
        <p:txBody>
          <a:bodyPr wrap="square" rtlCol="0">
            <a:spAutoFit/>
          </a:bodyPr>
          <a:lstStyle/>
          <a:p>
            <a:r>
              <a:rPr lang="en-US" sz="3600" dirty="0">
                <a:latin typeface="Helvetica" pitchFamily="2" charset="0"/>
              </a:rPr>
              <a:t>12 points</a:t>
            </a:r>
          </a:p>
        </p:txBody>
      </p:sp>
    </p:spTree>
    <p:extLst>
      <p:ext uri="{BB962C8B-B14F-4D97-AF65-F5344CB8AC3E}">
        <p14:creationId xmlns:p14="http://schemas.microsoft.com/office/powerpoint/2010/main" val="171101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315379" y="768381"/>
            <a:ext cx="11561242" cy="1463040"/>
          </a:xfrm>
        </p:spPr>
        <p:txBody>
          <a:bodyPr>
            <a:noAutofit/>
          </a:bodyPr>
          <a:lstStyle/>
          <a:p>
            <a:pPr marL="0" indent="0">
              <a:buNone/>
            </a:pPr>
            <a:r>
              <a:rPr lang="en-US" dirty="0"/>
              <a:t>The boxes represent the number of timepoints in each trial. In the example trial below, there would be 8 timepoints (8 boxes). </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444523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ell phone&#10;&#10;Description automatically generated">
            <a:extLst>
              <a:ext uri="{FF2B5EF4-FFF2-40B4-BE49-F238E27FC236}">
                <a16:creationId xmlns:a16="http://schemas.microsoft.com/office/drawing/2014/main" id="{6C9F8530-67D0-1E40-9848-A669800E411B}"/>
              </a:ext>
            </a:extLst>
          </p:cNvPr>
          <p:cNvPicPr>
            <a:picLocks noChangeAspect="1"/>
          </p:cNvPicPr>
          <p:nvPr/>
        </p:nvPicPr>
        <p:blipFill rotWithShape="1">
          <a:blip r:embed="rId3"/>
          <a:srcRect t="23506" b="51720"/>
          <a:stretch/>
        </p:blipFill>
        <p:spPr>
          <a:xfrm>
            <a:off x="2080924" y="2086376"/>
            <a:ext cx="8030152" cy="1234289"/>
          </a:xfrm>
          <a:prstGeom prst="rect">
            <a:avLst/>
          </a:prstGeom>
        </p:spPr>
      </p:pic>
      <p:sp>
        <p:nvSpPr>
          <p:cNvPr id="11" name="Rectangle 10">
            <a:extLst>
              <a:ext uri="{FF2B5EF4-FFF2-40B4-BE49-F238E27FC236}">
                <a16:creationId xmlns:a16="http://schemas.microsoft.com/office/drawing/2014/main" id="{60BA86C0-DE03-CB48-BF3A-1ECDADB206B5}"/>
              </a:ext>
            </a:extLst>
          </p:cNvPr>
          <p:cNvSpPr/>
          <p:nvPr/>
        </p:nvSpPr>
        <p:spPr>
          <a:xfrm>
            <a:off x="7672815" y="244384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1038222-B33A-4442-9BCF-3EA32BF6D040}"/>
              </a:ext>
            </a:extLst>
          </p:cNvPr>
          <p:cNvSpPr txBox="1"/>
          <p:nvPr/>
        </p:nvSpPr>
        <p:spPr>
          <a:xfrm>
            <a:off x="5068644" y="3302912"/>
            <a:ext cx="2054711" cy="646331"/>
          </a:xfrm>
          <a:prstGeom prst="rect">
            <a:avLst/>
          </a:prstGeom>
          <a:noFill/>
        </p:spPr>
        <p:txBody>
          <a:bodyPr wrap="square" rtlCol="0">
            <a:spAutoFit/>
          </a:bodyPr>
          <a:lstStyle/>
          <a:p>
            <a:r>
              <a:rPr lang="en-US" sz="3600" dirty="0">
                <a:latin typeface="Helvetica" pitchFamily="2" charset="0"/>
              </a:rPr>
              <a:t>12 points</a:t>
            </a:r>
          </a:p>
        </p:txBody>
      </p:sp>
    </p:spTree>
    <p:extLst>
      <p:ext uri="{BB962C8B-B14F-4D97-AF65-F5344CB8AC3E}">
        <p14:creationId xmlns:p14="http://schemas.microsoft.com/office/powerpoint/2010/main" val="423230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b="51576"/>
          <a:stretch/>
        </p:blipFill>
        <p:spPr>
          <a:xfrm>
            <a:off x="2080924" y="1929784"/>
            <a:ext cx="8030152" cy="2209577"/>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3"/>
            <a:ext cx="10510220" cy="2209577"/>
          </a:xfrm>
        </p:spPr>
        <p:txBody>
          <a:bodyPr>
            <a:noAutofit/>
          </a:bodyPr>
          <a:lstStyle/>
          <a:p>
            <a:pPr marL="0" indent="0">
              <a:buNone/>
            </a:pPr>
            <a:r>
              <a:rPr lang="en-US" dirty="0"/>
              <a:t>In other trials there will be 4 timepoints as shown below. For each timepoint, you will be given the choice to accept the offer or wait, where each time you wait the offer could get bigger or go away. </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3D5AF8-5F8A-DD4E-B0D0-3BE19A2684C9}"/>
              </a:ext>
            </a:extLst>
          </p:cNvPr>
          <p:cNvSpPr/>
          <p:nvPr/>
        </p:nvSpPr>
        <p:spPr>
          <a:xfrm>
            <a:off x="7672815" y="244384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2C4F662-1541-3D4E-9A40-10CDE20B2E40}"/>
              </a:ext>
            </a:extLst>
          </p:cNvPr>
          <p:cNvSpPr txBox="1"/>
          <p:nvPr/>
        </p:nvSpPr>
        <p:spPr>
          <a:xfrm>
            <a:off x="5068644" y="4014993"/>
            <a:ext cx="2054711" cy="646331"/>
          </a:xfrm>
          <a:prstGeom prst="rect">
            <a:avLst/>
          </a:prstGeom>
          <a:noFill/>
        </p:spPr>
        <p:txBody>
          <a:bodyPr wrap="square" rtlCol="0">
            <a:spAutoFit/>
          </a:bodyPr>
          <a:lstStyle/>
          <a:p>
            <a:r>
              <a:rPr lang="en-US" sz="3600" dirty="0">
                <a:latin typeface="Helvetica" pitchFamily="2" charset="0"/>
              </a:rPr>
              <a:t>12 points</a:t>
            </a:r>
          </a:p>
        </p:txBody>
      </p:sp>
    </p:spTree>
    <p:extLst>
      <p:ext uri="{BB962C8B-B14F-4D97-AF65-F5344CB8AC3E}">
        <p14:creationId xmlns:p14="http://schemas.microsoft.com/office/powerpoint/2010/main" val="2309859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1118254"/>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1"/>
            <a:ext cx="10510220" cy="1463040"/>
          </a:xfrm>
        </p:spPr>
        <p:txBody>
          <a:bodyPr>
            <a:noAutofit/>
          </a:bodyPr>
          <a:lstStyle/>
          <a:p>
            <a:pPr marL="0" indent="0" algn="ctr">
              <a:buNone/>
            </a:pPr>
            <a:r>
              <a:rPr lang="en-US" dirty="0"/>
              <a:t>Once you see the </a:t>
            </a:r>
            <a:r>
              <a:rPr lang="en-US" u="sng" dirty="0"/>
              <a:t>white</a:t>
            </a:r>
            <a:r>
              <a:rPr lang="en-US" dirty="0"/>
              <a:t> “accept” or “wait” options, you will have </a:t>
            </a:r>
            <a:r>
              <a:rPr lang="en-US" b="1" dirty="0"/>
              <a:t>1 second </a:t>
            </a:r>
            <a:r>
              <a:rPr lang="en-US" dirty="0"/>
              <a:t>to either accept the current offer or wait.</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244384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8E25AF8-3AC9-5A4F-A98A-3AD8746C3839}"/>
              </a:ext>
            </a:extLst>
          </p:cNvPr>
          <p:cNvSpPr txBox="1"/>
          <p:nvPr/>
        </p:nvSpPr>
        <p:spPr>
          <a:xfrm>
            <a:off x="5068644" y="3302912"/>
            <a:ext cx="2054711" cy="646331"/>
          </a:xfrm>
          <a:prstGeom prst="rect">
            <a:avLst/>
          </a:prstGeom>
          <a:solidFill>
            <a:schemeClr val="bg1"/>
          </a:solidFill>
        </p:spPr>
        <p:txBody>
          <a:bodyPr wrap="square" rtlCol="0">
            <a:spAutoFit/>
          </a:bodyPr>
          <a:lstStyle/>
          <a:p>
            <a:r>
              <a:rPr lang="en-US" sz="3600" dirty="0">
                <a:latin typeface="Helvetica" pitchFamily="2" charset="0"/>
              </a:rPr>
              <a:t>12 points</a:t>
            </a:r>
          </a:p>
        </p:txBody>
      </p:sp>
    </p:spTree>
    <p:extLst>
      <p:ext uri="{BB962C8B-B14F-4D97-AF65-F5344CB8AC3E}">
        <p14:creationId xmlns:p14="http://schemas.microsoft.com/office/powerpoint/2010/main" val="1514302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1118254"/>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1"/>
            <a:ext cx="10510220" cy="1463040"/>
          </a:xfrm>
        </p:spPr>
        <p:txBody>
          <a:bodyPr>
            <a:noAutofit/>
          </a:bodyPr>
          <a:lstStyle/>
          <a:p>
            <a:pPr marL="0" indent="0" algn="ctr">
              <a:buNone/>
            </a:pPr>
            <a:r>
              <a:rPr lang="en-US" dirty="0"/>
              <a:t>Use the LEFT Button to ACCEPT the offer.</a:t>
            </a:r>
          </a:p>
          <a:p>
            <a:pPr marL="0" indent="0" algn="ctr">
              <a:buNone/>
            </a:pPr>
            <a:r>
              <a:rPr lang="en-US" dirty="0"/>
              <a:t>Use the RIGHT Button to WAIT.</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244384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FBF2797-10C3-7A42-82FB-A51B50FD98AE}"/>
              </a:ext>
            </a:extLst>
          </p:cNvPr>
          <p:cNvSpPr txBox="1"/>
          <p:nvPr/>
        </p:nvSpPr>
        <p:spPr>
          <a:xfrm>
            <a:off x="5068644" y="3302912"/>
            <a:ext cx="2054711" cy="646331"/>
          </a:xfrm>
          <a:prstGeom prst="rect">
            <a:avLst/>
          </a:prstGeom>
          <a:solidFill>
            <a:schemeClr val="bg1"/>
          </a:solidFill>
        </p:spPr>
        <p:txBody>
          <a:bodyPr wrap="square" rtlCol="0">
            <a:spAutoFit/>
          </a:bodyPr>
          <a:lstStyle/>
          <a:p>
            <a:r>
              <a:rPr lang="en-US" sz="3600" dirty="0">
                <a:latin typeface="Helvetica" pitchFamily="2" charset="0"/>
              </a:rPr>
              <a:t>12 points</a:t>
            </a:r>
          </a:p>
        </p:txBody>
      </p:sp>
    </p:spTree>
    <p:extLst>
      <p:ext uri="{BB962C8B-B14F-4D97-AF65-F5344CB8AC3E}">
        <p14:creationId xmlns:p14="http://schemas.microsoft.com/office/powerpoint/2010/main" val="4264055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2021224"/>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315379" y="768381"/>
            <a:ext cx="11561242" cy="1463040"/>
          </a:xfrm>
        </p:spPr>
        <p:txBody>
          <a:bodyPr>
            <a:noAutofit/>
          </a:bodyPr>
          <a:lstStyle/>
          <a:p>
            <a:pPr marL="0" indent="0" algn="ctr">
              <a:buNone/>
            </a:pPr>
            <a:r>
              <a:rPr lang="en-US" dirty="0"/>
              <a:t>If you choose to wait, the offer could stay the same or a better offer may appear. For example, the 12 below might be replaced by a 70. However, there is also a chance that the original offer will be revoked, and you will win no money for that trial. </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445774-7A43-5A45-826D-D06CF392FCD3}"/>
              </a:ext>
            </a:extLst>
          </p:cNvPr>
          <p:cNvSpPr txBox="1"/>
          <p:nvPr/>
        </p:nvSpPr>
        <p:spPr>
          <a:xfrm>
            <a:off x="5068644" y="4163075"/>
            <a:ext cx="2054711" cy="646331"/>
          </a:xfrm>
          <a:prstGeom prst="rect">
            <a:avLst/>
          </a:prstGeom>
          <a:solidFill>
            <a:schemeClr val="bg1"/>
          </a:solidFill>
        </p:spPr>
        <p:txBody>
          <a:bodyPr wrap="square" rtlCol="0">
            <a:spAutoFit/>
          </a:bodyPr>
          <a:lstStyle/>
          <a:p>
            <a:r>
              <a:rPr lang="en-US" sz="3600" dirty="0">
                <a:latin typeface="Helvetica" pitchFamily="2" charset="0"/>
              </a:rPr>
              <a:t>12 points</a:t>
            </a:r>
          </a:p>
        </p:txBody>
      </p:sp>
    </p:spTree>
    <p:extLst>
      <p:ext uri="{BB962C8B-B14F-4D97-AF65-F5344CB8AC3E}">
        <p14:creationId xmlns:p14="http://schemas.microsoft.com/office/powerpoint/2010/main" val="51536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21ED4F93-5B27-1745-B401-99CB1F7D9D0F}"/>
              </a:ext>
            </a:extLst>
          </p:cNvPr>
          <p:cNvPicPr>
            <a:picLocks noChangeAspect="1"/>
          </p:cNvPicPr>
          <p:nvPr/>
        </p:nvPicPr>
        <p:blipFill rotWithShape="1">
          <a:blip r:embed="rId3"/>
          <a:srcRect t="4074"/>
          <a:stretch/>
        </p:blipFill>
        <p:spPr>
          <a:xfrm>
            <a:off x="2080924" y="2021224"/>
            <a:ext cx="8030152" cy="4779180"/>
          </a:xfrm>
          <a:prstGeom prst="rect">
            <a:avLst/>
          </a:prstGeom>
        </p:spPr>
      </p:pic>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646151" y="768610"/>
            <a:ext cx="10899697" cy="1463040"/>
          </a:xfrm>
        </p:spPr>
        <p:txBody>
          <a:bodyPr>
            <a:noAutofit/>
          </a:bodyPr>
          <a:lstStyle/>
          <a:p>
            <a:pPr marL="0" indent="0">
              <a:buNone/>
            </a:pPr>
            <a:r>
              <a:rPr lang="en-US" dirty="0"/>
              <a:t>After each timepoint, the boxes will turn blue, moving from left to right, indicating how many timepoints in the trial have gone by. </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984E488-FDCD-2247-82D4-2B57AEC8C5EA}"/>
              </a:ext>
            </a:extLst>
          </p:cNvPr>
          <p:cNvSpPr/>
          <p:nvPr/>
        </p:nvSpPr>
        <p:spPr>
          <a:xfrm>
            <a:off x="4083489" y="3321489"/>
            <a:ext cx="415071" cy="326927"/>
          </a:xfrm>
          <a:prstGeom prst="rect">
            <a:avLst/>
          </a:prstGeom>
          <a:solidFill>
            <a:srgbClr val="1D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4ADBAD0-516D-E64B-A133-9D15286B48FC}"/>
              </a:ext>
            </a:extLst>
          </p:cNvPr>
          <p:cNvSpPr txBox="1"/>
          <p:nvPr/>
        </p:nvSpPr>
        <p:spPr>
          <a:xfrm>
            <a:off x="5068644" y="4114282"/>
            <a:ext cx="2054711" cy="646331"/>
          </a:xfrm>
          <a:prstGeom prst="rect">
            <a:avLst/>
          </a:prstGeom>
          <a:solidFill>
            <a:schemeClr val="bg1"/>
          </a:solidFill>
        </p:spPr>
        <p:txBody>
          <a:bodyPr wrap="square" rtlCol="0">
            <a:spAutoFit/>
          </a:bodyPr>
          <a:lstStyle/>
          <a:p>
            <a:r>
              <a:rPr lang="en-US" sz="3600" dirty="0">
                <a:latin typeface="Helvetica" pitchFamily="2" charset="0"/>
              </a:rPr>
              <a:t>12 points</a:t>
            </a:r>
          </a:p>
        </p:txBody>
      </p:sp>
    </p:spTree>
    <p:extLst>
      <p:ext uri="{BB962C8B-B14F-4D97-AF65-F5344CB8AC3E}">
        <p14:creationId xmlns:p14="http://schemas.microsoft.com/office/powerpoint/2010/main" val="1685016015"/>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46183</TotalTime>
  <Words>505</Words>
  <Application>Microsoft Macintosh PowerPoint</Application>
  <PresentationFormat>Widescreen</PresentationFormat>
  <Paragraphs>73</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Helvetica</vt:lpstr>
      <vt:lpstr>Black</vt:lpstr>
      <vt:lpstr>Limited Offer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James Touthang</cp:lastModifiedBy>
  <cp:revision>463</cp:revision>
  <dcterms:created xsi:type="dcterms:W3CDTF">2014-09-09T19:40:19Z</dcterms:created>
  <dcterms:modified xsi:type="dcterms:W3CDTF">2020-10-30T00:42:07Z</dcterms:modified>
</cp:coreProperties>
</file>