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498" r:id="rId2"/>
    <p:sldId id="495" r:id="rId3"/>
    <p:sldId id="510" r:id="rId4"/>
    <p:sldId id="536" r:id="rId5"/>
    <p:sldId id="511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2" r:id="rId16"/>
    <p:sldId id="523" r:id="rId17"/>
    <p:sldId id="524" r:id="rId18"/>
    <p:sldId id="525" r:id="rId19"/>
    <p:sldId id="526" r:id="rId20"/>
    <p:sldId id="528" r:id="rId21"/>
    <p:sldId id="529" r:id="rId22"/>
    <p:sldId id="534" r:id="rId23"/>
    <p:sldId id="530" r:id="rId24"/>
    <p:sldId id="531" r:id="rId25"/>
    <p:sldId id="538" r:id="rId26"/>
    <p:sldId id="532" r:id="rId27"/>
    <p:sldId id="53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un1" id="{83EBD0D1-AFB9-CA47-840B-0BC3DF865093}">
          <p14:sldIdLst>
            <p14:sldId id="498"/>
            <p14:sldId id="495"/>
            <p14:sldId id="510"/>
            <p14:sldId id="536"/>
            <p14:sldId id="511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8"/>
            <p14:sldId id="529"/>
            <p14:sldId id="534"/>
            <p14:sldId id="530"/>
            <p14:sldId id="531"/>
            <p14:sldId id="538"/>
          </p14:sldIdLst>
        </p14:section>
        <p14:section name="run2" id="{D32F0954-C8B6-BD40-8229-7B80911332A3}">
          <p14:sldIdLst>
            <p14:sldId id="532"/>
            <p14:sldId id="5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66"/>
    <a:srgbClr val="00FDFF"/>
    <a:srgbClr val="6E3600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59" autoAdjust="0"/>
    <p:restoredTop sz="93366" autoAdjust="0"/>
  </p:normalViewPr>
  <p:slideViewPr>
    <p:cSldViewPr snapToGrid="0" snapToObjects="1">
      <p:cViewPr>
        <p:scale>
          <a:sx n="106" d="100"/>
          <a:sy n="106" d="100"/>
        </p:scale>
        <p:origin x="816" y="14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53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7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6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4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7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6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6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0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53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0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2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2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7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1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85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40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706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3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8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3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4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2798641"/>
            <a:ext cx="8458200" cy="147002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FDFF"/>
                </a:solidFill>
              </a:rPr>
              <a:t>Social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FFFF66"/>
                </a:solidFill>
              </a:rPr>
              <a:t>Media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FF00"/>
                </a:solidFill>
              </a:rPr>
              <a:t>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5CAA8-1234-FC4A-90C1-FB81655EFF7B}"/>
              </a:ext>
            </a:extLst>
          </p:cNvPr>
          <p:cNvSpPr txBox="1"/>
          <p:nvPr/>
        </p:nvSpPr>
        <p:spPr>
          <a:xfrm>
            <a:off x="1866900" y="1539939"/>
            <a:ext cx="826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Turn up the volume to hear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3FF9DD9D-0ADE-8A46-BDCE-F63806402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3173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the second play you might get 56 “likes” if you chose the same topic again.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2CDCE-C523-9A4B-8B6E-471164503B38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3" name="Picture 22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9C6AD63-6AAA-5A4B-B96A-A178E653C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E70C7D-DF4F-BE4A-BA55-EC386807485B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7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F3AECA27-3F7D-A744-A30B-244403C5F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4105303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3173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If you chose the same topic a third time, you might get 45 “likes”.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577CB6B-9280-3243-BE0B-151B3A454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47E569-8742-164F-98B3-CF5BD6B1D576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2" name="Picture 21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E5ADA1CA-4234-6C47-BEF4-3CE9816D1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2CD007-389E-6A41-9AC3-20530D99E74E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0B24E-ED38-E74A-A766-C8B678826CCC}"/>
              </a:ext>
            </a:extLst>
          </p:cNvPr>
          <p:cNvSpPr txBox="1"/>
          <p:nvPr/>
        </p:nvSpPr>
        <p:spPr>
          <a:xfrm>
            <a:off x="9174400" y="4202751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45</a:t>
            </a:r>
            <a:endParaRPr lang="en-US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8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12A135B-A9A1-9043-BEA8-A7BA6CD84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18" r="285" b="59875"/>
          <a:stretch/>
        </p:blipFill>
        <p:spPr>
          <a:xfrm>
            <a:off x="2806021" y="2189340"/>
            <a:ext cx="6579958" cy="656704"/>
          </a:xfrm>
          <a:prstGeom prst="rect">
            <a:avLst/>
          </a:prstGeom>
        </p:spPr>
      </p:pic>
      <p:pic>
        <p:nvPicPr>
          <p:cNvPr id="7" name="Picture 6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7A62E688-C267-5344-AF3D-7ED2C233A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3" y="2845938"/>
            <a:ext cx="6579958" cy="665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319ED7-16DB-4A45-B53E-6D50357FED81}"/>
              </a:ext>
            </a:extLst>
          </p:cNvPr>
          <p:cNvSpPr txBox="1"/>
          <p:nvPr/>
        </p:nvSpPr>
        <p:spPr>
          <a:xfrm>
            <a:off x="8729992" y="2288642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52</a:t>
            </a:r>
            <a:endParaRPr lang="en-US" sz="1600" b="1" dirty="0">
              <a:latin typeface="Helvetica" pitchFamily="2" charset="0"/>
            </a:endParaRPr>
          </a:p>
        </p:txBody>
      </p:sp>
      <p:pic>
        <p:nvPicPr>
          <p:cNvPr id="10" name="Picture 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19C4C391-5EB1-B54E-B16A-5A29B3809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3500815"/>
            <a:ext cx="6579958" cy="665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416852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And so on, such that if you were to pick the topic on the right 5 times in a row, you might see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responses like this:</a:t>
            </a:r>
          </a:p>
        </p:txBody>
      </p:sp>
      <p:pic>
        <p:nvPicPr>
          <p:cNvPr id="14" name="Picture 1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72D5878-C24E-0E49-AF04-0F11F4C16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151376"/>
            <a:ext cx="6579958" cy="665921"/>
          </a:xfrm>
          <a:prstGeom prst="rect">
            <a:avLst/>
          </a:prstGeom>
        </p:spPr>
      </p:pic>
      <p:pic>
        <p:nvPicPr>
          <p:cNvPr id="16" name="Picture 1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C908AC90-EC50-0A40-AE9E-6B58B8760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811447"/>
            <a:ext cx="6579958" cy="6659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7D958A-56A7-7D41-9AE7-2406ABE0566B}"/>
              </a:ext>
            </a:extLst>
          </p:cNvPr>
          <p:cNvSpPr txBox="1"/>
          <p:nvPr/>
        </p:nvSpPr>
        <p:spPr>
          <a:xfrm>
            <a:off x="8729991" y="2911199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56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677C4-AC3D-B247-A0F7-32AF687CB6B4}"/>
              </a:ext>
            </a:extLst>
          </p:cNvPr>
          <p:cNvSpPr txBox="1"/>
          <p:nvPr/>
        </p:nvSpPr>
        <p:spPr>
          <a:xfrm>
            <a:off x="8729993" y="356369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45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24FBE-3C6D-E541-A150-7495EA4F12AA}"/>
              </a:ext>
            </a:extLst>
          </p:cNvPr>
          <p:cNvSpPr txBox="1"/>
          <p:nvPr/>
        </p:nvSpPr>
        <p:spPr>
          <a:xfrm>
            <a:off x="8727049" y="4213746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49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D3546-3A99-494C-A862-7D5002215D2E}"/>
              </a:ext>
            </a:extLst>
          </p:cNvPr>
          <p:cNvSpPr txBox="1"/>
          <p:nvPr/>
        </p:nvSpPr>
        <p:spPr>
          <a:xfrm>
            <a:off x="8727048" y="485845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51</a:t>
            </a:r>
            <a:endParaRPr lang="en-US" sz="16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435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3172"/>
            <a:ext cx="11214100" cy="506135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number of people that like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will tend to vary in the same way for both topics, and the level in which they vary will stay the same throughout the experiment.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just the </a:t>
            </a:r>
            <a:r>
              <a:rPr lang="en-US" u="sng" dirty="0"/>
              <a:t>average number of people that like posts about each topic </a:t>
            </a:r>
            <a:r>
              <a:rPr lang="en-US" dirty="0"/>
              <a:t>that could change for each </a:t>
            </a:r>
            <a:r>
              <a:rPr lang="en-US" dirty="0">
                <a:solidFill>
                  <a:srgbClr val="00FF00"/>
                </a:solidFill>
              </a:rPr>
              <a:t>chat room</a:t>
            </a:r>
            <a:r>
              <a:rPr lang="en-US" dirty="0"/>
              <a:t>. That is because there will be a different group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7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382"/>
            <a:ext cx="11214100" cy="476622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Within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more people will like one of the topics than the other. </a:t>
            </a:r>
          </a:p>
          <a:p>
            <a:pPr marL="0" indent="0">
              <a:buNone/>
            </a:pPr>
            <a:r>
              <a:rPr lang="en-US" dirty="0"/>
              <a:t>That topic will therefore be the better one for getting the most “likes”. </a:t>
            </a:r>
          </a:p>
          <a:p>
            <a:pPr marL="0" indent="0">
              <a:buNone/>
            </a:pPr>
            <a:r>
              <a:rPr lang="en-US" dirty="0"/>
              <a:t>However, because there will be a new set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the same topic will not always be the one that is liked most.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3725317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86044F2-DD70-224F-8346-25B31DA0D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76" y="544396"/>
            <a:ext cx="5626100" cy="1422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9FB4F5-2A90-DC45-A052-4EC2C46A86A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107052" y="1966796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E20CC4-55B3-EB41-92D8-9C5F9048376A}"/>
              </a:ext>
            </a:extLst>
          </p:cNvPr>
          <p:cNvSpPr/>
          <p:nvPr/>
        </p:nvSpPr>
        <p:spPr>
          <a:xfrm>
            <a:off x="3735092" y="2444337"/>
            <a:ext cx="743919" cy="66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80A477-A399-814E-9BBC-7191F82FF8E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369661" y="1916490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325BF1F-A1C1-E442-987B-5F8B0ABA3B05}"/>
              </a:ext>
            </a:extLst>
          </p:cNvPr>
          <p:cNvSpPr/>
          <p:nvPr/>
        </p:nvSpPr>
        <p:spPr>
          <a:xfrm>
            <a:off x="6997701" y="2394031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</p:spTree>
    <p:extLst>
      <p:ext uri="{BB962C8B-B14F-4D97-AF65-F5344CB8AC3E}">
        <p14:creationId xmlns:p14="http://schemas.microsoft.com/office/powerpoint/2010/main" val="223184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276620"/>
            <a:ext cx="11214100" cy="28515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 some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In other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10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The number of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 you can make in each game is determined by the number of empty slots that are shown. </a:t>
            </a:r>
          </a:p>
          <a:p>
            <a:pPr marL="0" indent="0">
              <a:buNone/>
            </a:pPr>
            <a:r>
              <a:rPr lang="en-US" sz="2400" dirty="0"/>
              <a:t>For example,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shown below would allow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Once you make those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, that round is over and you will move to the next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DA945E9-41F3-5C4F-877F-B45463947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58" t="14237" r="16843" b="39958"/>
          <a:stretch/>
        </p:blipFill>
        <p:spPr>
          <a:xfrm>
            <a:off x="4166461" y="3429000"/>
            <a:ext cx="3859078" cy="25815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8882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3173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instead looked like this, you could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D9ACFB8-A196-8E4F-974C-8C7306212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40" t="14462" r="16661" b="6798"/>
          <a:stretch/>
        </p:blipFill>
        <p:spPr>
          <a:xfrm>
            <a:off x="4166461" y="1315999"/>
            <a:ext cx="3859078" cy="4437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920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49" y="361594"/>
            <a:ext cx="11482471" cy="21049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a sense of what people in the chatroom are like, we will tell you which topic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for the first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After that, you can choose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whichever topic you’d like.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452D78-C300-294E-B6C0-92C6B6E7A035}"/>
              </a:ext>
            </a:extLst>
          </p:cNvPr>
          <p:cNvSpPr/>
          <p:nvPr/>
        </p:nvSpPr>
        <p:spPr>
          <a:xfrm>
            <a:off x="6464301" y="29166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E7B69D0-5EAD-164A-B3E5-0F5E0519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0191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3172"/>
            <a:ext cx="11214100" cy="30701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Therefore, for the first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, only one of the topics will be lit up. This indicates that you can only choose that topic. </a:t>
            </a:r>
          </a:p>
          <a:p>
            <a:pPr marL="0" indent="0">
              <a:buNone/>
            </a:pPr>
            <a:r>
              <a:rPr lang="en-US" dirty="0"/>
              <a:t>For example, if you are instructed to choose the left topic for your first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, you will see this.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BB8DDE-10A9-024A-958D-837D4740EBF0}"/>
              </a:ext>
            </a:extLst>
          </p:cNvPr>
          <p:cNvSpPr/>
          <p:nvPr/>
        </p:nvSpPr>
        <p:spPr>
          <a:xfrm>
            <a:off x="6451601" y="43898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D6BB8F-9387-E146-8A03-1ADF7F0466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4986" y="3076483"/>
            <a:ext cx="7410999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193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90" y="570582"/>
            <a:ext cx="10805678" cy="5326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Welcome! </a:t>
            </a:r>
          </a:p>
          <a:p>
            <a:pPr marL="0" indent="0" algn="ctr">
              <a:buNone/>
            </a:pPr>
            <a:r>
              <a:rPr lang="en-US" dirty="0"/>
              <a:t>Thank you for volunteering for this experiment.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experiment, we would like you to play a game where you participate in an online social media platform. You will choose different topics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goal is to maximize the number of “likes” or “</a:t>
            </a:r>
            <a:r>
              <a:rPr lang="en-US" dirty="0">
                <a:solidFill>
                  <a:srgbClr val="00FDFF"/>
                </a:solidFill>
              </a:rPr>
              <a:t>social approval</a:t>
            </a:r>
            <a:r>
              <a:rPr lang="en-US" dirty="0"/>
              <a:t>”, you receive from the other people online.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3172"/>
            <a:ext cx="11214100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If you were instructed to choose the right topic on the third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, you would see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7710" y="3076483"/>
            <a:ext cx="7365551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0799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3172"/>
            <a:ext cx="11214100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Once these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 are complete, you will be free to choose between the two topics. </a:t>
            </a:r>
          </a:p>
          <a:p>
            <a:pPr marL="0" indent="0">
              <a:buNone/>
            </a:pPr>
            <a:r>
              <a:rPr lang="en-US" dirty="0"/>
              <a:t>This is indicated by both topic options being lit up.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FC358C1-B626-994A-8A79-A3ADE11E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108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3172"/>
            <a:ext cx="11214100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keep track of the total number of “social approval” you receive across all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 Try to get as many “likes” as possible.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F2ECFCF-775B-6249-8F94-0AE6566E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903" y="1934899"/>
            <a:ext cx="8485271" cy="39289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4461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3172"/>
            <a:ext cx="11214100" cy="1379691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So to be sure that everything makes sense let’s work through a few example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77AD95F-E386-C04B-B4F1-084B641B1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27"/>
          <a:stretch/>
        </p:blipFill>
        <p:spPr>
          <a:xfrm>
            <a:off x="3062508" y="2550695"/>
            <a:ext cx="5626100" cy="9042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CA22A-CD91-E940-BE65-2E10126871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119084" y="3454953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3AF63F-0AF3-B94B-B308-4DFAD06FE454}"/>
              </a:ext>
            </a:extLst>
          </p:cNvPr>
          <p:cNvSpPr/>
          <p:nvPr/>
        </p:nvSpPr>
        <p:spPr>
          <a:xfrm>
            <a:off x="3747124" y="3932494"/>
            <a:ext cx="743919" cy="66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63D8C6-6470-804D-B1C3-71BF6E1F4D7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381693" y="3404647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2459D-A39A-3D4D-8CBD-F700CF67E597}"/>
              </a:ext>
            </a:extLst>
          </p:cNvPr>
          <p:cNvSpPr/>
          <p:nvPr/>
        </p:nvSpPr>
        <p:spPr>
          <a:xfrm>
            <a:off x="7009733" y="3882188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</p:spTree>
    <p:extLst>
      <p:ext uri="{BB962C8B-B14F-4D97-AF65-F5344CB8AC3E}">
        <p14:creationId xmlns:p14="http://schemas.microsoft.com/office/powerpoint/2010/main" val="758451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0451"/>
            <a:ext cx="11214100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Good Job!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Now you know how to play this game.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Once you are ready to start playing the  actual game, please press the RIGHT BUTTON.</a:t>
            </a:r>
          </a:p>
        </p:txBody>
      </p:sp>
    </p:spTree>
    <p:extLst>
      <p:ext uri="{BB962C8B-B14F-4D97-AF65-F5344CB8AC3E}">
        <p14:creationId xmlns:p14="http://schemas.microsoft.com/office/powerpoint/2010/main" val="3634238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583724"/>
            <a:ext cx="11214100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Before you start playing as the person choosing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, we'd also like you to help out as a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member reading some other players'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you see, you will have 5 seconds to click the "like" button if you want to. We will just have you do this for two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 before you start playing as the one posting.</a:t>
            </a:r>
          </a:p>
        </p:txBody>
      </p:sp>
    </p:spTree>
    <p:extLst>
      <p:ext uri="{BB962C8B-B14F-4D97-AF65-F5344CB8AC3E}">
        <p14:creationId xmlns:p14="http://schemas.microsoft.com/office/powerpoint/2010/main" val="3655759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88343" y="2130426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Social Media Game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83" y="236744"/>
            <a:ext cx="1760561" cy="3338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BB1882-2811-DC42-B2D6-C0A65CB2AA4E}"/>
              </a:ext>
            </a:extLst>
          </p:cNvPr>
          <p:cNvSpPr txBox="1"/>
          <p:nvPr/>
        </p:nvSpPr>
        <p:spPr>
          <a:xfrm>
            <a:off x="5064211" y="5704512"/>
            <a:ext cx="206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2</a:t>
            </a:r>
          </a:p>
        </p:txBody>
      </p:sp>
    </p:spTree>
    <p:extLst>
      <p:ext uri="{BB962C8B-B14F-4D97-AF65-F5344CB8AC3E}">
        <p14:creationId xmlns:p14="http://schemas.microsoft.com/office/powerpoint/2010/main" val="1204496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3173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BUTTON to post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BUTTON to post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00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092" y="473173"/>
            <a:ext cx="10057815" cy="1088771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The social media platform will start with an empty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that looks like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1F42A8-D44E-F240-AC52-4EB81DA80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88"/>
          <a:stretch/>
        </p:blipFill>
        <p:spPr>
          <a:xfrm>
            <a:off x="2963464" y="1771040"/>
            <a:ext cx="6176881" cy="4221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101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092" y="473173"/>
            <a:ext cx="10057815" cy="1584227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Throughout this game, you will enter 80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 In some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5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In other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CDD2079-C87D-ED49-B195-8C5A3FD35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86"/>
          <a:stretch/>
        </p:blipFill>
        <p:spPr>
          <a:xfrm>
            <a:off x="928134" y="2580736"/>
            <a:ext cx="4380631" cy="30527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C5E9C3B-AE03-1E42-94BD-5F20AF29B0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188"/>
          <a:stretch/>
        </p:blipFill>
        <p:spPr>
          <a:xfrm>
            <a:off x="6140964" y="2580736"/>
            <a:ext cx="4413196" cy="30158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46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092" y="473172"/>
            <a:ext cx="10057815" cy="5583191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there will be 100 people. At the top of the screen, you will see two topics you can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Every time you choose a topic, a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that topic will appear in the chat. The other people in the chatroom will have 3 seconds to indicate whether they like the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6DE16D6-6B43-7F43-8DDE-6DD6FC1D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96" y="2070385"/>
            <a:ext cx="5373808" cy="13586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518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284" y="473173"/>
            <a:ext cx="11213432" cy="236031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number of likes will appear on either the left or right side of your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It will appear on the left if you chose the topic on the left, or on the right if you chose the topic on the right. </a:t>
            </a:r>
          </a:p>
          <a:p>
            <a:pPr marL="0" indent="0">
              <a:buNone/>
            </a:pPr>
            <a:r>
              <a:rPr lang="en-US" sz="2800" dirty="0"/>
              <a:t>For example, here’s what it might look like after making two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5C5FD-C99D-9840-B91C-F707262D964C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22106B-40A8-2D42-98BD-B5311C0A68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658"/>
          <a:stretch/>
        </p:blipFill>
        <p:spPr>
          <a:xfrm>
            <a:off x="2599418" y="3461569"/>
            <a:ext cx="6993164" cy="141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3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146" y="538487"/>
            <a:ext cx="10667707" cy="1050827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You job is to figure out what the people in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like most. Try your best to get as many “likes” as you can!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01AD16-D805-E446-805C-93E1B48017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2867186"/>
            <a:ext cx="6993164" cy="14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4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49" y="333007"/>
            <a:ext cx="11494503" cy="29698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more people have been included that like one of the topics more than the other. </a:t>
            </a:r>
          </a:p>
          <a:p>
            <a:pPr marL="0" indent="0">
              <a:buNone/>
            </a:pPr>
            <a:r>
              <a:rPr lang="en-US" dirty="0"/>
              <a:t>For example, 60 people might tend to like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 about one topic, while only 52 people might tend to like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 about another topic. However, the exact number of “likes” you get 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will vary.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5C5FD-C99D-9840-B91C-F707262D964C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3A7788-438B-4249-A12A-69D0EBD8B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5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270991"/>
            <a:ext cx="11214100" cy="222104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For example, 50 people in a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might like one topic on average. </a:t>
            </a:r>
          </a:p>
          <a:p>
            <a:pPr marL="0" indent="0">
              <a:buNone/>
            </a:pPr>
            <a:r>
              <a:rPr lang="en-US" sz="2800" dirty="0"/>
              <a:t>However, as shown below, 52 people may like the first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r>
              <a:rPr lang="en-US" sz="2800" dirty="0"/>
              <a:t>This is because the exact number of people that like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will vary around the average of 50.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96BCD9D8-986B-0048-BA89-CA53919F7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3DDED5-B4FF-F846-844C-3EBD93396DBB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42149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44584</TotalTime>
  <Words>1600</Words>
  <Application>Microsoft Macintosh PowerPoint</Application>
  <PresentationFormat>Widescreen</PresentationFormat>
  <Paragraphs>182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Helvetica</vt:lpstr>
      <vt:lpstr>Black</vt:lpstr>
      <vt:lpstr>Social Media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Social Media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466</cp:revision>
  <dcterms:created xsi:type="dcterms:W3CDTF">2014-09-09T19:40:19Z</dcterms:created>
  <dcterms:modified xsi:type="dcterms:W3CDTF">2022-06-17T23:06:28Z</dcterms:modified>
</cp:coreProperties>
</file>